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22"/>
  </p:notesMasterIdLst>
  <p:handoutMasterIdLst>
    <p:handoutMasterId r:id="rId23"/>
  </p:handoutMasterIdLst>
  <p:sldIdLst>
    <p:sldId id="262" r:id="rId4"/>
    <p:sldId id="286" r:id="rId5"/>
    <p:sldId id="279" r:id="rId6"/>
    <p:sldId id="277" r:id="rId7"/>
    <p:sldId id="289" r:id="rId8"/>
    <p:sldId id="273" r:id="rId9"/>
    <p:sldId id="290" r:id="rId10"/>
    <p:sldId id="283" r:id="rId11"/>
    <p:sldId id="287" r:id="rId12"/>
    <p:sldId id="288" r:id="rId13"/>
    <p:sldId id="274" r:id="rId14"/>
    <p:sldId id="282" r:id="rId15"/>
    <p:sldId id="281" r:id="rId16"/>
    <p:sldId id="292" r:id="rId17"/>
    <p:sldId id="276" r:id="rId18"/>
    <p:sldId id="291" r:id="rId19"/>
    <p:sldId id="285"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an Blackhart" initials="K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43" autoAdjust="0"/>
    <p:restoredTop sz="82558" autoAdjust="0"/>
  </p:normalViewPr>
  <p:slideViewPr>
    <p:cSldViewPr snapToGrid="0" snapToObjects="1">
      <p:cViewPr>
        <p:scale>
          <a:sx n="82" d="100"/>
          <a:sy n="82" d="100"/>
        </p:scale>
        <p:origin x="-852" y="216"/>
      </p:cViewPr>
      <p:guideLst>
        <p:guide orient="horz" pos="1885"/>
        <p:guide orient="horz" pos="758"/>
        <p:guide pos="286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10/20/2015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MAXIMIN: A risk-averse approach used to select a decision that maximizes a minimum gain If high SSB is </a:t>
            </a:r>
            <a:r>
              <a:rPr lang="en-US" sz="1200" dirty="0" err="1" smtClean="0"/>
              <a:t>desired,for</a:t>
            </a:r>
            <a:r>
              <a:rPr lang="en-US" sz="1200" dirty="0" smtClean="0"/>
              <a:t> each decision </a:t>
            </a:r>
            <a:r>
              <a:rPr lang="en-US" sz="1200" i="1" dirty="0" smtClean="0"/>
              <a:t>d</a:t>
            </a:r>
            <a:r>
              <a:rPr lang="en-US" sz="1200" dirty="0" smtClean="0"/>
              <a:t>, calculate the min. SSB that would result from applying that decision across all states of nature. Then, select decision </a:t>
            </a:r>
            <a:r>
              <a:rPr lang="en-US" sz="1200" i="1" dirty="0" smtClean="0"/>
              <a:t>d</a:t>
            </a:r>
            <a:r>
              <a:rPr lang="en-US" sz="1200" dirty="0" smtClean="0"/>
              <a:t> that results in largest of these minima.</a:t>
            </a:r>
          </a:p>
          <a:p>
            <a:endParaRPr lang="en-US" sz="1200" dirty="0" smtClean="0"/>
          </a:p>
          <a:p>
            <a:r>
              <a:rPr lang="en-US" sz="1200" dirty="0" smtClean="0"/>
              <a:t>MINIMAX: A less risk-averse strategy, that selects the action that minimizes the maximum regret or realized benefit and what could have been obtained if the correct decision been made.  If losses in yield are to be avoided: For each decision </a:t>
            </a:r>
            <a:r>
              <a:rPr lang="en-US" sz="1200" i="1" dirty="0" smtClean="0"/>
              <a:t>d</a:t>
            </a:r>
            <a:r>
              <a:rPr lang="en-US" sz="1200" dirty="0" smtClean="0"/>
              <a:t>, calculate the maximum yield loss across the possible states of nature. Then, select the decision </a:t>
            </a:r>
            <a:r>
              <a:rPr lang="en-US" sz="1200" i="1" dirty="0" smtClean="0"/>
              <a:t>d</a:t>
            </a:r>
            <a:r>
              <a:rPr lang="en-US" sz="1200" dirty="0" smtClean="0"/>
              <a:t> that results in the smallest of these losses</a:t>
            </a:r>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p14="http://schemas.microsoft.com/office/powerpoint/2010/main" val="318887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Arial" charset="0"/>
              </a:defRPr>
            </a:lvl1pPr>
            <a:lvl2pPr marL="742950" indent="-285750" defTabSz="966788" eaLnBrk="0" hangingPunct="0">
              <a:defRPr sz="2400">
                <a:solidFill>
                  <a:schemeClr val="tx1"/>
                </a:solidFill>
                <a:latin typeface="Arial" charset="0"/>
              </a:defRPr>
            </a:lvl2pPr>
            <a:lvl3pPr marL="1143000" indent="-228600" defTabSz="966788" eaLnBrk="0" hangingPunct="0">
              <a:defRPr sz="2400">
                <a:solidFill>
                  <a:schemeClr val="tx1"/>
                </a:solidFill>
                <a:latin typeface="Arial" charset="0"/>
              </a:defRPr>
            </a:lvl3pPr>
            <a:lvl4pPr marL="1600200" indent="-228600" defTabSz="966788" eaLnBrk="0" hangingPunct="0">
              <a:defRPr sz="2400">
                <a:solidFill>
                  <a:schemeClr val="tx1"/>
                </a:solidFill>
                <a:latin typeface="Arial" charset="0"/>
              </a:defRPr>
            </a:lvl4pPr>
            <a:lvl5pPr marL="2057400" indent="-228600" defTabSz="966788" eaLnBrk="0" hangingPunct="0">
              <a:defRPr sz="2400">
                <a:solidFill>
                  <a:schemeClr val="tx1"/>
                </a:solidFill>
                <a:latin typeface="Arial" charset="0"/>
              </a:defRPr>
            </a:lvl5pPr>
            <a:lvl6pPr marL="2514600" indent="-228600" defTabSz="966788" eaLnBrk="0" fontAlgn="base" hangingPunct="0">
              <a:spcBef>
                <a:spcPct val="0"/>
              </a:spcBef>
              <a:spcAft>
                <a:spcPct val="0"/>
              </a:spcAft>
              <a:defRPr sz="2400">
                <a:solidFill>
                  <a:schemeClr val="tx1"/>
                </a:solidFill>
                <a:latin typeface="Arial" charset="0"/>
              </a:defRPr>
            </a:lvl6pPr>
            <a:lvl7pPr marL="2971800" indent="-228600" defTabSz="966788" eaLnBrk="0" fontAlgn="base" hangingPunct="0">
              <a:spcBef>
                <a:spcPct val="0"/>
              </a:spcBef>
              <a:spcAft>
                <a:spcPct val="0"/>
              </a:spcAft>
              <a:defRPr sz="2400">
                <a:solidFill>
                  <a:schemeClr val="tx1"/>
                </a:solidFill>
                <a:latin typeface="Arial" charset="0"/>
              </a:defRPr>
            </a:lvl7pPr>
            <a:lvl8pPr marL="3429000" indent="-228600" defTabSz="966788" eaLnBrk="0" fontAlgn="base" hangingPunct="0">
              <a:spcBef>
                <a:spcPct val="0"/>
              </a:spcBef>
              <a:spcAft>
                <a:spcPct val="0"/>
              </a:spcAft>
              <a:defRPr sz="2400">
                <a:solidFill>
                  <a:schemeClr val="tx1"/>
                </a:solidFill>
                <a:latin typeface="Arial" charset="0"/>
              </a:defRPr>
            </a:lvl8pPr>
            <a:lvl9pPr marL="3886200" indent="-228600" defTabSz="966788" eaLnBrk="0" fontAlgn="base" hangingPunct="0">
              <a:spcBef>
                <a:spcPct val="0"/>
              </a:spcBef>
              <a:spcAft>
                <a:spcPct val="0"/>
              </a:spcAft>
              <a:defRPr sz="2400">
                <a:solidFill>
                  <a:schemeClr val="tx1"/>
                </a:solidFill>
                <a:latin typeface="Arial" charset="0"/>
              </a:defRPr>
            </a:lvl9pPr>
          </a:lstStyle>
          <a:p>
            <a:pPr eaLnBrk="1" hangingPunct="1"/>
            <a:fld id="{27CFF1E4-066D-4CA0-A1AB-59B56B07B272}" type="slidenum">
              <a:rPr lang="en-US" sz="1300"/>
              <a:pPr eaLnBrk="1" hangingPunct="1"/>
              <a:t>7</a:t>
            </a:fld>
            <a:endParaRPr lang="en-US" sz="1300"/>
          </a:p>
        </p:txBody>
      </p:sp>
      <p:sp>
        <p:nvSpPr>
          <p:cNvPr id="52227" name="Rectangle 2"/>
          <p:cNvSpPr>
            <a:spLocks noGrp="1" noRot="1" noChangeAspect="1" noChangeArrowheads="1" noTextEdit="1"/>
          </p:cNvSpPr>
          <p:nvPr>
            <p:ph type="sldImg"/>
          </p:nvPr>
        </p:nvSpPr>
        <p:spPr>
          <a:xfrm>
            <a:off x="1146175" y="687388"/>
            <a:ext cx="4567238" cy="3427412"/>
          </a:xfrm>
          <a:ln/>
        </p:spPr>
      </p:sp>
      <p:sp>
        <p:nvSpPr>
          <p:cNvPr id="52228" name="Rectangle 3"/>
          <p:cNvSpPr>
            <a:spLocks noGrp="1" noChangeArrowheads="1"/>
          </p:cNvSpPr>
          <p:nvPr>
            <p:ph type="body" idx="1"/>
          </p:nvPr>
        </p:nvSpPr>
        <p:spPr>
          <a:xfrm>
            <a:off x="913805" y="4343704"/>
            <a:ext cx="5030391" cy="4115404"/>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927" y="1141666"/>
            <a:ext cx="6915874" cy="1798304"/>
          </a:xfrm>
        </p:spPr>
        <p:txBody>
          <a:bodyPr/>
          <a:lstStyle/>
          <a:p>
            <a:r>
              <a:rPr lang="en-US" dirty="0" smtClean="0"/>
              <a:t>Before Data Weighting:  </a:t>
            </a:r>
            <a:br>
              <a:rPr lang="en-US" dirty="0" smtClean="0"/>
            </a:br>
            <a:r>
              <a:rPr lang="en-US" dirty="0" smtClean="0"/>
              <a:t>An ensemble model approach to fishery management advice</a:t>
            </a:r>
            <a:endParaRPr lang="en-US" dirty="0"/>
          </a:p>
        </p:txBody>
      </p:sp>
      <p:sp>
        <p:nvSpPr>
          <p:cNvPr id="3" name="Text Placeholder 2"/>
          <p:cNvSpPr>
            <a:spLocks noGrp="1"/>
          </p:cNvSpPr>
          <p:nvPr>
            <p:ph type="body" sz="quarter" idx="10"/>
          </p:nvPr>
        </p:nvSpPr>
        <p:spPr>
          <a:xfrm>
            <a:off x="3201988" y="3054368"/>
            <a:ext cx="5484812" cy="1224439"/>
          </a:xfrm>
        </p:spPr>
        <p:txBody>
          <a:bodyPr/>
          <a:lstStyle/>
          <a:p>
            <a:r>
              <a:rPr lang="en-US" dirty="0" smtClean="0"/>
              <a:t>CAPAM Workshop on Data-Weighting</a:t>
            </a:r>
          </a:p>
          <a:p>
            <a:r>
              <a:rPr lang="en-US" dirty="0" smtClean="0"/>
              <a:t>October </a:t>
            </a:r>
            <a:r>
              <a:rPr lang="en-US" dirty="0"/>
              <a:t>2015</a:t>
            </a:r>
          </a:p>
          <a:p>
            <a:endParaRPr lang="en-US" dirty="0"/>
          </a:p>
        </p:txBody>
      </p:sp>
      <p:sp>
        <p:nvSpPr>
          <p:cNvPr id="5" name="Text Placeholder 4"/>
          <p:cNvSpPr>
            <a:spLocks noGrp="1"/>
          </p:cNvSpPr>
          <p:nvPr>
            <p:ph type="body" sz="quarter" idx="12"/>
          </p:nvPr>
        </p:nvSpPr>
        <p:spPr/>
        <p:txBody>
          <a:bodyPr>
            <a:normAutofit fontScale="92500" lnSpcReduction="20000"/>
          </a:bodyPr>
          <a:lstStyle/>
          <a:p>
            <a:r>
              <a:rPr lang="en-US" dirty="0" smtClean="0"/>
              <a:t>Richard D. </a:t>
            </a:r>
            <a:r>
              <a:rPr lang="en-US" dirty="0" err="1" smtClean="0"/>
              <a:t>Methot</a:t>
            </a:r>
            <a:endParaRPr lang="en-US" dirty="0" smtClean="0"/>
          </a:p>
          <a:p>
            <a:r>
              <a:rPr lang="en-US" dirty="0" smtClean="0"/>
              <a:t>NOAA Fisheries Senior Scientist for Stock Assessments</a:t>
            </a:r>
            <a:endParaRPr lang="en-US" dirty="0"/>
          </a:p>
        </p:txBody>
      </p:sp>
    </p:spTree>
    <p:extLst>
      <p:ext uri="{BB962C8B-B14F-4D97-AF65-F5344CB8AC3E}">
        <p14:creationId xmlns:p14="http://schemas.microsoft.com/office/powerpoint/2010/main" val="3822156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Dealing with Structural Uncertainty</a:t>
            </a:r>
            <a:endParaRPr lang="en-US" dirty="0"/>
          </a:p>
        </p:txBody>
      </p:sp>
      <p:sp>
        <p:nvSpPr>
          <p:cNvPr id="3" name="Content Placeholder 2"/>
          <p:cNvSpPr>
            <a:spLocks noGrp="1"/>
          </p:cNvSpPr>
          <p:nvPr>
            <p:ph idx="1"/>
          </p:nvPr>
        </p:nvSpPr>
        <p:spPr/>
        <p:txBody>
          <a:bodyPr/>
          <a:lstStyle/>
          <a:p>
            <a:r>
              <a:rPr lang="en-US" dirty="0" smtClean="0"/>
              <a:t>Turn into estimated parameter</a:t>
            </a:r>
          </a:p>
          <a:p>
            <a:r>
              <a:rPr lang="en-US" dirty="0" smtClean="0"/>
              <a:t>Contrast in a decision </a:t>
            </a:r>
            <a:r>
              <a:rPr lang="en-US" dirty="0" smtClean="0"/>
              <a:t>analysis</a:t>
            </a:r>
          </a:p>
          <a:p>
            <a:r>
              <a:rPr lang="en-US" dirty="0" smtClean="0"/>
              <a:t>Alternative operating models in MSE</a:t>
            </a:r>
            <a:endParaRPr lang="en-US" dirty="0" smtClean="0"/>
          </a:p>
          <a:p>
            <a:r>
              <a:rPr lang="en-US" dirty="0" smtClean="0"/>
              <a:t>Expand into an ensemble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dirty="0"/>
          </a:p>
        </p:txBody>
      </p:sp>
    </p:spTree>
    <p:extLst>
      <p:ext uri="{BB962C8B-B14F-4D97-AF65-F5344CB8AC3E}">
        <p14:creationId xmlns:p14="http://schemas.microsoft.com/office/powerpoint/2010/main" val="212369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Model Approach in Other Fields</a:t>
            </a:r>
            <a:endParaRPr lang="en-US" dirty="0"/>
          </a:p>
        </p:txBody>
      </p:sp>
      <p:sp>
        <p:nvSpPr>
          <p:cNvPr id="3" name="Content Placeholder 2"/>
          <p:cNvSpPr>
            <a:spLocks noGrp="1"/>
          </p:cNvSpPr>
          <p:nvPr>
            <p:ph idx="1"/>
          </p:nvPr>
        </p:nvSpPr>
        <p:spPr/>
        <p:txBody>
          <a:bodyPr>
            <a:normAutofit fontScale="77500" lnSpcReduction="20000"/>
          </a:bodyPr>
          <a:lstStyle/>
          <a:p>
            <a:pPr>
              <a:spcBef>
                <a:spcPts val="1200"/>
              </a:spcBef>
            </a:pPr>
            <a:r>
              <a:rPr lang="en-US" b="1" dirty="0"/>
              <a:t>Burnham and  Anderson, 2002. Model Selection and </a:t>
            </a:r>
            <a:r>
              <a:rPr lang="en-US" b="1" dirty="0" err="1"/>
              <a:t>Multimodel</a:t>
            </a:r>
            <a:r>
              <a:rPr lang="en-US" b="1" dirty="0"/>
              <a:t> Inference</a:t>
            </a:r>
          </a:p>
          <a:p>
            <a:pPr>
              <a:spcBef>
                <a:spcPts val="1200"/>
              </a:spcBef>
            </a:pPr>
            <a:r>
              <a:rPr lang="en-US" b="1" dirty="0" err="1"/>
              <a:t>Dietterich</a:t>
            </a:r>
            <a:r>
              <a:rPr lang="en-US" b="1" dirty="0"/>
              <a:t>. 2000. Ensemble methods in </a:t>
            </a:r>
            <a:r>
              <a:rPr lang="en-US" b="1" u="sng" dirty="0"/>
              <a:t>machine learning</a:t>
            </a:r>
            <a:r>
              <a:rPr lang="en-US" b="1" dirty="0"/>
              <a:t>. In Multiple classifier systems</a:t>
            </a:r>
          </a:p>
          <a:p>
            <a:pPr>
              <a:spcBef>
                <a:spcPts val="1200"/>
              </a:spcBef>
            </a:pPr>
            <a:r>
              <a:rPr lang="en-US" b="1" dirty="0"/>
              <a:t>Tebaldi and </a:t>
            </a:r>
            <a:r>
              <a:rPr lang="en-US" b="1" dirty="0" err="1"/>
              <a:t>Knutti</a:t>
            </a:r>
            <a:r>
              <a:rPr lang="en-US" b="1" dirty="0"/>
              <a:t>, 2007. The use of the multi-model ensemble in probabilistic </a:t>
            </a:r>
            <a:r>
              <a:rPr lang="en-US" b="1" u="sng" dirty="0"/>
              <a:t>climate</a:t>
            </a:r>
            <a:r>
              <a:rPr lang="en-US" b="1" dirty="0"/>
              <a:t> projections.</a:t>
            </a:r>
          </a:p>
          <a:p>
            <a:pPr>
              <a:spcBef>
                <a:spcPts val="1200"/>
              </a:spcBef>
            </a:pPr>
            <a:r>
              <a:rPr lang="en-US" b="1" dirty="0"/>
              <a:t>Yun et al. 2005. A multi-model </a:t>
            </a:r>
            <a:r>
              <a:rPr lang="en-US" b="1" dirty="0" err="1"/>
              <a:t>superensemble</a:t>
            </a:r>
            <a:r>
              <a:rPr lang="en-US" b="1" dirty="0"/>
              <a:t> algorithm for seasonal </a:t>
            </a:r>
            <a:r>
              <a:rPr lang="en-US" b="1" u="sng" dirty="0"/>
              <a:t>climate</a:t>
            </a:r>
            <a:r>
              <a:rPr lang="en-US" b="1" dirty="0"/>
              <a:t> prediction</a:t>
            </a:r>
          </a:p>
          <a:p>
            <a:pPr>
              <a:spcBef>
                <a:spcPts val="1200"/>
              </a:spcBef>
            </a:pPr>
            <a:r>
              <a:rPr lang="en-US" b="1" dirty="0" err="1" smtClean="0"/>
              <a:t>Grueber</a:t>
            </a:r>
            <a:r>
              <a:rPr lang="en-US" b="1" dirty="0"/>
              <a:t>, </a:t>
            </a:r>
            <a:r>
              <a:rPr lang="en-US" b="1" dirty="0" smtClean="0"/>
              <a:t>et al 2011</a:t>
            </a:r>
            <a:r>
              <a:rPr lang="en-US" b="1" dirty="0"/>
              <a:t>. </a:t>
            </a:r>
            <a:r>
              <a:rPr lang="en-US" b="1" dirty="0" err="1"/>
              <a:t>Multimodel</a:t>
            </a:r>
            <a:r>
              <a:rPr lang="en-US" b="1" dirty="0"/>
              <a:t> inference in </a:t>
            </a:r>
            <a:r>
              <a:rPr lang="en-US" b="1" u="sng" dirty="0" smtClean="0"/>
              <a:t>ecology</a:t>
            </a:r>
            <a:r>
              <a:rPr lang="en-US" b="1" dirty="0" smtClean="0"/>
              <a:t> and </a:t>
            </a:r>
            <a:r>
              <a:rPr lang="en-US" b="1" dirty="0"/>
              <a:t>evolution: challenges and solutions. </a:t>
            </a:r>
            <a:endParaRPr lang="en-US" b="1" dirty="0" smtClean="0"/>
          </a:p>
          <a:p>
            <a:pPr>
              <a:spcBef>
                <a:spcPts val="1200"/>
              </a:spcBef>
            </a:pPr>
            <a:r>
              <a:rPr lang="en-US" b="1" dirty="0" smtClean="0"/>
              <a:t>Thomson </a:t>
            </a:r>
            <a:r>
              <a:rPr lang="en-US" b="1" dirty="0"/>
              <a:t>et al. 2006. </a:t>
            </a:r>
            <a:r>
              <a:rPr lang="en-US" b="1" u="sng" dirty="0"/>
              <a:t>Malaria</a:t>
            </a:r>
            <a:r>
              <a:rPr lang="en-US" b="1" dirty="0"/>
              <a:t> early warnings based on seasonal climate forecasts from multi-model </a:t>
            </a:r>
            <a:r>
              <a:rPr lang="en-US" b="1" dirty="0" smtClean="0"/>
              <a:t>ensembles</a:t>
            </a:r>
            <a:endParaRPr lang="en-US" b="1"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dirty="0"/>
          </a:p>
        </p:txBody>
      </p:sp>
    </p:spTree>
    <p:extLst>
      <p:ext uri="{BB962C8B-B14F-4D97-AF65-F5344CB8AC3E}">
        <p14:creationId xmlns:p14="http://schemas.microsoft.com/office/powerpoint/2010/main" val="424972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Super-Ensembles</a:t>
            </a:r>
            <a:endParaRPr lang="en-US" dirty="0"/>
          </a:p>
        </p:txBody>
      </p:sp>
      <p:sp>
        <p:nvSpPr>
          <p:cNvPr id="3" name="Content Placeholder 2"/>
          <p:cNvSpPr>
            <a:spLocks noGrp="1"/>
          </p:cNvSpPr>
          <p:nvPr>
            <p:ph idx="1"/>
          </p:nvPr>
        </p:nvSpPr>
        <p:spPr/>
        <p:txBody>
          <a:bodyPr/>
          <a:lstStyle/>
          <a:p>
            <a:r>
              <a:rPr lang="en-US" dirty="0" err="1"/>
              <a:t>Superensembles</a:t>
            </a:r>
            <a:r>
              <a:rPr lang="en-US" dirty="0"/>
              <a:t> use the predictions from </a:t>
            </a:r>
            <a:r>
              <a:rPr lang="en-US" dirty="0" smtClean="0"/>
              <a:t>multiple models </a:t>
            </a:r>
            <a:r>
              <a:rPr lang="en-US" dirty="0"/>
              <a:t>as covariates in a new statistical </a:t>
            </a:r>
            <a:r>
              <a:rPr lang="en-US" dirty="0" smtClean="0"/>
              <a:t>model</a:t>
            </a:r>
          </a:p>
          <a:p>
            <a:r>
              <a:rPr lang="en-US" dirty="0" smtClean="0"/>
              <a:t>Trained against a set of known results</a:t>
            </a:r>
          </a:p>
          <a:p>
            <a:r>
              <a:rPr lang="en-US" dirty="0" smtClean="0"/>
              <a:t>Includes correlations among models in the ensemble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dirty="0"/>
          </a:p>
        </p:txBody>
      </p:sp>
    </p:spTree>
    <p:extLst>
      <p:ext uri="{BB962C8B-B14F-4D97-AF65-F5344CB8AC3E}">
        <p14:creationId xmlns:p14="http://schemas.microsoft.com/office/powerpoint/2010/main" val="291226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Pacific Swordfish Ensemble Model</a:t>
            </a:r>
            <a:endParaRPr lang="en-US" dirty="0"/>
          </a:p>
        </p:txBody>
      </p:sp>
      <p:sp>
        <p:nvSpPr>
          <p:cNvPr id="3" name="Content Placeholder 2"/>
          <p:cNvSpPr>
            <a:spLocks noGrp="1"/>
          </p:cNvSpPr>
          <p:nvPr>
            <p:ph idx="1"/>
          </p:nvPr>
        </p:nvSpPr>
        <p:spPr>
          <a:xfrm>
            <a:off x="196771" y="1207293"/>
            <a:ext cx="5521123" cy="4525963"/>
          </a:xfrm>
        </p:spPr>
        <p:txBody>
          <a:bodyPr>
            <a:normAutofit fontScale="62500" lnSpcReduction="20000"/>
          </a:bodyPr>
          <a:lstStyle/>
          <a:p>
            <a:r>
              <a:rPr lang="en-US" b="1" dirty="0" err="1" smtClean="0"/>
              <a:t>Kolody</a:t>
            </a:r>
            <a:r>
              <a:rPr lang="en-US" b="1" dirty="0" smtClean="0"/>
              <a:t> et al 2008</a:t>
            </a:r>
          </a:p>
          <a:p>
            <a:r>
              <a:rPr lang="en-US" b="1" dirty="0" err="1" smtClean="0"/>
              <a:t>Multifan</a:t>
            </a:r>
            <a:r>
              <a:rPr lang="en-US" b="1" dirty="0" smtClean="0"/>
              <a:t>-CL</a:t>
            </a:r>
          </a:p>
          <a:p>
            <a:r>
              <a:rPr lang="en-US" b="1" dirty="0" smtClean="0"/>
              <a:t>192 models in Most Plausible Ensemble</a:t>
            </a:r>
          </a:p>
          <a:p>
            <a:pPr lvl="1"/>
            <a:r>
              <a:rPr lang="en-US" b="1" dirty="0" smtClean="0"/>
              <a:t>2 </a:t>
            </a:r>
            <a:r>
              <a:rPr lang="en-US" b="1" dirty="0"/>
              <a:t>stock recruitment curve steepness </a:t>
            </a:r>
            <a:r>
              <a:rPr lang="en-US" b="1" dirty="0" smtClean="0"/>
              <a:t>priors</a:t>
            </a:r>
            <a:endParaRPr lang="en-US" b="1" dirty="0"/>
          </a:p>
          <a:p>
            <a:pPr lvl="1"/>
            <a:r>
              <a:rPr lang="en-US" b="1" dirty="0" smtClean="0"/>
              <a:t>2 </a:t>
            </a:r>
            <a:r>
              <a:rPr lang="en-US" b="1" dirty="0"/>
              <a:t>diffusive mixing </a:t>
            </a:r>
            <a:r>
              <a:rPr lang="en-US" b="1" dirty="0" smtClean="0"/>
              <a:t>assumptions</a:t>
            </a:r>
          </a:p>
          <a:p>
            <a:pPr lvl="1"/>
            <a:r>
              <a:rPr lang="en-US" b="1" dirty="0" smtClean="0"/>
              <a:t>8 </a:t>
            </a:r>
            <a:r>
              <a:rPr lang="en-US" b="1" dirty="0"/>
              <a:t>growth rate / maturity / mortality options </a:t>
            </a:r>
          </a:p>
          <a:p>
            <a:pPr lvl="1"/>
            <a:r>
              <a:rPr lang="en-US" b="1" dirty="0" smtClean="0"/>
              <a:t>2 </a:t>
            </a:r>
            <a:r>
              <a:rPr lang="en-US" b="1" dirty="0"/>
              <a:t>recruitment deviation options </a:t>
            </a:r>
            <a:endParaRPr lang="en-US" b="1" dirty="0" smtClean="0"/>
          </a:p>
          <a:p>
            <a:pPr lvl="1"/>
            <a:r>
              <a:rPr lang="en-US" b="1" dirty="0" smtClean="0"/>
              <a:t>2 </a:t>
            </a:r>
            <a:r>
              <a:rPr lang="en-US" b="1" dirty="0"/>
              <a:t>sample size down-weighting options for catch-at-size </a:t>
            </a:r>
            <a:r>
              <a:rPr lang="en-US" b="1" dirty="0" smtClean="0"/>
              <a:t>likelihoods</a:t>
            </a:r>
            <a:endParaRPr lang="en-US" b="1" dirty="0"/>
          </a:p>
          <a:p>
            <a:pPr lvl="1"/>
            <a:r>
              <a:rPr lang="en-US" b="1" dirty="0" smtClean="0"/>
              <a:t>3 </a:t>
            </a:r>
            <a:r>
              <a:rPr lang="en-US" b="1" dirty="0"/>
              <a:t>relative weighting options for </a:t>
            </a:r>
            <a:r>
              <a:rPr lang="en-US" b="1" dirty="0" smtClean="0"/>
              <a:t>CPUE</a:t>
            </a:r>
            <a:endParaRPr lang="en-US" b="1" dirty="0"/>
          </a:p>
          <a:p>
            <a:pPr lvl="1"/>
            <a:r>
              <a:rPr lang="en-US" b="1" dirty="0" smtClean="0"/>
              <a:t>2 </a:t>
            </a:r>
            <a:r>
              <a:rPr lang="en-US" b="1" dirty="0"/>
              <a:t>selectivity constraint options </a:t>
            </a:r>
            <a:endParaRPr lang="en-US" b="1" dirty="0" smtClean="0"/>
          </a:p>
          <a:p>
            <a:r>
              <a:rPr lang="en-US" b="1" dirty="0"/>
              <a:t>Data weighting is part of the ensemble structure</a:t>
            </a:r>
          </a:p>
          <a:p>
            <a:r>
              <a:rPr lang="en-US" b="1" dirty="0" smtClean="0"/>
              <a:t>Parameter estimation error &lt; above structural error</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33" y="1147791"/>
            <a:ext cx="3946967" cy="336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186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aside on composition data</a:t>
            </a:r>
            <a:endParaRPr lang="en-US" dirty="0"/>
          </a:p>
        </p:txBody>
      </p:sp>
      <p:sp>
        <p:nvSpPr>
          <p:cNvPr id="3" name="Content Placeholder 2"/>
          <p:cNvSpPr>
            <a:spLocks noGrp="1"/>
          </p:cNvSpPr>
          <p:nvPr>
            <p:ph idx="1"/>
          </p:nvPr>
        </p:nvSpPr>
        <p:spPr>
          <a:xfrm>
            <a:off x="457199" y="1207293"/>
            <a:ext cx="8466881" cy="4525963"/>
          </a:xfrm>
        </p:spPr>
        <p:txBody>
          <a:bodyPr>
            <a:normAutofit lnSpcReduction="10000"/>
          </a:bodyPr>
          <a:lstStyle/>
          <a:p>
            <a:r>
              <a:rPr lang="en-US" dirty="0" smtClean="0"/>
              <a:t>Biomass dynamics works by comparing observed ∆B to e(∆B) from catch and f(B)</a:t>
            </a:r>
          </a:p>
          <a:p>
            <a:r>
              <a:rPr lang="en-US" dirty="0" smtClean="0"/>
              <a:t>Composition data improves on biomass dynamics:</a:t>
            </a:r>
          </a:p>
          <a:p>
            <a:pPr lvl="1"/>
            <a:r>
              <a:rPr lang="en-US" dirty="0" smtClean="0"/>
              <a:t>Explicit selectivity</a:t>
            </a:r>
          </a:p>
          <a:p>
            <a:pPr lvl="1"/>
            <a:r>
              <a:rPr lang="en-US" dirty="0" smtClean="0"/>
              <a:t>Information on recruitment deviations</a:t>
            </a:r>
          </a:p>
          <a:p>
            <a:r>
              <a:rPr lang="en-US" dirty="0" smtClean="0"/>
              <a:t>Composition data competes with biomass dynamics:</a:t>
            </a:r>
          </a:p>
          <a:p>
            <a:pPr lvl="1"/>
            <a:r>
              <a:rPr lang="en-US" dirty="0" smtClean="0"/>
              <a:t>Direct information on Z rather than on ∆B</a:t>
            </a:r>
          </a:p>
          <a:p>
            <a:pPr lvl="1"/>
            <a:r>
              <a:rPr lang="en-US" dirty="0" smtClean="0"/>
              <a:t>But now conditional on M, selectivity, and R trend</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dirty="0"/>
          </a:p>
        </p:txBody>
      </p:sp>
    </p:spTree>
    <p:extLst>
      <p:ext uri="{BB962C8B-B14F-4D97-AF65-F5344CB8AC3E}">
        <p14:creationId xmlns:p14="http://schemas.microsoft.com/office/powerpoint/2010/main" val="363126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 Choices / Potential Ensemble Axes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825656"/>
              </p:ext>
            </p:extLst>
          </p:nvPr>
        </p:nvGraphicFramePr>
        <p:xfrm>
          <a:off x="219919" y="1281253"/>
          <a:ext cx="8686800" cy="535940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b="1" dirty="0" smtClean="0"/>
                        <a:t>FACTOR</a:t>
                      </a:r>
                      <a:endParaRPr lang="en-US" b="1" dirty="0"/>
                    </a:p>
                  </a:txBody>
                  <a:tcPr/>
                </a:tc>
                <a:tc>
                  <a:txBody>
                    <a:bodyPr/>
                    <a:lstStyle/>
                    <a:p>
                      <a:pPr algn="ctr"/>
                      <a:r>
                        <a:rPr lang="en-US" b="1" dirty="0" smtClean="0"/>
                        <a:t>OPTIONS</a:t>
                      </a:r>
                      <a:endParaRPr lang="en-US" b="1" dirty="0"/>
                    </a:p>
                  </a:txBody>
                  <a:tcPr/>
                </a:tc>
              </a:tr>
              <a:tr h="370840">
                <a:tc>
                  <a:txBody>
                    <a:bodyPr/>
                    <a:lstStyle/>
                    <a:p>
                      <a:r>
                        <a:rPr lang="en-US" b="1" dirty="0" smtClean="0"/>
                        <a:t>Q – fishery CPUE</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constant, trend, random walk</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Q - survey</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Uniform, or informed prior</a:t>
                      </a:r>
                      <a:endParaRPr lang="en-US" b="1" dirty="0"/>
                    </a:p>
                  </a:txBody>
                  <a:tcPr/>
                </a:tc>
              </a:tr>
              <a:tr h="370840">
                <a:tc>
                  <a:txBody>
                    <a:bodyPr/>
                    <a:lstStyle/>
                    <a:p>
                      <a:r>
                        <a:rPr lang="en-US" b="1" dirty="0" smtClean="0"/>
                        <a:t>M</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fixed, or estimated with prior</a:t>
                      </a:r>
                      <a:endParaRPr lang="en-US" b="1" dirty="0"/>
                    </a:p>
                  </a:txBody>
                  <a:tcPr/>
                </a:tc>
              </a:tr>
              <a:tr h="370840">
                <a:tc>
                  <a:txBody>
                    <a:bodyPr/>
                    <a:lstStyle/>
                    <a:p>
                      <a:r>
                        <a:rPr lang="en-US" b="1" dirty="0" smtClean="0"/>
                        <a:t>Growth</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Set, estimated, time-varying</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Selectivity</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asymptotic, or domed; parametric or non</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Selectivity</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time-invariant, or not</a:t>
                      </a:r>
                      <a:endParaRPr lang="en-US" b="1" dirty="0"/>
                    </a:p>
                  </a:txBody>
                  <a:tcPr/>
                </a:tc>
              </a:tr>
              <a:tr h="370840">
                <a:tc>
                  <a:txBody>
                    <a:bodyPr/>
                    <a:lstStyle/>
                    <a:p>
                      <a:r>
                        <a:rPr lang="en-US" b="1" dirty="0" smtClean="0"/>
                        <a:t>Selectivity</a:t>
                      </a:r>
                      <a:endParaRPr lang="en-US" b="1" dirty="0"/>
                    </a:p>
                  </a:txBody>
                  <a:tcPr/>
                </a:tc>
                <a:tc>
                  <a:txBody>
                    <a:bodyPr/>
                    <a:lstStyle/>
                    <a:p>
                      <a:r>
                        <a:rPr lang="en-US" b="1" dirty="0" smtClean="0"/>
                        <a:t>Size based, age-based, both</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Spawner</a:t>
                      </a:r>
                      <a:r>
                        <a:rPr lang="en-US" b="1" dirty="0" smtClean="0"/>
                        <a:t>-recruitment shape</a:t>
                      </a:r>
                      <a:endParaRPr lang="en-US" b="1" dirty="0"/>
                    </a:p>
                  </a:txBody>
                  <a:tcPr/>
                </a:tc>
                <a:tc>
                  <a:txBody>
                    <a:bodyPr/>
                    <a:lstStyle/>
                    <a:p>
                      <a:r>
                        <a:rPr lang="en-US" b="1" dirty="0" smtClean="0"/>
                        <a:t>Bev-Holt, Ricker, Shepard, none, regime-shifted</a:t>
                      </a:r>
                      <a:endParaRPr lang="en-US" b="1" dirty="0"/>
                    </a:p>
                  </a:txBody>
                  <a:tcPr/>
                </a:tc>
              </a:tr>
              <a:tr h="370840">
                <a:tc>
                  <a:txBody>
                    <a:bodyPr/>
                    <a:lstStyle/>
                    <a:p>
                      <a:r>
                        <a:rPr lang="en-US" b="1" dirty="0" err="1" smtClean="0"/>
                        <a:t>Spawner</a:t>
                      </a:r>
                      <a:r>
                        <a:rPr lang="en-US" b="1" dirty="0" smtClean="0"/>
                        <a:t>-recruitment steepness</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fixed, =1.0, estimated, with prior, inferred </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Recruitment deviations</a:t>
                      </a:r>
                      <a:endParaRPr lang="en-US" b="1" dirty="0"/>
                    </a:p>
                  </a:txBody>
                  <a:tcPr/>
                </a:tc>
                <a:tc>
                  <a:txBody>
                    <a:bodyPr/>
                    <a:lstStyle/>
                    <a:p>
                      <a:r>
                        <a:rPr lang="en-US" b="1" baseline="0" dirty="0" smtClean="0"/>
                        <a:t>Random, </a:t>
                      </a:r>
                      <a:r>
                        <a:rPr lang="en-US" b="1" baseline="0" dirty="0" err="1" smtClean="0"/>
                        <a:t>env</a:t>
                      </a:r>
                      <a:r>
                        <a:rPr lang="en-US" b="1" baseline="0" dirty="0" smtClean="0"/>
                        <a:t>-linked, dev from SRR, auto-correlated</a:t>
                      </a:r>
                      <a:endParaRPr lang="en-US" b="1" dirty="0"/>
                    </a:p>
                  </a:txBody>
                  <a:tcPr/>
                </a:tc>
              </a:tr>
              <a:tr h="370840">
                <a:tc>
                  <a:txBody>
                    <a:bodyPr/>
                    <a:lstStyle/>
                    <a:p>
                      <a:r>
                        <a:rPr lang="en-US" b="1" dirty="0" smtClean="0"/>
                        <a:t>Data-weighting</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Emphasize</a:t>
                      </a:r>
                      <a:r>
                        <a:rPr lang="en-US" b="1" baseline="0" dirty="0" smtClean="0"/>
                        <a:t> trend </a:t>
                      </a:r>
                      <a:r>
                        <a:rPr lang="en-US" b="1" baseline="0" dirty="0" smtClean="0"/>
                        <a:t>info vs</a:t>
                      </a:r>
                      <a:r>
                        <a:rPr lang="en-US" b="1" baseline="0" dirty="0" smtClean="0"/>
                        <a:t>. composition</a:t>
                      </a:r>
                      <a:endParaRPr lang="en-US" b="1" dirty="0"/>
                    </a:p>
                  </a:txBody>
                  <a:tcPr/>
                </a:tc>
              </a:tr>
              <a:tr h="370840">
                <a:tc>
                  <a:txBody>
                    <a:bodyPr/>
                    <a:lstStyle/>
                    <a:p>
                      <a:r>
                        <a:rPr lang="en-US" b="1" dirty="0" smtClean="0"/>
                        <a:t>A few more…………</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txBody>
                  <a:tcPr/>
                </a:tc>
              </a:tr>
            </a:tbl>
          </a:graphicData>
        </a:graphic>
      </p:graphicFrame>
    </p:spTree>
    <p:extLst>
      <p:ext uri="{BB962C8B-B14F-4D97-AF65-F5344CB8AC3E}">
        <p14:creationId xmlns:p14="http://schemas.microsoft.com/office/powerpoint/2010/main" val="287559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Proposal</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Define a set of model configurations that is always in the ensemble</a:t>
            </a:r>
          </a:p>
          <a:p>
            <a:r>
              <a:rPr lang="en-US" b="1" dirty="0" smtClean="0"/>
              <a:t>Allow for at least one stock specific ensemble factor</a:t>
            </a:r>
          </a:p>
          <a:p>
            <a:r>
              <a:rPr lang="en-US" b="1" dirty="0" smtClean="0"/>
              <a:t>Run all with internal tuning to the extent implemented</a:t>
            </a:r>
          </a:p>
          <a:p>
            <a:r>
              <a:rPr lang="en-US" b="1" dirty="0" smtClean="0"/>
              <a:t>Classify into tiers of plausibility? Based on?  </a:t>
            </a:r>
          </a:p>
          <a:p>
            <a:r>
              <a:rPr lang="en-US" b="1" dirty="0" smtClean="0"/>
              <a:t>Get catch advice and status projection from each according to standard harvest policy</a:t>
            </a:r>
          </a:p>
          <a:p>
            <a:r>
              <a:rPr lang="en-US" b="1" dirty="0" smtClean="0"/>
              <a:t>Get status projection from each, given median catch advice from all</a:t>
            </a:r>
          </a:p>
          <a:p>
            <a:r>
              <a:rPr lang="en-US" b="1" dirty="0" smtClean="0"/>
              <a:t>Report distribution and median as the </a:t>
            </a:r>
            <a:r>
              <a:rPr lang="en-US" b="1" dirty="0"/>
              <a:t>consensus </a:t>
            </a:r>
            <a:r>
              <a:rPr lang="en-US" b="1" dirty="0" smtClean="0"/>
              <a:t>advice (by plausibility tier?)</a:t>
            </a:r>
          </a:p>
          <a:p>
            <a:endParaRPr lang="en-US" b="1"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16</a:t>
            </a:fld>
            <a:endParaRPr lang="en-US" dirty="0"/>
          </a:p>
        </p:txBody>
      </p:sp>
    </p:spTree>
    <p:extLst>
      <p:ext uri="{BB962C8B-B14F-4D97-AF65-F5344CB8AC3E}">
        <p14:creationId xmlns:p14="http://schemas.microsoft.com/office/powerpoint/2010/main" val="3958909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How can we support status determinations and ACL setting from an ensemble of possible results?</a:t>
            </a:r>
          </a:p>
          <a:p>
            <a:r>
              <a:rPr lang="en-US" b="1" dirty="0" smtClean="0"/>
              <a:t>Ensembles by model configuration within package?, by alternative but similar software?, by different degrees of model complexity?</a:t>
            </a:r>
          </a:p>
          <a:p>
            <a:r>
              <a:rPr lang="en-US" b="1" dirty="0" smtClean="0"/>
              <a:t>Un-weighted, </a:t>
            </a:r>
            <a:r>
              <a:rPr lang="en-US" b="1" dirty="0" err="1" smtClean="0"/>
              <a:t>logL</a:t>
            </a:r>
            <a:r>
              <a:rPr lang="en-US" b="1" dirty="0" smtClean="0"/>
              <a:t>-weighted, other skill weighted, or super-ensemble?</a:t>
            </a:r>
          </a:p>
          <a:p>
            <a:r>
              <a:rPr lang="en-US" b="1" dirty="0" smtClean="0"/>
              <a:t>How much tuning, data-weighting, random effects estimation should occur within each ensemble member?</a:t>
            </a:r>
          </a:p>
          <a:p>
            <a:r>
              <a:rPr lang="en-US" b="1" dirty="0" smtClean="0"/>
              <a:t>Can we focus attention </a:t>
            </a:r>
            <a:r>
              <a:rPr lang="en-US" b="1" dirty="0"/>
              <a:t>on the big </a:t>
            </a:r>
            <a:r>
              <a:rPr lang="en-US" b="1" dirty="0" smtClean="0"/>
              <a:t>picture and avoid getting lost in weeds of ensemble members?</a:t>
            </a:r>
            <a:endParaRPr lang="en-US" b="1"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dirty="0"/>
          </a:p>
        </p:txBody>
      </p:sp>
    </p:spTree>
    <p:extLst>
      <p:ext uri="{BB962C8B-B14F-4D97-AF65-F5344CB8AC3E}">
        <p14:creationId xmlns:p14="http://schemas.microsoft.com/office/powerpoint/2010/main" val="2352551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Sablefish</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18</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54" y="999403"/>
            <a:ext cx="4012108" cy="279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120" y="3858848"/>
            <a:ext cx="4038132" cy="274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55" y="3740287"/>
            <a:ext cx="4012108" cy="298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07939" y="2905246"/>
            <a:ext cx="810228" cy="369332"/>
          </a:xfrm>
          <a:prstGeom prst="rect">
            <a:avLst/>
          </a:prstGeom>
          <a:noFill/>
        </p:spPr>
        <p:txBody>
          <a:bodyPr wrap="square" rtlCol="0">
            <a:spAutoFit/>
          </a:bodyPr>
          <a:lstStyle/>
          <a:p>
            <a:r>
              <a:rPr lang="en-US" b="1" dirty="0" smtClean="0"/>
              <a:t>2005</a:t>
            </a:r>
            <a:endParaRPr lang="en-US" b="1" dirty="0"/>
          </a:p>
        </p:txBody>
      </p:sp>
      <p:sp>
        <p:nvSpPr>
          <p:cNvPr id="11" name="TextBox 10"/>
          <p:cNvSpPr txBox="1"/>
          <p:nvPr/>
        </p:nvSpPr>
        <p:spPr>
          <a:xfrm>
            <a:off x="1307939" y="5557778"/>
            <a:ext cx="810228" cy="369332"/>
          </a:xfrm>
          <a:prstGeom prst="rect">
            <a:avLst/>
          </a:prstGeom>
          <a:noFill/>
        </p:spPr>
        <p:txBody>
          <a:bodyPr wrap="square" rtlCol="0">
            <a:spAutoFit/>
          </a:bodyPr>
          <a:lstStyle/>
          <a:p>
            <a:r>
              <a:rPr lang="en-US" b="1" dirty="0" smtClean="0"/>
              <a:t>2007</a:t>
            </a:r>
            <a:endParaRPr lang="en-US" b="1" dirty="0"/>
          </a:p>
        </p:txBody>
      </p:sp>
      <p:sp>
        <p:nvSpPr>
          <p:cNvPr id="12" name="TextBox 11"/>
          <p:cNvSpPr txBox="1"/>
          <p:nvPr/>
        </p:nvSpPr>
        <p:spPr>
          <a:xfrm>
            <a:off x="5279984" y="5165552"/>
            <a:ext cx="810228" cy="369332"/>
          </a:xfrm>
          <a:prstGeom prst="rect">
            <a:avLst/>
          </a:prstGeom>
          <a:noFill/>
        </p:spPr>
        <p:txBody>
          <a:bodyPr wrap="square" rtlCol="0">
            <a:spAutoFit/>
          </a:bodyPr>
          <a:lstStyle/>
          <a:p>
            <a:r>
              <a:rPr lang="en-US" b="1" dirty="0" smtClean="0"/>
              <a:t>2011</a:t>
            </a:r>
            <a:endParaRPr lang="en-US" b="1"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127" y="1053555"/>
            <a:ext cx="3752125" cy="258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819418" y="2161288"/>
            <a:ext cx="810228" cy="369332"/>
          </a:xfrm>
          <a:prstGeom prst="rect">
            <a:avLst/>
          </a:prstGeom>
          <a:noFill/>
        </p:spPr>
        <p:txBody>
          <a:bodyPr wrap="square" rtlCol="0">
            <a:spAutoFit/>
          </a:bodyPr>
          <a:lstStyle/>
          <a:p>
            <a:r>
              <a:rPr lang="en-US" b="1" dirty="0" smtClean="0"/>
              <a:t>1998</a:t>
            </a:r>
            <a:endParaRPr lang="en-US" b="1" dirty="0"/>
          </a:p>
        </p:txBody>
      </p:sp>
    </p:spTree>
    <p:extLst>
      <p:ext uri="{BB962C8B-B14F-4D97-AF65-F5344CB8AC3E}">
        <p14:creationId xmlns:p14="http://schemas.microsoft.com/office/powerpoint/2010/main" val="287286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Take Home Messages</a:t>
            </a:r>
            <a:endParaRPr lang="en-US" dirty="0"/>
          </a:p>
        </p:txBody>
      </p:sp>
      <p:sp>
        <p:nvSpPr>
          <p:cNvPr id="7" name="Content Placeholder 6"/>
          <p:cNvSpPr>
            <a:spLocks noGrp="1"/>
          </p:cNvSpPr>
          <p:nvPr>
            <p:ph idx="1"/>
          </p:nvPr>
        </p:nvSpPr>
        <p:spPr/>
        <p:txBody>
          <a:bodyPr>
            <a:normAutofit fontScale="92500" lnSpcReduction="20000"/>
          </a:bodyPr>
          <a:lstStyle/>
          <a:p>
            <a:r>
              <a:rPr lang="en-US" b="1" dirty="0" smtClean="0"/>
              <a:t>Structural uncertainty dominates</a:t>
            </a:r>
          </a:p>
          <a:p>
            <a:r>
              <a:rPr lang="en-US" b="1" dirty="0" smtClean="0"/>
              <a:t>Thru sensitivity analyses, decision tables, MCMCs, grid profiles and “stuck juries” we are close to ensemble modeling today</a:t>
            </a:r>
          </a:p>
          <a:p>
            <a:r>
              <a:rPr lang="en-US" b="1" dirty="0" smtClean="0"/>
              <a:t>Multiple operating models in MSEs are ensembles</a:t>
            </a:r>
          </a:p>
          <a:p>
            <a:r>
              <a:rPr lang="en-US" b="1" dirty="0" smtClean="0"/>
              <a:t>A few examples of explicit ensembles exist</a:t>
            </a:r>
          </a:p>
          <a:p>
            <a:r>
              <a:rPr lang="en-US" b="1" dirty="0" smtClean="0"/>
              <a:t>Protocols for membership in ensembles need development</a:t>
            </a:r>
          </a:p>
          <a:p>
            <a:r>
              <a:rPr lang="en-US" b="1" dirty="0" smtClean="0"/>
              <a:t>Communication of </a:t>
            </a:r>
            <a:r>
              <a:rPr lang="en-US" b="1" dirty="0" smtClean="0"/>
              <a:t>ensemble distribution</a:t>
            </a:r>
            <a:r>
              <a:rPr lang="en-US" b="1" dirty="0" smtClean="0"/>
              <a:t>, central tendency, decision analysis need development</a:t>
            </a:r>
          </a:p>
          <a:p>
            <a:endParaRPr lang="en-US" b="1" dirty="0"/>
          </a:p>
        </p:txBody>
      </p:sp>
    </p:spTree>
    <p:extLst>
      <p:ext uri="{BB962C8B-B14F-4D97-AF65-F5344CB8AC3E}">
        <p14:creationId xmlns:p14="http://schemas.microsoft.com/office/powerpoint/2010/main" val="196789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93"/>
            <a:ext cx="8229600" cy="552139"/>
          </a:xfrm>
        </p:spPr>
        <p:txBody>
          <a:bodyPr>
            <a:normAutofit fontScale="90000"/>
          </a:bodyPr>
          <a:lstStyle/>
          <a:p>
            <a:r>
              <a:rPr lang="en-US" dirty="0"/>
              <a:t>Structural Uncertainty </a:t>
            </a:r>
            <a:r>
              <a:rPr lang="en-US" dirty="0" smtClean="0"/>
              <a:t>Dominates – Pacific hake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453" y="3922494"/>
            <a:ext cx="6516547" cy="243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574"/>
          <a:stretch/>
        </p:blipFill>
        <p:spPr bwMode="auto">
          <a:xfrm>
            <a:off x="1736203" y="567170"/>
            <a:ext cx="6950597" cy="186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46966" y="859579"/>
            <a:ext cx="972273" cy="369332"/>
          </a:xfrm>
          <a:prstGeom prst="rect">
            <a:avLst/>
          </a:prstGeom>
          <a:noFill/>
        </p:spPr>
        <p:txBody>
          <a:bodyPr wrap="square" rtlCol="0">
            <a:spAutoFit/>
          </a:bodyPr>
          <a:lstStyle/>
          <a:p>
            <a:r>
              <a:rPr lang="en-US" b="1" dirty="0" smtClean="0"/>
              <a:t>2010</a:t>
            </a:r>
            <a:endParaRPr lang="en-US" b="1" dirty="0"/>
          </a:p>
        </p:txBody>
      </p:sp>
      <p:sp>
        <p:nvSpPr>
          <p:cNvPr id="6" name="TextBox 5"/>
          <p:cNvSpPr txBox="1"/>
          <p:nvPr/>
        </p:nvSpPr>
        <p:spPr>
          <a:xfrm>
            <a:off x="7162800" y="4375479"/>
            <a:ext cx="1319514" cy="923330"/>
          </a:xfrm>
          <a:prstGeom prst="rect">
            <a:avLst/>
          </a:prstGeom>
          <a:noFill/>
        </p:spPr>
        <p:txBody>
          <a:bodyPr wrap="square" rtlCol="0">
            <a:spAutoFit/>
          </a:bodyPr>
          <a:lstStyle/>
          <a:p>
            <a:r>
              <a:rPr lang="en-US" b="1" dirty="0" smtClean="0"/>
              <a:t>2015</a:t>
            </a:r>
          </a:p>
          <a:p>
            <a:r>
              <a:rPr lang="en-US" b="1" dirty="0" smtClean="0"/>
              <a:t>M, h, q estimated</a:t>
            </a:r>
            <a:endParaRPr lang="en-US" b="1" dirty="0"/>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2738" b="17993"/>
          <a:stretch/>
        </p:blipFill>
        <p:spPr bwMode="auto">
          <a:xfrm>
            <a:off x="3360514" y="2453837"/>
            <a:ext cx="5121800" cy="184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24891" y="2662177"/>
            <a:ext cx="1428596" cy="646331"/>
          </a:xfrm>
          <a:prstGeom prst="rect">
            <a:avLst/>
          </a:prstGeom>
          <a:noFill/>
        </p:spPr>
        <p:txBody>
          <a:bodyPr wrap="none" rtlCol="0">
            <a:spAutoFit/>
          </a:bodyPr>
          <a:lstStyle/>
          <a:p>
            <a:r>
              <a:rPr lang="en-US" b="1" dirty="0" smtClean="0"/>
              <a:t>Ralston et al;</a:t>
            </a:r>
          </a:p>
          <a:p>
            <a:r>
              <a:rPr lang="en-US" b="1" dirty="0" smtClean="0"/>
              <a:t>Meta-analysis</a:t>
            </a:r>
            <a:endParaRPr lang="en-US" b="1" dirty="0"/>
          </a:p>
        </p:txBody>
      </p:sp>
    </p:spTree>
    <p:extLst>
      <p:ext uri="{BB962C8B-B14F-4D97-AF65-F5344CB8AC3E}">
        <p14:creationId xmlns:p14="http://schemas.microsoft.com/office/powerpoint/2010/main" val="79421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Analysis – </a:t>
            </a:r>
            <a:r>
              <a:rPr lang="en-US" dirty="0" err="1" smtClean="0"/>
              <a:t>Petrale</a:t>
            </a:r>
            <a:r>
              <a:rPr lang="en-US" dirty="0" smtClean="0"/>
              <a:t> sole</a:t>
            </a:r>
            <a:endParaRPr lang="en-US" dirty="0"/>
          </a:p>
        </p:txBody>
      </p:sp>
      <p:sp>
        <p:nvSpPr>
          <p:cNvPr id="3" name="Content Placeholder 2"/>
          <p:cNvSpPr>
            <a:spLocks noGrp="1"/>
          </p:cNvSpPr>
          <p:nvPr>
            <p:ph idx="1"/>
          </p:nvPr>
        </p:nvSpPr>
        <p:spPr>
          <a:xfrm>
            <a:off x="561372" y="5073239"/>
            <a:ext cx="7587205" cy="1061344"/>
          </a:xfrm>
        </p:spPr>
        <p:txBody>
          <a:bodyPr>
            <a:normAutofit/>
          </a:bodyPr>
          <a:lstStyle/>
          <a:p>
            <a:pPr marL="0" indent="0">
              <a:buNone/>
            </a:pPr>
            <a:r>
              <a:rPr lang="en-US" sz="1800" b="1" dirty="0"/>
              <a:t>S</a:t>
            </a:r>
            <a:r>
              <a:rPr lang="en-US" sz="1800" b="1" dirty="0" smtClean="0"/>
              <a:t>tates </a:t>
            </a:r>
            <a:r>
              <a:rPr lang="en-US" sz="1800" b="1" dirty="0"/>
              <a:t>of nature were based on the likelihood </a:t>
            </a:r>
            <a:r>
              <a:rPr lang="en-US" sz="1800" b="1" dirty="0" smtClean="0"/>
              <a:t>profile of female M</a:t>
            </a:r>
          </a:p>
          <a:p>
            <a:pPr marL="0" indent="0">
              <a:buNone/>
            </a:pPr>
            <a:r>
              <a:rPr lang="en-US" sz="1800" b="1" dirty="0" smtClean="0"/>
              <a:t>Midpoints of the lower 25% probability and upper 25% probability regions</a:t>
            </a:r>
            <a:endParaRPr lang="en-US" sz="1800" b="1"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654075"/>
            <a:ext cx="497205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92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11113" y="25400"/>
            <a:ext cx="8980487" cy="889000"/>
          </a:xfrm>
          <a:prstGeom prst="rect">
            <a:avLst/>
          </a:prstGeom>
          <a:noFill/>
          <a:ln w="9525">
            <a:noFill/>
            <a:miter lim="800000"/>
            <a:headEnd/>
            <a:tailEnd/>
          </a:ln>
        </p:spPr>
        <p:txBody>
          <a:bodyPr anchor="ctr"/>
          <a:lstStyle/>
          <a:p>
            <a:r>
              <a:rPr lang="en-US" sz="3600" b="1" dirty="0">
                <a:solidFill>
                  <a:schemeClr val="accent1"/>
                </a:solidFill>
                <a:latin typeface="+mj-lt"/>
                <a:ea typeface="+mj-ea"/>
                <a:cs typeface="Arial Narrow Bold"/>
              </a:rPr>
              <a:t>Decision Analysis</a:t>
            </a:r>
            <a:r>
              <a:rPr lang="en-US" sz="3600" b="1" dirty="0">
                <a:solidFill>
                  <a:schemeClr val="accent1"/>
                </a:solidFill>
                <a:latin typeface="+mj-lt"/>
                <a:ea typeface="+mj-ea"/>
                <a:cs typeface="Arial Narrow Bold"/>
              </a:rPr>
              <a:t> </a:t>
            </a:r>
            <a:r>
              <a:rPr lang="en-US" sz="3600" b="1" dirty="0" smtClean="0">
                <a:solidFill>
                  <a:schemeClr val="accent1"/>
                </a:solidFill>
                <a:latin typeface="+mj-lt"/>
                <a:ea typeface="+mj-ea"/>
                <a:cs typeface="Arial Narrow Bold"/>
              </a:rPr>
              <a:t>for </a:t>
            </a:r>
            <a:r>
              <a:rPr lang="en-US" sz="3600" b="1" dirty="0">
                <a:solidFill>
                  <a:schemeClr val="accent1"/>
                </a:solidFill>
                <a:latin typeface="+mj-lt"/>
                <a:ea typeface="+mj-ea"/>
                <a:cs typeface="Arial Narrow Bold"/>
              </a:rPr>
              <a:t>Atlantic Bluefin Tuna</a:t>
            </a:r>
            <a:endParaRPr lang="en-US" sz="3600" b="1" dirty="0">
              <a:solidFill>
                <a:schemeClr val="accent1"/>
              </a:solidFill>
              <a:latin typeface="+mj-lt"/>
              <a:ea typeface="+mj-ea"/>
              <a:cs typeface="Arial Narrow Bo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87" y="2302718"/>
            <a:ext cx="4240404" cy="263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275" y="3852317"/>
            <a:ext cx="3339617" cy="239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275" y="1491081"/>
            <a:ext cx="3339616" cy="20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endCxn id="1026" idx="1"/>
          </p:cNvCxnSpPr>
          <p:nvPr/>
        </p:nvCxnSpPr>
        <p:spPr>
          <a:xfrm>
            <a:off x="3414532" y="4004841"/>
            <a:ext cx="1867743" cy="1045382"/>
          </a:xfrm>
          <a:prstGeom prst="straightConnector1">
            <a:avLst/>
          </a:prstGeom>
          <a:ln w="50800">
            <a:solidFill>
              <a:srgbClr val="FFC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1027" idx="1"/>
          </p:cNvCxnSpPr>
          <p:nvPr/>
        </p:nvCxnSpPr>
        <p:spPr>
          <a:xfrm flipV="1">
            <a:off x="3414532" y="2494313"/>
            <a:ext cx="1867743" cy="769748"/>
          </a:xfrm>
          <a:prstGeom prst="straightConnector1">
            <a:avLst/>
          </a:prstGeom>
          <a:ln w="50800">
            <a:solidFill>
              <a:srgbClr val="FFC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0987" y="5324799"/>
            <a:ext cx="4687747" cy="923330"/>
          </a:xfrm>
          <a:prstGeom prst="rect">
            <a:avLst/>
          </a:prstGeom>
          <a:noFill/>
        </p:spPr>
        <p:txBody>
          <a:bodyPr wrap="square" rtlCol="0">
            <a:spAutoFit/>
          </a:bodyPr>
          <a:lstStyle/>
          <a:p>
            <a:r>
              <a:rPr lang="en-US" dirty="0" smtClean="0"/>
              <a:t>Rosenberg et al. 2012</a:t>
            </a:r>
            <a:r>
              <a:rPr lang="en-US" dirty="0"/>
              <a:t>. </a:t>
            </a:r>
            <a:r>
              <a:rPr lang="en-US" dirty="0" smtClean="0"/>
              <a:t>Scientific Examination of Western </a:t>
            </a:r>
            <a:r>
              <a:rPr lang="en-US" dirty="0"/>
              <a:t>Atlantic Bluefin </a:t>
            </a:r>
            <a:r>
              <a:rPr lang="en-US" dirty="0" smtClean="0"/>
              <a:t>Tuna Stock-Recruit </a:t>
            </a:r>
            <a:r>
              <a:rPr lang="en-US" dirty="0"/>
              <a:t>Relationships </a:t>
            </a:r>
          </a:p>
        </p:txBody>
      </p:sp>
      <p:sp>
        <p:nvSpPr>
          <p:cNvPr id="2" name="TextBox 1"/>
          <p:cNvSpPr txBox="1"/>
          <p:nvPr/>
        </p:nvSpPr>
        <p:spPr>
          <a:xfrm>
            <a:off x="231494" y="1018572"/>
            <a:ext cx="4577240" cy="646331"/>
          </a:xfrm>
          <a:prstGeom prst="rect">
            <a:avLst/>
          </a:prstGeom>
          <a:noFill/>
        </p:spPr>
        <p:txBody>
          <a:bodyPr wrap="square" rtlCol="0">
            <a:spAutoFit/>
          </a:bodyPr>
          <a:lstStyle/>
          <a:p>
            <a:r>
              <a:rPr lang="en-US" dirty="0" smtClean="0"/>
              <a:t>Maximize the minimum gain vs.</a:t>
            </a:r>
          </a:p>
          <a:p>
            <a:r>
              <a:rPr lang="en-US" dirty="0" smtClean="0"/>
              <a:t>Minimize the maximum loss</a:t>
            </a:r>
            <a:endParaRPr lang="en-US" dirty="0"/>
          </a:p>
        </p:txBody>
      </p:sp>
    </p:spTree>
    <p:extLst>
      <p:ext uri="{BB962C8B-B14F-4D97-AF65-F5344CB8AC3E}">
        <p14:creationId xmlns:p14="http://schemas.microsoft.com/office/powerpoint/2010/main" val="2823776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New England Yellowtail Flounder</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64" y="3793722"/>
            <a:ext cx="46386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64" y="1374373"/>
            <a:ext cx="465772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21124" y="1828800"/>
            <a:ext cx="2986268"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Same regime shift question as in Atlantic </a:t>
            </a:r>
            <a:r>
              <a:rPr lang="en-US" sz="2800" b="1" dirty="0" err="1" smtClean="0"/>
              <a:t>bluefin</a:t>
            </a:r>
            <a:r>
              <a:rPr lang="en-US" sz="2800" b="1" dirty="0" smtClean="0"/>
              <a:t> tuna</a:t>
            </a:r>
          </a:p>
          <a:p>
            <a:pPr marL="285750" indent="-285750">
              <a:buFont typeface="Arial" panose="020B0604020202020204" pitchFamily="34" charset="0"/>
              <a:buChar char="•"/>
            </a:pPr>
            <a:r>
              <a:rPr lang="en-US" sz="2800" b="1" dirty="0" smtClean="0"/>
              <a:t>Close vote in SSC</a:t>
            </a:r>
          </a:p>
          <a:p>
            <a:pPr marL="285750" indent="-285750">
              <a:buFont typeface="Arial" panose="020B0604020202020204" pitchFamily="34" charset="0"/>
              <a:buChar char="•"/>
            </a:pPr>
            <a:r>
              <a:rPr lang="en-US" sz="2800" b="1" dirty="0" smtClean="0"/>
              <a:t>Chose regime shift, so lowered rebuilding </a:t>
            </a:r>
            <a:r>
              <a:rPr lang="en-US" sz="2800" b="1" dirty="0" err="1" smtClean="0"/>
              <a:t>Bmsy</a:t>
            </a:r>
            <a:r>
              <a:rPr lang="en-US" sz="2800" b="1" dirty="0" smtClean="0"/>
              <a:t>, and lowered MSY</a:t>
            </a:r>
            <a:endParaRPr lang="en-US" sz="2800" b="1" dirty="0"/>
          </a:p>
        </p:txBody>
      </p:sp>
      <p:sp>
        <p:nvSpPr>
          <p:cNvPr id="5" name="Rectangle 4"/>
          <p:cNvSpPr/>
          <p:nvPr/>
        </p:nvSpPr>
        <p:spPr>
          <a:xfrm>
            <a:off x="3217762" y="5359078"/>
            <a:ext cx="1777377" cy="27779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Regime Shift?</a:t>
            </a:r>
            <a:endParaRPr lang="en-US" b="1" dirty="0">
              <a:solidFill>
                <a:schemeClr val="tx1"/>
              </a:solidFill>
            </a:endParaRPr>
          </a:p>
        </p:txBody>
      </p:sp>
    </p:spTree>
    <p:extLst>
      <p:ext uri="{BB962C8B-B14F-4D97-AF65-F5344CB8AC3E}">
        <p14:creationId xmlns:p14="http://schemas.microsoft.com/office/powerpoint/2010/main" val="240017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1188" y="544010"/>
            <a:ext cx="7820025" cy="652965"/>
          </a:xfrm>
        </p:spPr>
        <p:txBody>
          <a:bodyPr>
            <a:normAutofit fontScale="90000"/>
          </a:bodyPr>
          <a:lstStyle/>
          <a:p>
            <a:r>
              <a:rPr lang="en-US" sz="4000" dirty="0">
                <a:solidFill>
                  <a:srgbClr val="000066"/>
                </a:solidFill>
              </a:rPr>
              <a:t>MSE for </a:t>
            </a:r>
            <a:r>
              <a:rPr lang="en-US" sz="4000" dirty="0" smtClean="0">
                <a:solidFill>
                  <a:srgbClr val="000066"/>
                </a:solidFill>
              </a:rPr>
              <a:t>southern </a:t>
            </a:r>
            <a:r>
              <a:rPr lang="en-US" sz="4000" dirty="0" err="1">
                <a:solidFill>
                  <a:srgbClr val="000066"/>
                </a:solidFill>
              </a:rPr>
              <a:t>bluefin</a:t>
            </a:r>
            <a:r>
              <a:rPr lang="en-US" sz="4000" dirty="0">
                <a:solidFill>
                  <a:srgbClr val="000066"/>
                </a:solidFill>
              </a:rPr>
              <a:t> </a:t>
            </a:r>
            <a:r>
              <a:rPr lang="en-US" sz="4000" dirty="0" smtClean="0">
                <a:solidFill>
                  <a:srgbClr val="000066"/>
                </a:solidFill>
              </a:rPr>
              <a:t>tuna</a:t>
            </a:r>
            <a:endParaRPr lang="en-US" sz="4000" dirty="0">
              <a:solidFill>
                <a:srgbClr val="000066"/>
              </a:solidFill>
            </a:endParaRPr>
          </a:p>
        </p:txBody>
      </p:sp>
      <p:sp>
        <p:nvSpPr>
          <p:cNvPr id="13315" name="Rectangle 3"/>
          <p:cNvSpPr>
            <a:spLocks noGrp="1" noChangeArrowheads="1"/>
          </p:cNvSpPr>
          <p:nvPr>
            <p:ph type="body" idx="1"/>
          </p:nvPr>
        </p:nvSpPr>
        <p:spPr>
          <a:xfrm>
            <a:off x="357346" y="1655179"/>
            <a:ext cx="8175467" cy="4750383"/>
          </a:xfrm>
        </p:spPr>
        <p:txBody>
          <a:bodyPr>
            <a:normAutofit lnSpcReduction="10000"/>
          </a:bodyPr>
          <a:lstStyle/>
          <a:p>
            <a:pPr eaLnBrk="1" hangingPunct="1">
              <a:spcBef>
                <a:spcPct val="50000"/>
              </a:spcBef>
              <a:spcAft>
                <a:spcPts val="0"/>
              </a:spcAft>
            </a:pPr>
            <a:r>
              <a:rPr lang="en-US" sz="2800" dirty="0" smtClean="0"/>
              <a:t>Define “</a:t>
            </a:r>
            <a:r>
              <a:rPr lang="en-US" sz="3600" dirty="0" smtClean="0">
                <a:solidFill>
                  <a:srgbClr val="FF8000"/>
                </a:solidFill>
              </a:rPr>
              <a:t>operating models</a:t>
            </a:r>
            <a:r>
              <a:rPr lang="en-US" sz="2800" dirty="0" smtClean="0"/>
              <a:t>” to i</a:t>
            </a:r>
            <a:r>
              <a:rPr lang="en-US" sz="2600" dirty="0" smtClean="0"/>
              <a:t>ncorporate uncertainty about the stock, dynamics and sampling</a:t>
            </a:r>
          </a:p>
          <a:p>
            <a:pPr lvl="1">
              <a:spcBef>
                <a:spcPct val="50000"/>
              </a:spcBef>
            </a:pPr>
            <a:r>
              <a:rPr lang="en-US" sz="2600" dirty="0"/>
              <a:t>Level of productivity (steepness of SR)</a:t>
            </a:r>
          </a:p>
          <a:p>
            <a:pPr lvl="1">
              <a:spcBef>
                <a:spcPct val="50000"/>
              </a:spcBef>
            </a:pPr>
            <a:r>
              <a:rPr lang="en-US" sz="2600" dirty="0"/>
              <a:t>Level of natural mortality</a:t>
            </a:r>
          </a:p>
          <a:p>
            <a:pPr lvl="1">
              <a:spcBef>
                <a:spcPct val="50000"/>
              </a:spcBef>
            </a:pPr>
            <a:r>
              <a:rPr lang="en-US" sz="2600" dirty="0"/>
              <a:t>Interpretation of CPUE</a:t>
            </a:r>
          </a:p>
          <a:p>
            <a:pPr lvl="1">
              <a:spcBef>
                <a:spcPct val="50000"/>
              </a:spcBef>
            </a:pPr>
            <a:r>
              <a:rPr lang="en-US" sz="2600" dirty="0"/>
              <a:t>Currently an ensemble of 320 “models</a:t>
            </a:r>
            <a:r>
              <a:rPr lang="en-US" sz="2600" dirty="0" smtClean="0"/>
              <a:t>”</a:t>
            </a:r>
          </a:p>
          <a:p>
            <a:pPr eaLnBrk="1" hangingPunct="1">
              <a:spcBef>
                <a:spcPct val="50000"/>
              </a:spcBef>
              <a:spcAft>
                <a:spcPts val="0"/>
              </a:spcAft>
            </a:pPr>
            <a:r>
              <a:rPr lang="en-US" sz="2800" dirty="0" smtClean="0"/>
              <a:t>Use to test candidate HCR p</a:t>
            </a:r>
            <a:r>
              <a:rPr lang="en-US" sz="2600" dirty="0" smtClean="0"/>
              <a:t>roposed by member scientists</a:t>
            </a:r>
          </a:p>
          <a:p>
            <a:pPr eaLnBrk="1" hangingPunct="1">
              <a:spcBef>
                <a:spcPct val="50000"/>
              </a:spcBef>
              <a:spcAft>
                <a:spcPts val="0"/>
              </a:spcAft>
            </a:pPr>
            <a:r>
              <a:rPr lang="en-US" sz="2800" dirty="0" smtClean="0"/>
              <a:t>Find HCR that is robust to uncertainties, achieves rebuilding objectives and maintains a viable industry</a:t>
            </a:r>
          </a:p>
        </p:txBody>
      </p:sp>
      <p:sp>
        <p:nvSpPr>
          <p:cNvPr id="13316" name="Line 4"/>
          <p:cNvSpPr>
            <a:spLocks noChangeShapeType="1"/>
          </p:cNvSpPr>
          <p:nvPr/>
        </p:nvSpPr>
        <p:spPr bwMode="auto">
          <a:xfrm>
            <a:off x="468313" y="1196975"/>
            <a:ext cx="8064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66604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DLMTool</a:t>
            </a:r>
            <a:r>
              <a:rPr lang="en-US" dirty="0" smtClean="0"/>
              <a:t> – Carruthers et al</a:t>
            </a:r>
            <a:endParaRPr lang="en-US" dirty="0"/>
          </a:p>
        </p:txBody>
      </p:sp>
      <p:sp>
        <p:nvSpPr>
          <p:cNvPr id="3" name="Content Placeholder 2"/>
          <p:cNvSpPr>
            <a:spLocks noGrp="1"/>
          </p:cNvSpPr>
          <p:nvPr>
            <p:ph idx="1"/>
          </p:nvPr>
        </p:nvSpPr>
        <p:spPr>
          <a:xfrm>
            <a:off x="457200" y="1207293"/>
            <a:ext cx="8229600" cy="5066185"/>
          </a:xfrm>
        </p:spPr>
        <p:txBody>
          <a:bodyPr>
            <a:normAutofit fontScale="77500" lnSpcReduction="20000"/>
          </a:bodyPr>
          <a:lstStyle/>
          <a:p>
            <a:r>
              <a:rPr lang="en-US" b="1" dirty="0" err="1" smtClean="0"/>
              <a:t>DLMtool</a:t>
            </a:r>
            <a:r>
              <a:rPr lang="en-US" b="1" dirty="0" smtClean="0"/>
              <a:t> </a:t>
            </a:r>
            <a:r>
              <a:rPr lang="en-US" b="1" dirty="0"/>
              <a:t>uses Management Strategy Evaluation </a:t>
            </a:r>
            <a:r>
              <a:rPr lang="en-US" b="1" dirty="0" smtClean="0"/>
              <a:t>and </a:t>
            </a:r>
            <a:r>
              <a:rPr lang="en-US" b="1" dirty="0"/>
              <a:t>parallel computing to make powerful diagnostics </a:t>
            </a:r>
            <a:r>
              <a:rPr lang="en-US" b="1" dirty="0" smtClean="0"/>
              <a:t>accessible</a:t>
            </a:r>
          </a:p>
          <a:p>
            <a:r>
              <a:rPr lang="en-US" b="1" dirty="0" smtClean="0"/>
              <a:t>Includes </a:t>
            </a:r>
            <a:r>
              <a:rPr lang="en-US" b="1" dirty="0"/>
              <a:t>over 55 </a:t>
            </a:r>
            <a:r>
              <a:rPr lang="en-US" b="1" dirty="0" smtClean="0"/>
              <a:t>MPs</a:t>
            </a:r>
          </a:p>
          <a:p>
            <a:pPr lvl="1"/>
            <a:r>
              <a:rPr lang="en-US" b="1" dirty="0" smtClean="0"/>
              <a:t>3 catch-based, static </a:t>
            </a:r>
          </a:p>
          <a:p>
            <a:pPr lvl="1"/>
            <a:r>
              <a:rPr lang="en-US" b="1" dirty="0" smtClean="0"/>
              <a:t>6 depletion-based, static; e.g. DBSRA</a:t>
            </a:r>
          </a:p>
          <a:p>
            <a:pPr lvl="1"/>
            <a:r>
              <a:rPr lang="en-US" b="1" dirty="0" smtClean="0"/>
              <a:t>2 catch-based, dynamic</a:t>
            </a:r>
          </a:p>
          <a:p>
            <a:pPr lvl="1"/>
            <a:r>
              <a:rPr lang="en-US" b="1" dirty="0" smtClean="0"/>
              <a:t>4 depletion-based, dynamic</a:t>
            </a:r>
          </a:p>
          <a:p>
            <a:pPr lvl="1"/>
            <a:r>
              <a:rPr lang="en-US" b="1" dirty="0" smtClean="0"/>
              <a:t>6 abundance-based, dynamic</a:t>
            </a:r>
          </a:p>
          <a:p>
            <a:r>
              <a:rPr lang="en-US" b="1" dirty="0"/>
              <a:t>S</a:t>
            </a:r>
            <a:r>
              <a:rPr lang="en-US" b="1" dirty="0" smtClean="0"/>
              <a:t>ame </a:t>
            </a:r>
            <a:r>
              <a:rPr lang="en-US" b="1" dirty="0"/>
              <a:t>MP functions that are tested by MSE can be applied to </a:t>
            </a:r>
            <a:r>
              <a:rPr lang="en-US" b="1" dirty="0" smtClean="0"/>
              <a:t>provide management </a:t>
            </a:r>
            <a:r>
              <a:rPr lang="en-US" b="1" dirty="0"/>
              <a:t>recommendations from real </a:t>
            </a:r>
            <a:r>
              <a:rPr lang="en-US" b="1" dirty="0" smtClean="0"/>
              <a:t>data.</a:t>
            </a:r>
          </a:p>
          <a:p>
            <a:endParaRPr lang="en-US" b="1" dirty="0" smtClean="0"/>
          </a:p>
          <a:p>
            <a:r>
              <a:rPr lang="en-US" b="1" dirty="0" smtClean="0">
                <a:solidFill>
                  <a:srgbClr val="00B050"/>
                </a:solidFill>
              </a:rPr>
              <a:t>SUMMARY:  Evaluation </a:t>
            </a:r>
            <a:r>
              <a:rPr lang="en-US" b="1" dirty="0" smtClean="0">
                <a:solidFill>
                  <a:srgbClr val="00B050"/>
                </a:solidFill>
              </a:rPr>
              <a:t>of model skill using MSE to guide selection for development for management advice</a:t>
            </a:r>
            <a:endParaRPr lang="en-US" b="1" dirty="0">
              <a:solidFill>
                <a:srgbClr val="00B050"/>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spTree>
    <p:extLst>
      <p:ext uri="{BB962C8B-B14F-4D97-AF65-F5344CB8AC3E}">
        <p14:creationId xmlns:p14="http://schemas.microsoft.com/office/powerpoint/2010/main" val="140902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pseudo-ensembles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684025"/>
              </p:ext>
            </p:extLst>
          </p:nvPr>
        </p:nvGraphicFramePr>
        <p:xfrm>
          <a:off x="457200" y="1206500"/>
          <a:ext cx="8229600" cy="4490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MCMC</a:t>
                      </a:r>
                      <a:endParaRPr lang="en-US" dirty="0"/>
                    </a:p>
                  </a:txBody>
                  <a:tcPr/>
                </a:tc>
                <a:tc>
                  <a:txBody>
                    <a:bodyPr/>
                    <a:lstStyle/>
                    <a:p>
                      <a:pPr algn="ctr"/>
                      <a:r>
                        <a:rPr lang="en-US" dirty="0" smtClean="0"/>
                        <a:t>Grid Profile</a:t>
                      </a:r>
                      <a:endParaRPr lang="en-US" dirty="0"/>
                    </a:p>
                  </a:txBody>
                  <a:tcPr/>
                </a:tc>
              </a:tr>
              <a:tr h="370840">
                <a:tc>
                  <a:txBody>
                    <a:bodyPr/>
                    <a:lstStyle/>
                    <a:p>
                      <a:pPr marL="0" algn="l" defTabSz="457200" rtl="0" eaLnBrk="1" latinLnBrk="0" hangingPunct="1"/>
                      <a:r>
                        <a:rPr lang="en-US" sz="1800" b="1" kern="1200" dirty="0" smtClean="0">
                          <a:solidFill>
                            <a:schemeClr val="dk1"/>
                          </a:solidFill>
                          <a:latin typeface="+mn-lt"/>
                          <a:ea typeface="+mn-ea"/>
                          <a:cs typeface="+mn-cs"/>
                        </a:rPr>
                        <a:t>likelihood based search across all parameter space</a:t>
                      </a:r>
                    </a:p>
                  </a:txBody>
                  <a:tcPr/>
                </a:tc>
                <a:tc>
                  <a:txBody>
                    <a:bodyPr/>
                    <a:lstStyle/>
                    <a:p>
                      <a:r>
                        <a:rPr lang="en-US" b="1" dirty="0" smtClean="0"/>
                        <a:t>MPD estimate of free parameters given selected grid position</a:t>
                      </a:r>
                      <a:endParaRPr lang="en-US" dirty="0"/>
                    </a:p>
                  </a:txBody>
                  <a:tcPr/>
                </a:tc>
              </a:tr>
              <a:tr h="370840">
                <a:tc>
                  <a:txBody>
                    <a:bodyPr/>
                    <a:lstStyle/>
                    <a:p>
                      <a:pPr marL="0" algn="l" defTabSz="457200" rtl="0" eaLnBrk="1" latinLnBrk="0" hangingPunct="1"/>
                      <a:r>
                        <a:rPr lang="en-US" sz="1800" b="1" kern="1200" dirty="0" smtClean="0">
                          <a:solidFill>
                            <a:schemeClr val="dk1"/>
                          </a:solidFill>
                          <a:latin typeface="+mn-lt"/>
                          <a:ea typeface="+mn-ea"/>
                          <a:cs typeface="+mn-cs"/>
                        </a:rPr>
                        <a:t>Key parameters (M, h, q) may have informative prior</a:t>
                      </a:r>
                      <a:endParaRPr lang="en-US" sz="1800" b="1"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Key parameters form the grid dimensions</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Discontinuous structural decisions possible, but harder, to incorporate</a:t>
                      </a:r>
                      <a:endParaRPr lang="en-US" sz="1800" b="1"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Structural decisions can be a grid dimension</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Structural uncertainty then could</a:t>
                      </a:r>
                      <a:r>
                        <a:rPr lang="en-US" sz="1800" b="1" kern="1200" baseline="0" dirty="0" smtClean="0">
                          <a:solidFill>
                            <a:schemeClr val="dk1"/>
                          </a:solidFill>
                          <a:latin typeface="+mn-lt"/>
                          <a:ea typeface="+mn-ea"/>
                          <a:cs typeface="+mn-cs"/>
                        </a:rPr>
                        <a:t> be </a:t>
                      </a:r>
                      <a:r>
                        <a:rPr lang="en-US" sz="1800" b="1" kern="1200" dirty="0" smtClean="0">
                          <a:solidFill>
                            <a:schemeClr val="dk1"/>
                          </a:solidFill>
                          <a:latin typeface="+mn-lt"/>
                          <a:ea typeface="+mn-ea"/>
                          <a:cs typeface="+mn-cs"/>
                        </a:rPr>
                        <a:t>represented in the </a:t>
                      </a:r>
                      <a:r>
                        <a:rPr lang="en-US" sz="1800" b="1" kern="1200" dirty="0" err="1" smtClean="0">
                          <a:solidFill>
                            <a:schemeClr val="dk1"/>
                          </a:solidFill>
                          <a:latin typeface="+mn-lt"/>
                          <a:ea typeface="+mn-ea"/>
                          <a:cs typeface="+mn-cs"/>
                        </a:rPr>
                        <a:t>LogL</a:t>
                      </a:r>
                      <a:r>
                        <a:rPr lang="en-US" sz="1800" b="1" kern="1200" dirty="0" smtClean="0">
                          <a:solidFill>
                            <a:schemeClr val="dk1"/>
                          </a:solidFill>
                          <a:latin typeface="+mn-lt"/>
                          <a:ea typeface="+mn-ea"/>
                          <a:cs typeface="+mn-cs"/>
                        </a:rPr>
                        <a:t> based uncertainty calculation</a:t>
                      </a:r>
                      <a:endParaRPr lang="en-US" sz="1800" b="1"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Moments of the grid can be unweighted, </a:t>
                      </a:r>
                      <a:r>
                        <a:rPr lang="en-US" sz="1800" b="1" kern="1200" dirty="0" err="1" smtClean="0">
                          <a:solidFill>
                            <a:schemeClr val="dk1"/>
                          </a:solidFill>
                          <a:latin typeface="+mn-lt"/>
                          <a:ea typeface="+mn-ea"/>
                          <a:cs typeface="+mn-cs"/>
                        </a:rPr>
                        <a:t>LogL</a:t>
                      </a:r>
                      <a:r>
                        <a:rPr lang="en-US" sz="1800" b="1" kern="1200" dirty="0" smtClean="0">
                          <a:solidFill>
                            <a:schemeClr val="dk1"/>
                          </a:solidFill>
                          <a:latin typeface="+mn-lt"/>
                          <a:ea typeface="+mn-ea"/>
                          <a:cs typeface="+mn-cs"/>
                        </a:rPr>
                        <a:t> weighted, weighted by another measure of model</a:t>
                      </a:r>
                      <a:r>
                        <a:rPr lang="en-US" sz="1800" b="1" kern="1200" baseline="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skill</a:t>
                      </a:r>
                      <a:endParaRPr lang="en-US" sz="1800" b="1" kern="1200" dirty="0">
                        <a:solidFill>
                          <a:schemeClr val="dk1"/>
                        </a:solidFill>
                        <a:latin typeface="+mn-lt"/>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Advice is the median of the posterior density function</a:t>
                      </a:r>
                      <a:endParaRPr lang="en-US" sz="1800" b="1"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Advice may not be prescriptive, instead can be the pdf of possible outcomes given possible management decisions</a:t>
                      </a:r>
                      <a:endParaRPr lang="en-US" sz="1800" b="1" kern="1200" dirty="0">
                        <a:solidFill>
                          <a:schemeClr val="dk1"/>
                        </a:solidFill>
                        <a:latin typeface="+mn-lt"/>
                        <a:ea typeface="+mn-ea"/>
                        <a:cs typeface="+mn-cs"/>
                      </a:endParaRPr>
                    </a:p>
                  </a:txBody>
                  <a:tcPr/>
                </a:tc>
              </a:tr>
              <a:tr h="370840">
                <a:tc>
                  <a:txBody>
                    <a:bodyPr/>
                    <a:lstStyle/>
                    <a:p>
                      <a:endParaRPr lang="en-US" dirty="0"/>
                    </a:p>
                  </a:txBody>
                  <a:tcPr/>
                </a:tc>
                <a:tc>
                  <a:txBody>
                    <a:bodyPr/>
                    <a:lstStyle/>
                    <a:p>
                      <a:endParaRPr lang="en-US"/>
                    </a:p>
                  </a:txBody>
                  <a:tcPr/>
                </a:tc>
              </a:tr>
            </a:tbl>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spTree>
    <p:extLst>
      <p:ext uri="{BB962C8B-B14F-4D97-AF65-F5344CB8AC3E}">
        <p14:creationId xmlns:p14="http://schemas.microsoft.com/office/powerpoint/2010/main" val="1281107518"/>
      </p:ext>
    </p:extLst>
  </p:cSld>
  <p:clrMapOvr>
    <a:masterClrMapping/>
  </p:clrMapOvr>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4997</TotalTime>
  <Words>1214</Words>
  <Application>Microsoft Office PowerPoint</Application>
  <PresentationFormat>On-screen Show (4:3)</PresentationFormat>
  <Paragraphs>163</Paragraphs>
  <Slides>18</Slides>
  <Notes>2</Notes>
  <HiddenSlides>1</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NOAA Fisheries Content Slides</vt:lpstr>
      <vt:lpstr>NOAA Divider Slides</vt:lpstr>
      <vt:lpstr>NOAA Title Options</vt:lpstr>
      <vt:lpstr>Before Data Weighting:   An ensemble model approach to fishery management advice</vt:lpstr>
      <vt:lpstr>Take Home Messages</vt:lpstr>
      <vt:lpstr>Structural Uncertainty Dominates – Pacific hake</vt:lpstr>
      <vt:lpstr>Decision Analysis – Petrale sole</vt:lpstr>
      <vt:lpstr>PowerPoint Presentation</vt:lpstr>
      <vt:lpstr>Southern New England Yellowtail Flounder</vt:lpstr>
      <vt:lpstr>MSE for southern bluefin tuna</vt:lpstr>
      <vt:lpstr>DLMTool – Carruthers et al</vt:lpstr>
      <vt:lpstr>More pseudo-ensembles</vt:lpstr>
      <vt:lpstr>Approaches to Dealing with Structural Uncertainty</vt:lpstr>
      <vt:lpstr>Ensemble Model Approach in Other Fields</vt:lpstr>
      <vt:lpstr>Super-Ensembles</vt:lpstr>
      <vt:lpstr>Western Pacific Swordfish Ensemble Model</vt:lpstr>
      <vt:lpstr>An aside on composition data</vt:lpstr>
      <vt:lpstr>Structural Choices / Potential Ensemble Axes</vt:lpstr>
      <vt:lpstr>Ensemble Proposal</vt:lpstr>
      <vt:lpstr>Questions</vt:lpstr>
      <vt:lpstr>Sablefish</vt:lpstr>
    </vt:vector>
  </TitlesOfParts>
  <Company>Janin/Cliff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Methot, Richard</cp:lastModifiedBy>
  <cp:revision>146</cp:revision>
  <dcterms:created xsi:type="dcterms:W3CDTF">2012-07-23T20:47:30Z</dcterms:created>
  <dcterms:modified xsi:type="dcterms:W3CDTF">2015-10-20T20:32:44Z</dcterms:modified>
</cp:coreProperties>
</file>