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4"/>
  </p:notesMasterIdLst>
  <p:handoutMasterIdLst>
    <p:handoutMasterId r:id="rId35"/>
  </p:handoutMasterIdLst>
  <p:sldIdLst>
    <p:sldId id="452" r:id="rId4"/>
    <p:sldId id="522" r:id="rId5"/>
    <p:sldId id="489" r:id="rId6"/>
    <p:sldId id="524" r:id="rId7"/>
    <p:sldId id="532" r:id="rId8"/>
    <p:sldId id="540" r:id="rId9"/>
    <p:sldId id="523" r:id="rId10"/>
    <p:sldId id="526" r:id="rId11"/>
    <p:sldId id="537" r:id="rId12"/>
    <p:sldId id="536" r:id="rId13"/>
    <p:sldId id="515" r:id="rId14"/>
    <p:sldId id="535" r:id="rId15"/>
    <p:sldId id="538" r:id="rId16"/>
    <p:sldId id="525" r:id="rId17"/>
    <p:sldId id="516" r:id="rId18"/>
    <p:sldId id="517" r:id="rId19"/>
    <p:sldId id="518" r:id="rId20"/>
    <p:sldId id="519" r:id="rId21"/>
    <p:sldId id="520" r:id="rId22"/>
    <p:sldId id="511" r:id="rId23"/>
    <p:sldId id="512" r:id="rId24"/>
    <p:sldId id="513" r:id="rId25"/>
    <p:sldId id="514" r:id="rId26"/>
    <p:sldId id="545" r:id="rId27"/>
    <p:sldId id="546" r:id="rId28"/>
    <p:sldId id="547" r:id="rId29"/>
    <p:sldId id="548" r:id="rId30"/>
    <p:sldId id="549" r:id="rId31"/>
    <p:sldId id="534" r:id="rId32"/>
    <p:sldId id="533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8244DD-03E6-42C3-BA4E-CFF399F0D4C8}">
          <p14:sldIdLst>
            <p14:sldId id="452"/>
            <p14:sldId id="522"/>
            <p14:sldId id="489"/>
            <p14:sldId id="524"/>
            <p14:sldId id="532"/>
            <p14:sldId id="540"/>
            <p14:sldId id="523"/>
            <p14:sldId id="526"/>
            <p14:sldId id="537"/>
            <p14:sldId id="536"/>
            <p14:sldId id="515"/>
            <p14:sldId id="535"/>
            <p14:sldId id="538"/>
            <p14:sldId id="525"/>
            <p14:sldId id="516"/>
            <p14:sldId id="517"/>
            <p14:sldId id="518"/>
            <p14:sldId id="519"/>
            <p14:sldId id="520"/>
            <p14:sldId id="511"/>
            <p14:sldId id="512"/>
            <p14:sldId id="513"/>
            <p14:sldId id="514"/>
            <p14:sldId id="545"/>
            <p14:sldId id="546"/>
            <p14:sldId id="547"/>
            <p14:sldId id="548"/>
            <p14:sldId id="549"/>
            <p14:sldId id="534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FF"/>
    <a:srgbClr val="17872A"/>
    <a:srgbClr val="13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2" autoAdjust="0"/>
    <p:restoredTop sz="94726" autoAdjust="0"/>
  </p:normalViewPr>
  <p:slideViewPr>
    <p:cSldViewPr>
      <p:cViewPr varScale="1">
        <p:scale>
          <a:sx n="110" d="100"/>
          <a:sy n="110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4830098109393"/>
          <c:y val="0.10297846467952231"/>
          <c:w val="0.74411357671200196"/>
          <c:h val="0.77968862216938495"/>
        </c:manualLayout>
      </c:layout>
      <c:lineChart>
        <c:grouping val="standard"/>
        <c:varyColors val="0"/>
        <c:ser>
          <c:idx val="0"/>
          <c:order val="0"/>
          <c:tx>
            <c:v>Assmt. CV (MSY)</c:v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Stats_CV!$C$2:$C$30</c:f>
              <c:strCache>
                <c:ptCount val="29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  <c:pt idx="16">
                  <c:v>G17</c:v>
                </c:pt>
                <c:pt idx="17">
                  <c:v>G18</c:v>
                </c:pt>
                <c:pt idx="18">
                  <c:v>G19</c:v>
                </c:pt>
                <c:pt idx="19">
                  <c:v>L1</c:v>
                </c:pt>
                <c:pt idx="20">
                  <c:v>L2</c:v>
                </c:pt>
                <c:pt idx="21">
                  <c:v>L3</c:v>
                </c:pt>
                <c:pt idx="22">
                  <c:v>L4</c:v>
                </c:pt>
                <c:pt idx="23">
                  <c:v>L5</c:v>
                </c:pt>
                <c:pt idx="24">
                  <c:v>L6</c:v>
                </c:pt>
                <c:pt idx="25">
                  <c:v>L7</c:v>
                </c:pt>
                <c:pt idx="26">
                  <c:v>S1</c:v>
                </c:pt>
                <c:pt idx="27">
                  <c:v>S2</c:v>
                </c:pt>
                <c:pt idx="28">
                  <c:v>S3</c:v>
                </c:pt>
              </c:strCache>
            </c:strRef>
          </c:cat>
          <c:val>
            <c:numRef>
              <c:f>Stats_CV!$G$2:$G$30</c:f>
              <c:numCache>
                <c:formatCode>0.00</c:formatCode>
                <c:ptCount val="29"/>
                <c:pt idx="0">
                  <c:v>22.119</c:v>
                </c:pt>
                <c:pt idx="1">
                  <c:v>6.0369999999999999</c:v>
                </c:pt>
                <c:pt idx="2">
                  <c:v>16.056999999999999</c:v>
                </c:pt>
                <c:pt idx="3">
                  <c:v>7.2370000000000001</c:v>
                </c:pt>
                <c:pt idx="4">
                  <c:v>36.652999999999999</c:v>
                </c:pt>
                <c:pt idx="5">
                  <c:v>8.4269999999999996</c:v>
                </c:pt>
                <c:pt idx="6">
                  <c:v>4.4260000000000002</c:v>
                </c:pt>
                <c:pt idx="7">
                  <c:v>4.5620000000000003</c:v>
                </c:pt>
                <c:pt idx="8">
                  <c:v>60.649000000000001</c:v>
                </c:pt>
                <c:pt idx="9">
                  <c:v>100</c:v>
                </c:pt>
                <c:pt idx="10">
                  <c:v>2.4140000000000001</c:v>
                </c:pt>
                <c:pt idx="11">
                  <c:v>1.2290000000000001</c:v>
                </c:pt>
                <c:pt idx="12">
                  <c:v>18.565999999999999</c:v>
                </c:pt>
                <c:pt idx="13">
                  <c:v>21.693000000000001</c:v>
                </c:pt>
                <c:pt idx="14">
                  <c:v>16.626000000000001</c:v>
                </c:pt>
                <c:pt idx="15">
                  <c:v>9.6790000000000003</c:v>
                </c:pt>
                <c:pt idx="16">
                  <c:v>28.294</c:v>
                </c:pt>
                <c:pt idx="17">
                  <c:v>17.507000000000001</c:v>
                </c:pt>
                <c:pt idx="18">
                  <c:v>17.858000000000001</c:v>
                </c:pt>
                <c:pt idx="19">
                  <c:v>11.263999999999999</c:v>
                </c:pt>
                <c:pt idx="20">
                  <c:v>3.847</c:v>
                </c:pt>
                <c:pt idx="21">
                  <c:v>8.0389999999999997</c:v>
                </c:pt>
                <c:pt idx="22">
                  <c:v>3.0259999999999998</c:v>
                </c:pt>
                <c:pt idx="23">
                  <c:v>27.327000000000002</c:v>
                </c:pt>
                <c:pt idx="24">
                  <c:v>25.378</c:v>
                </c:pt>
                <c:pt idx="25">
                  <c:v>3.1859999999999999</c:v>
                </c:pt>
                <c:pt idx="26">
                  <c:v>4.202</c:v>
                </c:pt>
                <c:pt idx="27">
                  <c:v>25.832999999999998</c:v>
                </c:pt>
                <c:pt idx="28">
                  <c:v>22.943999999999999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92240"/>
        <c:axId val="183392800"/>
      </c:lineChart>
      <c:catAx>
        <c:axId val="183392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 (species)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4500000"/>
          <a:lstStyle/>
          <a:p>
            <a:pPr>
              <a:defRPr sz="1000" baseline="0"/>
            </a:pPr>
            <a:endParaRPr lang="en-US"/>
          </a:p>
        </c:txPr>
        <c:crossAx val="183392800"/>
        <c:crosses val="autoZero"/>
        <c:auto val="1"/>
        <c:lblAlgn val="ctr"/>
        <c:lblOffset val="100"/>
        <c:tickLblSkip val="1"/>
        <c:noMultiLvlLbl val="0"/>
      </c:catAx>
      <c:valAx>
        <c:axId val="18339280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 (%)</a:t>
                </a:r>
              </a:p>
            </c:rich>
          </c:tx>
          <c:layout>
            <c:manualLayout>
              <c:xMode val="edge"/>
              <c:yMode val="edge"/>
              <c:x val="4.0967058262102264E-2"/>
              <c:y val="4.29437581936177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339224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8133198590817856"/>
          <c:y val="0.14880118297891506"/>
          <c:w val="0.22689306216402094"/>
          <c:h val="7.5016025761317495E-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71336336968574"/>
          <c:y val="0.104884983999544"/>
          <c:w val="0.74054851432341007"/>
          <c:h val="0.79416638845687204"/>
        </c:manualLayout>
      </c:layout>
      <c:lineChart>
        <c:grouping val="standard"/>
        <c:varyColors val="0"/>
        <c:ser>
          <c:idx val="0"/>
          <c:order val="0"/>
          <c:tx>
            <c:v>Assmt. CV (Fmsy)</c:v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Stats_CV!$C$2:$C$30</c:f>
              <c:strCache>
                <c:ptCount val="29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  <c:pt idx="16">
                  <c:v>G17</c:v>
                </c:pt>
                <c:pt idx="17">
                  <c:v>G18</c:v>
                </c:pt>
                <c:pt idx="18">
                  <c:v>G19</c:v>
                </c:pt>
                <c:pt idx="19">
                  <c:v>L1</c:v>
                </c:pt>
                <c:pt idx="20">
                  <c:v>L2</c:v>
                </c:pt>
                <c:pt idx="21">
                  <c:v>L3</c:v>
                </c:pt>
                <c:pt idx="22">
                  <c:v>L4</c:v>
                </c:pt>
                <c:pt idx="23">
                  <c:v>L5</c:v>
                </c:pt>
                <c:pt idx="24">
                  <c:v>L6</c:v>
                </c:pt>
                <c:pt idx="25">
                  <c:v>L7</c:v>
                </c:pt>
                <c:pt idx="26">
                  <c:v>S1</c:v>
                </c:pt>
                <c:pt idx="27">
                  <c:v>S2</c:v>
                </c:pt>
                <c:pt idx="28">
                  <c:v>S3</c:v>
                </c:pt>
              </c:strCache>
            </c:strRef>
          </c:cat>
          <c:val>
            <c:numRef>
              <c:f>Stats_CV!$G$32:$G$60</c:f>
              <c:numCache>
                <c:formatCode>0.00</c:formatCode>
                <c:ptCount val="29"/>
                <c:pt idx="0">
                  <c:v>9.6824999999999992</c:v>
                </c:pt>
                <c:pt idx="1">
                  <c:v>4.4263000000000003</c:v>
                </c:pt>
                <c:pt idx="2">
                  <c:v>11.3088</c:v>
                </c:pt>
                <c:pt idx="3">
                  <c:v>9.5061999999999998</c:v>
                </c:pt>
                <c:pt idx="4">
                  <c:v>0</c:v>
                </c:pt>
                <c:pt idx="5">
                  <c:v>0</c:v>
                </c:pt>
                <c:pt idx="6">
                  <c:v>6.4438000000000004</c:v>
                </c:pt>
                <c:pt idx="7">
                  <c:v>7.2130999999999998</c:v>
                </c:pt>
                <c:pt idx="8">
                  <c:v>6.9984999999999999</c:v>
                </c:pt>
                <c:pt idx="9">
                  <c:v>3.3555000000000001</c:v>
                </c:pt>
                <c:pt idx="10">
                  <c:v>0</c:v>
                </c:pt>
                <c:pt idx="11">
                  <c:v>0</c:v>
                </c:pt>
                <c:pt idx="12">
                  <c:v>6.2112999999999996</c:v>
                </c:pt>
                <c:pt idx="13">
                  <c:v>22.7074</c:v>
                </c:pt>
                <c:pt idx="14">
                  <c:v>11.0657</c:v>
                </c:pt>
                <c:pt idx="15">
                  <c:v>0</c:v>
                </c:pt>
                <c:pt idx="16">
                  <c:v>0</c:v>
                </c:pt>
                <c:pt idx="17">
                  <c:v>5.7655000000000003</c:v>
                </c:pt>
                <c:pt idx="18">
                  <c:v>30.983899999999998</c:v>
                </c:pt>
                <c:pt idx="19">
                  <c:v>0</c:v>
                </c:pt>
                <c:pt idx="20">
                  <c:v>0</c:v>
                </c:pt>
                <c:pt idx="21">
                  <c:v>2.7945000000000002</c:v>
                </c:pt>
                <c:pt idx="22">
                  <c:v>0.70760000000000001</c:v>
                </c:pt>
                <c:pt idx="23">
                  <c:v>3.4939</c:v>
                </c:pt>
                <c:pt idx="24">
                  <c:v>0</c:v>
                </c:pt>
                <c:pt idx="25">
                  <c:v>2.1505000000000001</c:v>
                </c:pt>
                <c:pt idx="26">
                  <c:v>1.494</c:v>
                </c:pt>
                <c:pt idx="27">
                  <c:v>55.901699999999998</c:v>
                </c:pt>
                <c:pt idx="28">
                  <c:v>6.9821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89536"/>
        <c:axId val="226790096"/>
      </c:lineChart>
      <c:catAx>
        <c:axId val="22678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 (species)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4500000"/>
          <a:lstStyle/>
          <a:p>
            <a:pPr>
              <a:defRPr baseline="0"/>
            </a:pPr>
            <a:endParaRPr lang="en-US"/>
          </a:p>
        </c:txPr>
        <c:crossAx val="226790096"/>
        <c:crosses val="autoZero"/>
        <c:auto val="1"/>
        <c:lblAlgn val="ctr"/>
        <c:lblOffset val="100"/>
        <c:tickLblSkip val="1"/>
        <c:noMultiLvlLbl val="0"/>
      </c:catAx>
      <c:valAx>
        <c:axId val="226790096"/>
        <c:scaling>
          <c:orientation val="minMax"/>
          <c:max val="7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 (%)</a:t>
                </a:r>
              </a:p>
            </c:rich>
          </c:tx>
          <c:layout>
            <c:manualLayout>
              <c:xMode val="edge"/>
              <c:yMode val="edge"/>
              <c:x val="4.0967058262102264E-2"/>
              <c:y val="4.29437581936177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2678953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4211629963366879"/>
          <c:y val="0.13104979268895736"/>
          <c:w val="0.24115331171838811"/>
          <c:h val="8.113492335197231E-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71336336968574"/>
          <c:y val="0.104884983999544"/>
          <c:w val="0.74054851432341007"/>
          <c:h val="0.79830289311043978"/>
        </c:manualLayout>
      </c:layout>
      <c:lineChart>
        <c:grouping val="standard"/>
        <c:varyColors val="0"/>
        <c:ser>
          <c:idx val="0"/>
          <c:order val="0"/>
          <c:tx>
            <c:v>Assmt. CV (Bcurrent)</c:v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Stats_CV!$C$2:$C$30</c:f>
              <c:strCache>
                <c:ptCount val="29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  <c:pt idx="16">
                  <c:v>G17</c:v>
                </c:pt>
                <c:pt idx="17">
                  <c:v>G18</c:v>
                </c:pt>
                <c:pt idx="18">
                  <c:v>G19</c:v>
                </c:pt>
                <c:pt idx="19">
                  <c:v>L1</c:v>
                </c:pt>
                <c:pt idx="20">
                  <c:v>L2</c:v>
                </c:pt>
                <c:pt idx="21">
                  <c:v>L3</c:v>
                </c:pt>
                <c:pt idx="22">
                  <c:v>L4</c:v>
                </c:pt>
                <c:pt idx="23">
                  <c:v>L5</c:v>
                </c:pt>
                <c:pt idx="24">
                  <c:v>L6</c:v>
                </c:pt>
                <c:pt idx="25">
                  <c:v>L7</c:v>
                </c:pt>
                <c:pt idx="26">
                  <c:v>S1</c:v>
                </c:pt>
                <c:pt idx="27">
                  <c:v>S2</c:v>
                </c:pt>
                <c:pt idx="28">
                  <c:v>S3</c:v>
                </c:pt>
              </c:strCache>
            </c:strRef>
          </c:cat>
          <c:val>
            <c:numRef>
              <c:f>Stats_CV!$G$62:$G$90</c:f>
              <c:numCache>
                <c:formatCode>0.00</c:formatCode>
                <c:ptCount val="29"/>
                <c:pt idx="0">
                  <c:v>31.663</c:v>
                </c:pt>
                <c:pt idx="1">
                  <c:v>18.052</c:v>
                </c:pt>
                <c:pt idx="2">
                  <c:v>49.62</c:v>
                </c:pt>
                <c:pt idx="3">
                  <c:v>29.577999999999999</c:v>
                </c:pt>
                <c:pt idx="4">
                  <c:v>47.628</c:v>
                </c:pt>
                <c:pt idx="5">
                  <c:v>9.3379999999999992</c:v>
                </c:pt>
                <c:pt idx="6">
                  <c:v>19.178000000000001</c:v>
                </c:pt>
                <c:pt idx="7">
                  <c:v>16.613</c:v>
                </c:pt>
                <c:pt idx="8">
                  <c:v>100</c:v>
                </c:pt>
                <c:pt idx="9">
                  <c:v>100</c:v>
                </c:pt>
                <c:pt idx="10">
                  <c:v>8.4649999999999999</c:v>
                </c:pt>
                <c:pt idx="11">
                  <c:v>3.0569999999999999</c:v>
                </c:pt>
                <c:pt idx="12">
                  <c:v>26.998999999999999</c:v>
                </c:pt>
                <c:pt idx="13">
                  <c:v>38.154000000000003</c:v>
                </c:pt>
                <c:pt idx="14">
                  <c:v>55.856999999999999</c:v>
                </c:pt>
                <c:pt idx="15">
                  <c:v>9.141</c:v>
                </c:pt>
                <c:pt idx="16">
                  <c:v>55.783000000000001</c:v>
                </c:pt>
                <c:pt idx="17">
                  <c:v>22.059000000000001</c:v>
                </c:pt>
                <c:pt idx="18">
                  <c:v>10.016999999999999</c:v>
                </c:pt>
                <c:pt idx="19">
                  <c:v>4.9139999999999997</c:v>
                </c:pt>
                <c:pt idx="20">
                  <c:v>5.9909999999999997</c:v>
                </c:pt>
                <c:pt idx="21">
                  <c:v>61.857999999999997</c:v>
                </c:pt>
                <c:pt idx="22">
                  <c:v>5.5970000000000004</c:v>
                </c:pt>
                <c:pt idx="23">
                  <c:v>45.411000000000001</c:v>
                </c:pt>
                <c:pt idx="24">
                  <c:v>35.520000000000003</c:v>
                </c:pt>
                <c:pt idx="25">
                  <c:v>5.4870000000000001</c:v>
                </c:pt>
                <c:pt idx="26">
                  <c:v>11.090999999999999</c:v>
                </c:pt>
                <c:pt idx="27">
                  <c:v>66.944000000000003</c:v>
                </c:pt>
                <c:pt idx="28">
                  <c:v>22.878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92336"/>
        <c:axId val="226792896"/>
      </c:lineChart>
      <c:catAx>
        <c:axId val="22679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 (species)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4500000"/>
          <a:lstStyle/>
          <a:p>
            <a:pPr>
              <a:defRPr/>
            </a:pPr>
            <a:endParaRPr lang="en-US"/>
          </a:p>
        </c:txPr>
        <c:crossAx val="226792896"/>
        <c:crosses val="autoZero"/>
        <c:auto val="1"/>
        <c:lblAlgn val="ctr"/>
        <c:lblOffset val="100"/>
        <c:tickLblSkip val="1"/>
        <c:noMultiLvlLbl val="0"/>
      </c:catAx>
      <c:valAx>
        <c:axId val="2267928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 (%)</a:t>
                </a:r>
              </a:p>
            </c:rich>
          </c:tx>
          <c:layout>
            <c:manualLayout>
              <c:xMode val="edge"/>
              <c:yMode val="edge"/>
              <c:x val="4.0967058262102264E-2"/>
              <c:y val="4.29437581936177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2679233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64211629963366879"/>
          <c:y val="0.14294571874167902"/>
          <c:w val="0.23937078052409222"/>
          <c:h val="0.1011381186047396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36576978679804"/>
          <c:y val="0.104884983999544"/>
          <c:w val="0.74589610790629779"/>
          <c:h val="0.7900298838033043"/>
        </c:manualLayout>
      </c:layout>
      <c:lineChart>
        <c:grouping val="standard"/>
        <c:varyColors val="0"/>
        <c:ser>
          <c:idx val="0"/>
          <c:order val="0"/>
          <c:tx>
            <c:v>Assmt. CV (Depletion)</c:v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Stats_CV!$C$2:$C$30</c:f>
              <c:strCache>
                <c:ptCount val="29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  <c:pt idx="16">
                  <c:v>G17</c:v>
                </c:pt>
                <c:pt idx="17">
                  <c:v>G18</c:v>
                </c:pt>
                <c:pt idx="18">
                  <c:v>G19</c:v>
                </c:pt>
                <c:pt idx="19">
                  <c:v>L1</c:v>
                </c:pt>
                <c:pt idx="20">
                  <c:v>L2</c:v>
                </c:pt>
                <c:pt idx="21">
                  <c:v>L3</c:v>
                </c:pt>
                <c:pt idx="22">
                  <c:v>L4</c:v>
                </c:pt>
                <c:pt idx="23">
                  <c:v>L5</c:v>
                </c:pt>
                <c:pt idx="24">
                  <c:v>L6</c:v>
                </c:pt>
                <c:pt idx="25">
                  <c:v>L7</c:v>
                </c:pt>
                <c:pt idx="26">
                  <c:v>S1</c:v>
                </c:pt>
                <c:pt idx="27">
                  <c:v>S2</c:v>
                </c:pt>
                <c:pt idx="28">
                  <c:v>S3</c:v>
                </c:pt>
              </c:strCache>
            </c:strRef>
          </c:cat>
          <c:val>
            <c:numRef>
              <c:f>Stats_CV!$G$92:$G$120</c:f>
              <c:numCache>
                <c:formatCode>0.00</c:formatCode>
                <c:ptCount val="29"/>
                <c:pt idx="0">
                  <c:v>14.8307</c:v>
                </c:pt>
                <c:pt idx="1">
                  <c:v>22.485600000000002</c:v>
                </c:pt>
                <c:pt idx="2">
                  <c:v>51.259599999999999</c:v>
                </c:pt>
                <c:pt idx="3">
                  <c:v>19.100899999999999</c:v>
                </c:pt>
                <c:pt idx="4">
                  <c:v>14.176399999999999</c:v>
                </c:pt>
                <c:pt idx="5">
                  <c:v>4.9812000000000003</c:v>
                </c:pt>
                <c:pt idx="6">
                  <c:v>17.741599999999998</c:v>
                </c:pt>
                <c:pt idx="7">
                  <c:v>16.515699999999999</c:v>
                </c:pt>
                <c:pt idx="8">
                  <c:v>60.348999999999997</c:v>
                </c:pt>
                <c:pt idx="9">
                  <c:v>30.743300000000001</c:v>
                </c:pt>
                <c:pt idx="10">
                  <c:v>5.2701000000000002</c:v>
                </c:pt>
                <c:pt idx="11">
                  <c:v>4.6757</c:v>
                </c:pt>
                <c:pt idx="12">
                  <c:v>14.0627</c:v>
                </c:pt>
                <c:pt idx="13">
                  <c:v>23.485700000000001</c:v>
                </c:pt>
                <c:pt idx="14">
                  <c:v>50.107300000000002</c:v>
                </c:pt>
                <c:pt idx="15">
                  <c:v>2.6581000000000001</c:v>
                </c:pt>
                <c:pt idx="16">
                  <c:v>17.761800000000001</c:v>
                </c:pt>
                <c:pt idx="17">
                  <c:v>11.929399999999999</c:v>
                </c:pt>
                <c:pt idx="18">
                  <c:v>10.5512</c:v>
                </c:pt>
                <c:pt idx="19">
                  <c:v>4.3369999999999997</c:v>
                </c:pt>
                <c:pt idx="20">
                  <c:v>7.3249000000000004</c:v>
                </c:pt>
                <c:pt idx="21">
                  <c:v>63.144199999999998</c:v>
                </c:pt>
                <c:pt idx="22">
                  <c:v>7.7106000000000003</c:v>
                </c:pt>
                <c:pt idx="23">
                  <c:v>33.481499999999997</c:v>
                </c:pt>
                <c:pt idx="24">
                  <c:v>11.0405</c:v>
                </c:pt>
                <c:pt idx="25">
                  <c:v>3.55</c:v>
                </c:pt>
                <c:pt idx="26">
                  <c:v>10.8635</c:v>
                </c:pt>
                <c:pt idx="27">
                  <c:v>51.443300000000001</c:v>
                </c:pt>
                <c:pt idx="28">
                  <c:v>14.133699999999999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95136"/>
        <c:axId val="226795696"/>
      </c:lineChart>
      <c:catAx>
        <c:axId val="2267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 (species)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4500000"/>
          <a:lstStyle/>
          <a:p>
            <a:pPr>
              <a:defRPr/>
            </a:pPr>
            <a:endParaRPr lang="en-US"/>
          </a:p>
        </c:txPr>
        <c:crossAx val="226795696"/>
        <c:crosses val="autoZero"/>
        <c:auto val="1"/>
        <c:lblAlgn val="ctr"/>
        <c:lblOffset val="100"/>
        <c:tickLblSkip val="1"/>
        <c:noMultiLvlLbl val="0"/>
      </c:catAx>
      <c:valAx>
        <c:axId val="22679569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 (%)</a:t>
                </a:r>
              </a:p>
            </c:rich>
          </c:tx>
          <c:layout>
            <c:manualLayout>
              <c:xMode val="edge"/>
              <c:yMode val="edge"/>
              <c:x val="4.0967058262102264E-2"/>
              <c:y val="4.29437581936177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2679513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2429098769070979"/>
          <c:y val="0.12569028871391077"/>
          <c:w val="0.25719609246705122"/>
          <c:h val="9.4933394195290829E-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27661125692621"/>
          <c:y val="0.12335686314429956"/>
          <c:w val="0.73963420879006325"/>
          <c:h val="0.765822247758008"/>
        </c:manualLayout>
      </c:layout>
      <c:lineChart>
        <c:grouping val="standard"/>
        <c:varyColors val="0"/>
        <c:ser>
          <c:idx val="0"/>
          <c:order val="0"/>
          <c:tx>
            <c:v>Mgt. qty. CV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Stats_CV!$W$7:$W$10</c:f>
                <c:numCache>
                  <c:formatCode>General</c:formatCode>
                  <c:ptCount val="4"/>
                  <c:pt idx="0">
                    <c:v>14.421099962829848</c:v>
                  </c:pt>
                  <c:pt idx="1">
                    <c:v>4.3526987268700958</c:v>
                  </c:pt>
                  <c:pt idx="2">
                    <c:v>16.798000291496113</c:v>
                  </c:pt>
                  <c:pt idx="3">
                    <c:v>6.636751386447834</c:v>
                  </c:pt>
                </c:numCache>
              </c:numRef>
            </c:plus>
            <c:minus>
              <c:numRef>
                <c:f>Stats_CV!$W$7:$W$10</c:f>
                <c:numCache>
                  <c:formatCode>General</c:formatCode>
                  <c:ptCount val="4"/>
                  <c:pt idx="0">
                    <c:v>14.421099962829848</c:v>
                  </c:pt>
                  <c:pt idx="1">
                    <c:v>4.3526987268700958</c:v>
                  </c:pt>
                  <c:pt idx="2">
                    <c:v>16.798000291496113</c:v>
                  </c:pt>
                  <c:pt idx="3">
                    <c:v>6.636751386447834</c:v>
                  </c:pt>
                </c:numCache>
              </c:numRef>
            </c:minus>
            <c:spPr>
              <a:ln w="19050">
                <a:solidFill>
                  <a:srgbClr val="0070C0"/>
                </a:solidFill>
              </a:ln>
            </c:spPr>
          </c:errBars>
          <c:cat>
            <c:strRef>
              <c:f>Stats_CV!$U$7:$U$10</c:f>
              <c:strCache>
                <c:ptCount val="4"/>
                <c:pt idx="0">
                  <c:v>MSY</c:v>
                </c:pt>
                <c:pt idx="1">
                  <c:v>FMSY</c:v>
                </c:pt>
                <c:pt idx="2">
                  <c:v>Bcurrent</c:v>
                </c:pt>
                <c:pt idx="3">
                  <c:v>Depletion</c:v>
                </c:pt>
              </c:strCache>
            </c:strRef>
          </c:cat>
          <c:val>
            <c:numRef>
              <c:f>Stats_CV!$V$7:$V$10</c:f>
              <c:numCache>
                <c:formatCode>General</c:formatCode>
                <c:ptCount val="4"/>
                <c:pt idx="0">
                  <c:v>22.34</c:v>
                </c:pt>
                <c:pt idx="1">
                  <c:v>7.21</c:v>
                </c:pt>
                <c:pt idx="2">
                  <c:v>37.020000000000003</c:v>
                </c:pt>
                <c:pt idx="3">
                  <c:v>20.68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873136"/>
        <c:axId val="229873696"/>
      </c:lineChart>
      <c:catAx>
        <c:axId val="22987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Management</a:t>
                </a:r>
                <a:r>
                  <a:rPr lang="en-US" sz="16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quantity</a:t>
                </a:r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0603440568554888"/>
              <c:y val="0.95457473670221604"/>
            </c:manualLayout>
          </c:layout>
          <c:overlay val="0"/>
        </c:title>
        <c:numFmt formatCode="General" sourceLinked="0"/>
        <c:majorTickMark val="out"/>
        <c:minorTickMark val="none"/>
        <c:tickLblPos val="none"/>
        <c:txPr>
          <a:bodyPr rot="4500000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29873696"/>
        <c:crosses val="autoZero"/>
        <c:auto val="1"/>
        <c:lblAlgn val="ctr"/>
        <c:lblOffset val="100"/>
        <c:noMultiLvlLbl val="0"/>
      </c:catAx>
      <c:valAx>
        <c:axId val="229873696"/>
        <c:scaling>
          <c:orientation val="minMax"/>
          <c:max val="5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 (%)</a:t>
                </a:r>
              </a:p>
            </c:rich>
          </c:tx>
          <c:layout>
            <c:manualLayout>
              <c:xMode val="edge"/>
              <c:yMode val="edge"/>
              <c:x val="7.6686934966462519E-2"/>
              <c:y val="6.58873941078978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298731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3334871088411491"/>
          <c:y val="0.17999593790169449"/>
          <c:w val="0.1663021600909512"/>
          <c:h val="0.10600004885635418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3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0.10963</cdr:x>
      <cdr:y>0.08294</cdr:y>
    </cdr:from>
    <cdr:to>
      <cdr:x>0.14572</cdr:x>
      <cdr:y>0.13155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050" y="552451"/>
          <a:ext cx="2571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/>
            <a:t>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0.11408</cdr:x>
      <cdr:y>0.08164</cdr:y>
    </cdr:from>
    <cdr:to>
      <cdr:x>0.15018</cdr:x>
      <cdr:y>0.13092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2800" y="536575"/>
          <a:ext cx="2571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/>
            <a:t>+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2EFF-0CD6-421E-AA9B-9E593C7D61D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BD70-CC93-4DB5-BFAC-F17ACF4C3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7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3982E3-23A3-403D-BDE6-EA747D06A1F9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59971D-FC55-49D5-A4F8-E53FE76C2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971D-FC55-49D5-A4F8-E53FE76C21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0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FB5-F2EC-46FC-9CBA-D926B23CA03B}" type="datetime1">
              <a:rPr lang="en-US" smtClean="0"/>
              <a:t>10/20/2015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899D-8662-45D7-80B5-0861AF8FB1D7}" type="datetime1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BB3A-7A1C-4534-9DEE-3967234B4744}" type="datetime1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FB5-F2EC-46FC-9CBA-D926B23CA0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5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B85F-65BC-4F25-AE18-B4DC0000423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4DBE-76C6-44E4-96D1-ACD155FFB2B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2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EEB-560A-43C7-8ACA-2B2397AFCB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6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CF4-8AC6-4658-8470-EDF883BA454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5CA7-4D73-47DB-AD45-7F879E54DA6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5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F51-9826-4AA7-B422-D5D30F5D60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9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E3A-0A4E-4CBF-868E-B4B8D05594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0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B85F-65BC-4F25-AE18-B4DC0000423F}" type="datetime1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D16A-265A-47CD-AE77-166F4C76C2E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6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899D-8662-45D7-80B5-0861AF8FB1D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BB3A-7A1C-4534-9DEE-3967234B474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8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FB5-F2EC-46FC-9CBA-D926B23CA0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18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B85F-65BC-4F25-AE18-B4DC0000423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6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4DBE-76C6-44E4-96D1-ACD155FFB2B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09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EEB-560A-43C7-8ACA-2B2397AFCB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45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CF4-8AC6-4658-8470-EDF883BA454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96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5CA7-4D73-47DB-AD45-7F879E54DA6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F51-9826-4AA7-B422-D5D30F5D60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1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4DBE-76C6-44E4-96D1-ACD155FFB2BD}" type="datetime1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E3A-0A4E-4CBF-868E-B4B8D05594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5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D16A-265A-47CD-AE77-166F4C76C2E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899D-8662-45D7-80B5-0861AF8FB1D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6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BB3A-7A1C-4534-9DEE-3967234B474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6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EEB-560A-43C7-8ACA-2B2397AFCB6E}" type="datetime1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CF4-8AC6-4658-8470-EDF883BA4548}" type="datetime1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5CA7-4D73-47DB-AD45-7F879E54DA6B}" type="datetime1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F51-9826-4AA7-B422-D5D30F5D60B7}" type="datetime1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2E3A-0A4E-4CBF-868E-B4B8D05594AD}" type="datetime1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D16A-265A-47CD-AE77-166F4C76C2E5}" type="datetime1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EC725-C81C-42F3-A148-2E70B7628C04}" type="datetime1">
              <a:rPr lang="en-US" smtClean="0"/>
              <a:t>10/20/2015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22D48-881D-4002-ACAF-E99003908D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EC725-C81C-42F3-A148-2E70B7628C0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68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EC725-C81C-42F3-A148-2E70B7628C0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10/20/2015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22D48-881D-4002-ACAF-E99003908D3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7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7305" y="918901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Modeling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biological-composition time series in integrated stock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assessments: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weighting considerations and impact on estimates of stock status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791200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P. R. Crone</a:t>
            </a:r>
            <a:endParaRPr lang="en-US" sz="1300" baseline="30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Southwest Fisheries Science 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 (NOAA)</a:t>
            </a:r>
            <a:endParaRPr lang="en-US" sz="1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the Advancement of Population Assessment Methodology (CAPAM)</a:t>
            </a:r>
            <a:endParaRPr lang="en-US" sz="13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8901 La Jolla Shores Dr., La Jolla, CA 92037, USA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1926192"/>
            <a:ext cx="7515225" cy="3750575"/>
            <a:chOff x="904875" y="1945242"/>
            <a:chExt cx="7515225" cy="3750575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6" t="22556" r="5738" b="6825"/>
            <a:stretch/>
          </p:blipFill>
          <p:spPr bwMode="auto">
            <a:xfrm>
              <a:off x="4076700" y="2647949"/>
              <a:ext cx="4343400" cy="304786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3" t="22255" r="6244" b="7652"/>
            <a:stretch/>
          </p:blipFill>
          <p:spPr bwMode="auto">
            <a:xfrm>
              <a:off x="904875" y="2171700"/>
              <a:ext cx="4343400" cy="30132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29025" y="1945242"/>
              <a:ext cx="108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Fishery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9425" y="2415658"/>
              <a:ext cx="108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Fishery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82376" y="1430215"/>
            <a:ext cx="7264210" cy="5306521"/>
            <a:chOff x="807422" y="1444070"/>
            <a:chExt cx="7264210" cy="53065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7" t="6828" r="717" b="1659"/>
            <a:stretch/>
          </p:blipFill>
          <p:spPr bwMode="auto">
            <a:xfrm>
              <a:off x="1140161" y="1444070"/>
              <a:ext cx="6737747" cy="510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-99311" y="3435188"/>
              <a:ext cx="22135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Mean length (cm)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92246" y="6350481"/>
              <a:ext cx="9778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Year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68460" y="6112226"/>
              <a:ext cx="3031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6106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 – Example (FA/FB/F0 diagnostic plot)</a:t>
            </a:r>
          </a:p>
        </p:txBody>
      </p:sp>
    </p:spTree>
    <p:extLst>
      <p:ext uri="{BB962C8B-B14F-4D97-AF65-F5344CB8AC3E}">
        <p14:creationId xmlns:p14="http://schemas.microsoft.com/office/powerpoint/2010/main" val="16131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2091685"/>
            <a:ext cx="78258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Species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87384" y="4000406"/>
            <a:ext cx="979616" cy="600164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Baseline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Final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6573" y="1976428"/>
            <a:ext cx="314750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Assessment model</a:t>
            </a: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(Data weighting method)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3756" y="2008138"/>
            <a:ext cx="167706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Assessment model</a:t>
            </a: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(Final)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4471" y="4068563"/>
            <a:ext cx="1269380" cy="400110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P. sardine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732324" y="734164"/>
            <a:ext cx="60960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 flow chart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66933" y="4008100"/>
            <a:ext cx="313244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McCallister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Ianelli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(Harmonic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6573" y="3298629"/>
            <a:ext cx="30928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McCallister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Ianelli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(Arithmetic mean) 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06573" y="2615782"/>
            <a:ext cx="30928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Unweighted (All scalars=1)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UW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3030164" y="2895601"/>
            <a:ext cx="69308" cy="3581400"/>
          </a:xfrm>
          <a:prstGeom prst="lef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672862" y="4353169"/>
            <a:ext cx="303807" cy="5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66933" y="4701888"/>
            <a:ext cx="313244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 (No CAAL)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F0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6573" y="5411359"/>
            <a:ext cx="30928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 (CAAL, Method A)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6573" y="6130424"/>
            <a:ext cx="30928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 (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CAAL, Method B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366842" y="2908595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66630" y="1999932"/>
            <a:ext cx="227777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Output</a:t>
            </a:r>
          </a:p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(Management quantities)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15183" y="2764783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366842" y="3606955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366842" y="4301759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6366842" y="4994275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6366842" y="5702801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366842" y="6443621"/>
            <a:ext cx="3810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15183" y="3424450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15183" y="4067617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15183" y="4812153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15183" y="5541218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15183" y="6261228"/>
            <a:ext cx="2180672" cy="32316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MSY, F</a:t>
            </a:r>
            <a:r>
              <a:rPr lang="en-US" sz="1500" b="1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500" b="1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5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DEP</a:t>
            </a:r>
            <a:endParaRPr lang="en-US" sz="1500" b="1" baseline="-25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840" y="4415904"/>
            <a:ext cx="1626682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29 species</a:t>
            </a:r>
            <a:endParaRPr lang="en-US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00400" y="990600"/>
            <a:ext cx="2514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6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914400"/>
            <a:ext cx="60960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2990" y="914400"/>
            <a:ext cx="633157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Scalar Ranges by Biological Data 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8159416" cy="27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90600" y="611731"/>
            <a:ext cx="6934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 (species) examples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7987"/>
            <a:ext cx="8839200" cy="40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715874" y="2209800"/>
            <a:ext cx="1396112" cy="3370917"/>
            <a:chOff x="4715874" y="2209800"/>
            <a:chExt cx="1396112" cy="337091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715874" y="2848174"/>
              <a:ext cx="11430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and CV</a:t>
              </a:r>
            </a:p>
          </p:txBody>
        </p:sp>
        <p:sp>
          <p:nvSpPr>
            <p:cNvPr id="5" name="Left Brace 4"/>
            <p:cNvSpPr/>
            <p:nvPr/>
          </p:nvSpPr>
          <p:spPr>
            <a:xfrm>
              <a:off x="5858874" y="2209800"/>
              <a:ext cx="228600" cy="1581549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4740386" y="4637542"/>
              <a:ext cx="11430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Mean and CV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5883386" y="3999168"/>
              <a:ext cx="228600" cy="1581549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3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09800" y="228600"/>
            <a:ext cx="4953000" cy="1278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MSY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425111"/>
              </p:ext>
            </p:extLst>
          </p:nvPr>
        </p:nvGraphicFramePr>
        <p:xfrm>
          <a:off x="914400" y="492125"/>
          <a:ext cx="6896100" cy="63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962775" y="5010150"/>
            <a:ext cx="228600" cy="228600"/>
          </a:xfrm>
          <a:prstGeom prst="straightConnector1">
            <a:avLst/>
          </a:prstGeom>
          <a:ln w="28575" cap="rnd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62525" y="5572125"/>
            <a:ext cx="314325" cy="152400"/>
          </a:xfrm>
          <a:prstGeom prst="straightConnector1">
            <a:avLst/>
          </a:prstGeom>
          <a:ln w="28575" cap="rnd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09800" y="228600"/>
            <a:ext cx="4953000" cy="1278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MSY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56546"/>
              </p:ext>
            </p:extLst>
          </p:nvPr>
        </p:nvGraphicFramePr>
        <p:xfrm>
          <a:off x="1143000" y="419100"/>
          <a:ext cx="69723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0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09800" y="228600"/>
            <a:ext cx="4953000" cy="1278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endParaRPr lang="en-US" sz="2400" b="1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842315"/>
              </p:ext>
            </p:extLst>
          </p:nvPr>
        </p:nvGraphicFramePr>
        <p:xfrm>
          <a:off x="1104900" y="457199"/>
          <a:ext cx="6991350" cy="641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7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09800" y="228600"/>
            <a:ext cx="4953000" cy="1278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Depletion</a:t>
            </a:r>
            <a:endParaRPr lang="en-US" sz="2400" b="1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946395"/>
              </p:ext>
            </p:extLst>
          </p:nvPr>
        </p:nvGraphicFramePr>
        <p:xfrm>
          <a:off x="1095375" y="466724"/>
          <a:ext cx="6991350" cy="641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09800" y="76200"/>
            <a:ext cx="525780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‘Between Management Quantity’ Variability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97548"/>
              </p:ext>
            </p:extLst>
          </p:nvPr>
        </p:nvGraphicFramePr>
        <p:xfrm>
          <a:off x="1143000" y="418540"/>
          <a:ext cx="6858000" cy="628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514600" y="603119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endParaRPr lang="en-US" sz="1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681" y="6031192"/>
            <a:ext cx="689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endParaRPr lang="en-US" sz="1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7336" y="6031192"/>
            <a:ext cx="559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endParaRPr lang="en-US" sz="1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3176" y="6031192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Depletion</a:t>
            </a:r>
            <a:endParaRPr lang="en-US" sz="1400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098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Study description</a:t>
            </a:r>
          </a:p>
          <a:p>
            <a:pPr marL="209550" indent="-20955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209550" indent="-20955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 marL="209550" indent="-20955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Further work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914400"/>
            <a:ext cx="60960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2898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914400"/>
            <a:ext cx="6802663" cy="4944474"/>
            <a:chOff x="141822" y="1727555"/>
            <a:chExt cx="6802663" cy="4944474"/>
          </a:xfrm>
        </p:grpSpPr>
        <p:grpSp>
          <p:nvGrpSpPr>
            <p:cNvPr id="2" name="Group 1"/>
            <p:cNvGrpSpPr/>
            <p:nvPr/>
          </p:nvGrpSpPr>
          <p:grpSpPr>
            <a:xfrm>
              <a:off x="1712181" y="1750469"/>
              <a:ext cx="5232304" cy="4921560"/>
              <a:chOff x="1731366" y="1524000"/>
              <a:chExt cx="5232304" cy="4921560"/>
            </a:xfrm>
          </p:grpSpPr>
          <p:pic>
            <p:nvPicPr>
              <p:cNvPr id="2050" name="Picture 2" descr="K:\CAPAM\Workshops\Data weighting_Oct 2015\Research\Stats\MSY_ylim(-1 to 1)_colors_label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7" t="10454" r="4606" b="6826"/>
              <a:stretch/>
            </p:blipFill>
            <p:spPr bwMode="auto">
              <a:xfrm>
                <a:off x="1731366" y="1524000"/>
                <a:ext cx="5232304" cy="4716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190808" y="6140760"/>
                <a:ext cx="2647817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weighting method</a:t>
                </a: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41822" y="1727555"/>
              <a:ext cx="1090779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MSY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72847"/>
              </p:ext>
            </p:extLst>
          </p:nvPr>
        </p:nvGraphicFramePr>
        <p:xfrm>
          <a:off x="95385" y="5898307"/>
          <a:ext cx="6733840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086"/>
                <a:gridCol w="316824"/>
                <a:gridCol w="701021"/>
                <a:gridCol w="744206"/>
                <a:gridCol w="703385"/>
                <a:gridCol w="728962"/>
                <a:gridCol w="73535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31980" y="-50088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 (Relative to Data Weighting Method)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092911" y="2763982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</p:spTree>
    <p:extLst>
      <p:ext uri="{BB962C8B-B14F-4D97-AF65-F5344CB8AC3E}">
        <p14:creationId xmlns:p14="http://schemas.microsoft.com/office/powerpoint/2010/main" val="3748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905323"/>
            <a:ext cx="6876287" cy="4697060"/>
            <a:chOff x="164592" y="1752600"/>
            <a:chExt cx="6876287" cy="4788970"/>
          </a:xfrm>
        </p:grpSpPr>
        <p:pic>
          <p:nvPicPr>
            <p:cNvPr id="3074" name="Picture 2" descr="K:\CAPAM\Workshops\Data weighting_Oct 2015\Research\Stats\FMSY_ylim(-1 to 1)_colors_labe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9192" r="4689" b="6912"/>
            <a:stretch/>
          </p:blipFill>
          <p:spPr bwMode="auto">
            <a:xfrm>
              <a:off x="1932644" y="1752600"/>
              <a:ext cx="5108235" cy="478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64592" y="1765929"/>
              <a:ext cx="1090779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600" b="1" baseline="-25000" dirty="0" smtClean="0">
                  <a:latin typeface="Times New Roman" pitchFamily="18" charset="0"/>
                  <a:cs typeface="Times New Roman" pitchFamily="18" charset="0"/>
                </a:rPr>
                <a:t>MSY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912"/>
              </p:ext>
            </p:extLst>
          </p:nvPr>
        </p:nvGraphicFramePr>
        <p:xfrm>
          <a:off x="101780" y="5815179"/>
          <a:ext cx="6733840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086"/>
                <a:gridCol w="316824"/>
                <a:gridCol w="701021"/>
                <a:gridCol w="744206"/>
                <a:gridCol w="703385"/>
                <a:gridCol w="728962"/>
                <a:gridCol w="73535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31980" y="-50088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 (Relative to Data Weighting Method)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1092911" y="2763982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63201" y="5483735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</p:spTree>
    <p:extLst>
      <p:ext uri="{BB962C8B-B14F-4D97-AF65-F5344CB8AC3E}">
        <p14:creationId xmlns:p14="http://schemas.microsoft.com/office/powerpoint/2010/main" val="9720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762000"/>
            <a:ext cx="6883726" cy="4933710"/>
            <a:chOff x="233353" y="1456736"/>
            <a:chExt cx="6883726" cy="4821067"/>
          </a:xfrm>
        </p:grpSpPr>
        <p:pic>
          <p:nvPicPr>
            <p:cNvPr id="4098" name="Picture 2" descr="K:\CAPAM\Workshops\Data weighting_Oct 2015\Research\Stats\Bcurr_ylim(-1 to 1)_colors_labe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10793" r="4354" b="6860"/>
            <a:stretch/>
          </p:blipFill>
          <p:spPr bwMode="auto">
            <a:xfrm>
              <a:off x="1968900" y="1593554"/>
              <a:ext cx="5148179" cy="468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233353" y="1456736"/>
              <a:ext cx="1143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600" b="1" baseline="-25000" dirty="0" err="1" smtClean="0">
                  <a:latin typeface="Times New Roman" pitchFamily="18" charset="0"/>
                  <a:cs typeface="Times New Roman" pitchFamily="18" charset="0"/>
                </a:rPr>
                <a:t>current</a:t>
              </a:r>
              <a:endParaRPr lang="en-US" sz="2600" b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03204"/>
              </p:ext>
            </p:extLst>
          </p:nvPr>
        </p:nvGraphicFramePr>
        <p:xfrm>
          <a:off x="90055" y="5809743"/>
          <a:ext cx="6649648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086"/>
                <a:gridCol w="264695"/>
                <a:gridCol w="703385"/>
                <a:gridCol w="709779"/>
                <a:gridCol w="709779"/>
                <a:gridCol w="716173"/>
                <a:gridCol w="741751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31980" y="-50088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 (Relative to Data Weighting Method)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092911" y="2763982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201" y="5554074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</p:spTree>
    <p:extLst>
      <p:ext uri="{BB962C8B-B14F-4D97-AF65-F5344CB8AC3E}">
        <p14:creationId xmlns:p14="http://schemas.microsoft.com/office/powerpoint/2010/main" val="30798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823564"/>
            <a:ext cx="6952487" cy="4983834"/>
            <a:chOff x="164592" y="1586090"/>
            <a:chExt cx="6952487" cy="4883450"/>
          </a:xfrm>
        </p:grpSpPr>
        <p:pic>
          <p:nvPicPr>
            <p:cNvPr id="5122" name="Picture 2" descr="K:\CAPAM\Workshops\Data weighting_Oct 2015\Research\Stats\Depletion_ylim(-1 to 1)_colors_label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6" t="10946" r="5279" b="5934"/>
            <a:stretch/>
          </p:blipFill>
          <p:spPr bwMode="auto">
            <a:xfrm>
              <a:off x="2002450" y="1695249"/>
              <a:ext cx="5114629" cy="477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164592" y="1586090"/>
              <a:ext cx="13716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Depletion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14649"/>
              </p:ext>
            </p:extLst>
          </p:nvPr>
        </p:nvGraphicFramePr>
        <p:xfrm>
          <a:off x="95385" y="5898307"/>
          <a:ext cx="6753023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086"/>
                <a:gridCol w="316824"/>
                <a:gridCol w="722659"/>
                <a:gridCol w="722568"/>
                <a:gridCol w="716173"/>
                <a:gridCol w="767329"/>
                <a:gridCol w="703384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31980" y="-50088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‘Within Assessment’ Variability (Relative to Data Weighting Method)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092911" y="2763982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82384" y="5592441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</p:spTree>
    <p:extLst>
      <p:ext uri="{BB962C8B-B14F-4D97-AF65-F5344CB8AC3E}">
        <p14:creationId xmlns:p14="http://schemas.microsoft.com/office/powerpoint/2010/main" val="33916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31980" y="534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to HM (‘correctly specified’ model)</a:t>
            </a:r>
          </a:p>
        </p:txBody>
      </p:sp>
      <p:pic>
        <p:nvPicPr>
          <p:cNvPr id="1026" name="Picture 2" descr="K:\CAPAM\Workshops\Data weighting_Oct 2015\Research\Stats\MSY_2_ylim(-1 to 1)_colors_la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0484" r="4200" b="7014"/>
          <a:stretch/>
        </p:blipFill>
        <p:spPr bwMode="auto">
          <a:xfrm>
            <a:off x="2221992" y="932688"/>
            <a:ext cx="5235172" cy="47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16200000">
            <a:off x="1079322" y="2857500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33539" y="5566864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5710" y="933583"/>
            <a:ext cx="109077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MSY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03530"/>
              </p:ext>
            </p:extLst>
          </p:nvPr>
        </p:nvGraphicFramePr>
        <p:xfrm>
          <a:off x="76382" y="5890847"/>
          <a:ext cx="6772026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917"/>
                <a:gridCol w="485975"/>
                <a:gridCol w="863245"/>
                <a:gridCol w="856850"/>
                <a:gridCol w="914400"/>
                <a:gridCol w="869639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31980" y="534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to HM (‘correctly specified’ model)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079322" y="2857500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pic>
        <p:nvPicPr>
          <p:cNvPr id="3074" name="Picture 2" descr="K:\CAPAM\Workshops\Data weighting_Oct 2015\Research\Stats\FMSY_2_ylim(-1 to 1)_colors_la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10330" r="3891" b="3775"/>
          <a:stretch/>
        </p:blipFill>
        <p:spPr bwMode="auto">
          <a:xfrm>
            <a:off x="2184223" y="920930"/>
            <a:ext cx="5235172" cy="49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633539" y="5566864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52051"/>
              </p:ext>
            </p:extLst>
          </p:nvPr>
        </p:nvGraphicFramePr>
        <p:xfrm>
          <a:off x="76382" y="5890847"/>
          <a:ext cx="6714477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917"/>
                <a:gridCol w="485975"/>
                <a:gridCol w="824878"/>
                <a:gridCol w="837668"/>
                <a:gridCol w="876033"/>
                <a:gridCol w="90800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68216" y="943974"/>
            <a:ext cx="1090779" cy="44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MSY</a:t>
            </a:r>
          </a:p>
        </p:txBody>
      </p:sp>
    </p:spTree>
    <p:extLst>
      <p:ext uri="{BB962C8B-B14F-4D97-AF65-F5344CB8AC3E}">
        <p14:creationId xmlns:p14="http://schemas.microsoft.com/office/powerpoint/2010/main" val="1579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CAPAM\Workshops\Data weighting_Oct 2015\Research\Stats\Bcurr_2_ylim(-1 to 1)_colors_la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0175" r="3892" b="6243"/>
          <a:stretch/>
        </p:blipFill>
        <p:spPr bwMode="auto">
          <a:xfrm>
            <a:off x="2220458" y="932688"/>
            <a:ext cx="5279611" cy="48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31980" y="534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to HM (‘correctly specified’ model)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143266" y="2927839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33539" y="5566864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18227"/>
              </p:ext>
            </p:extLst>
          </p:nvPr>
        </p:nvGraphicFramePr>
        <p:xfrm>
          <a:off x="76382" y="5890847"/>
          <a:ext cx="6714477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917"/>
                <a:gridCol w="485975"/>
                <a:gridCol w="824878"/>
                <a:gridCol w="837668"/>
                <a:gridCol w="876033"/>
                <a:gridCol w="90800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81000" y="762000"/>
            <a:ext cx="1143000" cy="467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b="1" baseline="-250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endParaRPr lang="en-US" sz="26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31980" y="534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 to HM (‘correctly specified’ model)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143266" y="2927839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Relative error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44312"/>
              </p:ext>
            </p:extLst>
          </p:nvPr>
        </p:nvGraphicFramePr>
        <p:xfrm>
          <a:off x="76382" y="5890847"/>
          <a:ext cx="6714477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917"/>
                <a:gridCol w="485975"/>
                <a:gridCol w="824878"/>
                <a:gridCol w="837668"/>
                <a:gridCol w="876033"/>
                <a:gridCol w="908006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 (no. of assessments)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 (no. of replicates)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 limit implemented (no. of species)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 issues (no. of species)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Unplotted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models (pct. extreme positive outliers)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" y="991134"/>
            <a:ext cx="1371600" cy="46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Depletion</a:t>
            </a:r>
          </a:p>
        </p:txBody>
      </p:sp>
      <p:pic>
        <p:nvPicPr>
          <p:cNvPr id="5122" name="Picture 2" descr="K:\CAPAM\Workshops\Data weighting_Oct 2015\Research\Stats\Depletion_2_ylim(-1 to 1)_colors_la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11410" r="3855" b="7013"/>
          <a:stretch/>
        </p:blipFill>
        <p:spPr bwMode="auto">
          <a:xfrm>
            <a:off x="2211932" y="1066800"/>
            <a:ext cx="5182288" cy="4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633539" y="5566864"/>
            <a:ext cx="264781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weighting method</a:t>
            </a:r>
          </a:p>
        </p:txBody>
      </p:sp>
    </p:spTree>
    <p:extLst>
      <p:ext uri="{BB962C8B-B14F-4D97-AF65-F5344CB8AC3E}">
        <p14:creationId xmlns:p14="http://schemas.microsoft.com/office/powerpoint/2010/main" val="17363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476500" y="609600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74446"/>
            <a:ext cx="861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 impact on management quantities 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Terminal biomass estimates most uncertain in most cases (mean CV=35%), depletion and MSY less so (20%), and F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precise (&lt;10%)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baseline="-25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Positively-skewed, median-unbiased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relative error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distributions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harmonic mean-based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McCallister-Ianelli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method (HM)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resulted 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precise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unbiased estimates in most cases, but …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Unweighted method (UW) also relatively precise and robust in many comparisons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Frances methods (F0, FA, FB) produced generally unbiased estimates, but typically less precise than HM; more similar for MSY-related quantities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 less bias (equally precise) than FB in many comparisons</a:t>
            </a: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1" indent="-1460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correctly-specified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assessment based on HM, better off not weighting (UW) than implementing an alternative data weighting method</a:t>
            </a:r>
          </a:p>
        </p:txBody>
      </p:sp>
    </p:spTree>
    <p:extLst>
      <p:ext uri="{BB962C8B-B14F-4D97-AF65-F5344CB8AC3E}">
        <p14:creationId xmlns:p14="http://schemas.microsoft.com/office/powerpoint/2010/main" val="29023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20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benefits and further work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Replicates (assessments) in meta-analysis are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realistic 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Replicates associated with typical simulations are unrealistic, i.e., much too similar to one another … increase number/variety of assessments</a:t>
            </a: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However, study (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experimental)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 based on real assessments provides limited cause-and-effect information, given the many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data/parameter inconsistencies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across replicates </a:t>
            </a:r>
          </a:p>
          <a:p>
            <a:pPr marL="209550" indent="-2095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Meta-analysis provides baseline information for more focused simulation studies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Contrast between quality of derived management metrics</a:t>
            </a: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Fold into MSEs addressing small pelagic species’ fisheries on the USA Pacific coast for basing (much needed) new and improved harvest control rules</a:t>
            </a:r>
          </a:p>
          <a:p>
            <a:pPr marL="209550" indent="-2095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useful for analysts charged with developing ongoing assessments for management purposes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weighting approaches in actual assessments are evolving presently, research needed to inform good practices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1" y="2057400"/>
            <a:ext cx="909906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indent="-2095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Motivation and expectations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Better understanding of impact that data weighting considerations in </a:t>
            </a: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assessments have on baseline management statistics …</a:t>
            </a:r>
          </a:p>
          <a:p>
            <a:pPr marL="460375" lvl="1">
              <a:buClr>
                <a:schemeClr val="accent2">
                  <a:lumMod val="75000"/>
                </a:schemeClr>
              </a:buClr>
              <a:buSzPct val="70000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contribute to </a:t>
            </a:r>
            <a:r>
              <a:rPr lang="en-US" sz="25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 practices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stock assessment development</a:t>
            </a: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endParaRPr lang="en-US" sz="2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00025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Meta-analysis is based on a limited pool of assessments …</a:t>
            </a:r>
          </a:p>
          <a:p>
            <a:pPr marL="476250" lvl="1">
              <a:buClr>
                <a:schemeClr val="accent2">
                  <a:lumMod val="75000"/>
                </a:schemeClr>
              </a:buClr>
              <a:buSzPct val="70000"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able to provide quantitative results for particular statistical comparisons,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substitute for simulation-based tests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914400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</p:spTree>
    <p:extLst>
      <p:ext uri="{BB962C8B-B14F-4D97-AF65-F5344CB8AC3E}">
        <p14:creationId xmlns:p14="http://schemas.microsoft.com/office/powerpoint/2010/main" val="25332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95600" y="381000"/>
            <a:ext cx="299231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57" y="1447800"/>
            <a:ext cx="8229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indent="-40005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P.R.,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D.B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Sampson. 1998. Evaluation of assumed error structure in stock assessment models that use sample estimates of age composition. Pages 355-370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Fishery Stock Assessment Models. Alaska Sea Grant College Program Report No. AK-SG-98-01, University of Alaska, Fairbanks, Alaska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Fournier, D.,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Archibald. 1982. A general theory for analyzing catch at age data. Can. J. Fish.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Sci. 39:1195-1207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R.I.C.C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Data weighting in statistical fisheries stock assessment models. Can. J. Fish.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Sci.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68:1124-1138.</a:t>
            </a:r>
          </a:p>
          <a:p>
            <a:pPr marL="400050" indent="-40005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McAllister, M.K.,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J.N.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Ianelli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1997. Bayesian stock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using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catch-age data and the sampling-importance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resampling algorithm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Can. J. Fish.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Sci. 54(2):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284–300.</a:t>
            </a:r>
          </a:p>
          <a:p>
            <a:pPr marL="396875" indent="-396875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Wetzel. 2013. Stock Synthesis: a biological and statistical frame-work for fish stock assessment and fishery management. Fish. Res. 142:86–99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6875" indent="-396875"/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Pennington, M.,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L.-M.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Burmeister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Hjellvik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2002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of frequency distributions estimated from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trawl survey samples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Fish Bull.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100:74–80.</a:t>
            </a:r>
          </a:p>
          <a:p>
            <a:pPr marL="396875" indent="-396875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Punt, A.E. in press.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Some insights into data weighting in integrated stock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assessments. Fish. Res.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Stewart, I.J., O.S. Hamel. 2014.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Boostrapping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sample sizes for length- or age-composition data used in stock assessments.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Can. J. Fish.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Sci.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671:581-588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84" y="1981200"/>
            <a:ext cx="90678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Assessment archive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Pool of recently conducted fish stock (species) assessments used for management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Assessments for small pelagic (3), large pelagic (7), and 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groundfish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(19) species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Assessments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on the Stock Synthesis 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ajority of assessments conducted in 2015, some 2011-14</a:t>
            </a:r>
          </a:p>
          <a:p>
            <a:pPr marL="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Biological-composition time series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(‘marginal’, e.g., no./pct. by length bin and time step)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(marginal) 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Conditional age-at-length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(‘random at length’, age-length key format)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(marginal, e.g., weight, biological compositions based on different bin structure) </a:t>
            </a:r>
            <a:endParaRPr lang="en-US" sz="1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 (unfitted empirical weight-at-age data) </a:t>
            </a: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Various ways of using/combining biological-composition time series in assessments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990600"/>
            <a:ext cx="3978031" cy="72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456189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</p:spTree>
    <p:extLst>
      <p:ext uri="{BB962C8B-B14F-4D97-AF65-F5344CB8AC3E}">
        <p14:creationId xmlns:p14="http://schemas.microsoft.com/office/powerpoint/2010/main" val="34515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400" y="981468"/>
            <a:ext cx="3978031" cy="72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(continued)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456189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057400"/>
            <a:ext cx="8991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of biological compositions ‘outside’ the model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 (input) sample sizes for biological compositions are assessment/analyst-specific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Sometimes based on actual number of fish (e.g., sport fishery compositions, CAAL)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often based on number of boat trips, hauls, sets, wells, sample adjustment formula, etc.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based generally on variance estimates determined from sample/survey programs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based generally on variance estimates from simulation analysis (e.g., bootstrap methods)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caps (thresholds) are used for input sample sizes (e.g., 100-200)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Input sample size determination was not addressed in this evaluation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54384" y="982479"/>
            <a:ext cx="3978031" cy="72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(continued)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457200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8" y="1600200"/>
            <a:ext cx="8915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weighting of biological compositions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‘inside’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model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Variability of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biological-composition time series is based initially on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 … subsequently, adjusted internally based on comparing observed and expected values from fits to the time series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weighting approaches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composition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 series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integrated assessment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models … </a:t>
            </a:r>
            <a:r>
              <a:rPr lang="en-US" sz="1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McCallister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Ianelli</a:t>
            </a: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(1997)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Francis (2011)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often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considered in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‘Effective’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 in Stock Synthesis model (</a:t>
            </a:r>
            <a:r>
              <a:rPr lang="en-US" sz="15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McCallister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5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Ianelli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methods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r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eflects number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samples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(drawn from multinomial distribution) needed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 fit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precise as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model’s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predicted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Actual weighting values (scalars)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composition data reflect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various mean estimates calculated from ratios of effective to input sample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sizes (multiplicative based) 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Francis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basis is variation of mean length/age of the composition time series, accounts for correlation among length or age groups, results in greater variation surrounding composition time series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practice, ad hoc caps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(thresholds) are 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implemented for estimated scalars &gt;1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lvl="1" indent="-115888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Internally implemented data weighting methods for composition time series were addressed in this evaluation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0"/>
            <a:ext cx="849647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Baseline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 model for advising management</a:t>
            </a: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Unweighted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UW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 model that includes no (internally) weighted composition time series</a:t>
            </a: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scalars (‘weighting values, variance adjustments, lambdas’) = 1</a:t>
            </a: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cCallister-Ianelli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Scalar estimate reflects </a:t>
            </a: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arithmetic mean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model fits to composition time series (based on ratios of effective sample size to input sample sizes)</a:t>
            </a: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McCallister-Ianelli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Scalar estimate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reflects </a:t>
            </a: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harmonic </a:t>
            </a: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model fits to composition time series (based on ratios of effective sample size to input sample sizes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 (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F0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Assessments that included only length- and/or age-composition time series and no CAAL time series (based on FA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Francis-Method A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Assessments that included CAAL time series along with length and/or age-composition time series (mean estimates indexed by year)</a:t>
            </a:r>
          </a:p>
          <a:p>
            <a:pPr marL="141288" indent="-141288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Francis-Method B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25413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Assessments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ncluded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CAAL time series along with length and/or age-composition time series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(mean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estimates indexed by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year/length bin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456189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9200" y="896371"/>
            <a:ext cx="7162800" cy="726758"/>
            <a:chOff x="1447800" y="901700"/>
            <a:chExt cx="7162800" cy="72675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447800" y="901700"/>
              <a:ext cx="7162800" cy="726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Assessment models            Data weighting methods</a:t>
              </a:r>
            </a:p>
          </p:txBody>
        </p:sp>
        <p:sp>
          <p:nvSpPr>
            <p:cNvPr id="2" name="Left-Right Arrow 1"/>
            <p:cNvSpPr/>
            <p:nvPr/>
          </p:nvSpPr>
          <p:spPr>
            <a:xfrm>
              <a:off x="4368445" y="1192573"/>
              <a:ext cx="660755" cy="223788"/>
            </a:xfrm>
            <a:prstGeom prst="leftRightArrow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789721"/>
            <a:ext cx="8991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 development/estimation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each species, final assessment model re-configured according to recommended scalars from respective data weighting method (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cap=100 and single iteration)</a:t>
            </a: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a species, from 3-5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alternative models were developed for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overall study,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depending on the biological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compositions, SS version, convergence issues</a:t>
            </a: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weighting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addressed only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biological compositions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included in the model, i.e.,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weighting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applicable to other input data (e.g., index of abundance time series) or parameter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assumptions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(e.g., </a:t>
            </a:r>
            <a:r>
              <a:rPr lang="el-GR" sz="17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700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stock-recruit relationship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weighting methods described in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McCallister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Ianelli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(1997), Francis (2011), </a:t>
            </a: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Methot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Wetzel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2013),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Punt (in press)</a:t>
            </a:r>
          </a:p>
          <a:p>
            <a:pPr marL="0" lvl="1">
              <a:buClr>
                <a:schemeClr val="accent2">
                  <a:lumMod val="75000"/>
                </a:schemeClr>
              </a:buClr>
              <a:buSzPct val="70000"/>
            </a:pPr>
            <a:endParaRPr lang="en-US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3350" indent="-133350"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quantities of interest: MSY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1700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MSY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700" baseline="-25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Depletion (</a:t>
            </a:r>
            <a:r>
              <a:rPr lang="en-US" sz="17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SSB</a:t>
            </a:r>
            <a:r>
              <a:rPr lang="en-US" sz="1700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17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SSB</a:t>
            </a:r>
            <a:r>
              <a:rPr lang="en-US" sz="17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4800" lvl="1" indent="-13335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Comparisons based on means/CVs and medians/REs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456189"/>
            <a:ext cx="56388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description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54384" y="1007046"/>
            <a:ext cx="3978031" cy="72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(continued)</a:t>
            </a:r>
          </a:p>
        </p:txBody>
      </p:sp>
    </p:spTree>
    <p:extLst>
      <p:ext uri="{BB962C8B-B14F-4D97-AF65-F5344CB8AC3E}">
        <p14:creationId xmlns:p14="http://schemas.microsoft.com/office/powerpoint/2010/main" val="22919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2743" y="-23446"/>
            <a:ext cx="8153400" cy="80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weighting methods – Example (SS effective sample size)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77" y="2209800"/>
            <a:ext cx="3031481" cy="12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585574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31013</TotalTime>
  <Words>2400</Words>
  <Application>Microsoft Office PowerPoint</Application>
  <PresentationFormat>On-screen Show (4:3)</PresentationFormat>
  <Paragraphs>517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Courier New</vt:lpstr>
      <vt:lpstr>Times New Roman</vt:lpstr>
      <vt:lpstr>Wingdings 2</vt:lpstr>
      <vt:lpstr>Flow</vt:lpstr>
      <vt:lpstr>1_Flow</vt:lpstr>
      <vt:lpstr>2_Flow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McDaniel</dc:creator>
  <cp:lastModifiedBy>Paul Crone</cp:lastModifiedBy>
  <cp:revision>1434</cp:revision>
  <dcterms:created xsi:type="dcterms:W3CDTF">2011-04-19T00:05:56Z</dcterms:created>
  <dcterms:modified xsi:type="dcterms:W3CDTF">2015-10-20T17:14:28Z</dcterms:modified>
</cp:coreProperties>
</file>