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Override5.xml" ContentType="application/vnd.openxmlformats-officedocument.themeOverr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heme/themeOverride3.xml" ContentType="application/vnd.openxmlformats-officedocument.themeOverride+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Override6.xml" ContentType="application/vnd.openxmlformats-officedocument.themeOverride+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theme/themeOverride4.xml" ContentType="application/vnd.openxmlformats-officedocument.themeOverride+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310" r:id="rId2"/>
    <p:sldId id="438" r:id="rId3"/>
    <p:sldId id="458" r:id="rId4"/>
    <p:sldId id="455" r:id="rId5"/>
    <p:sldId id="456" r:id="rId6"/>
    <p:sldId id="454" r:id="rId7"/>
    <p:sldId id="457" r:id="rId8"/>
    <p:sldId id="443" r:id="rId9"/>
    <p:sldId id="445" r:id="rId10"/>
    <p:sldId id="433" r:id="rId11"/>
    <p:sldId id="453" r:id="rId12"/>
    <p:sldId id="440" r:id="rId13"/>
    <p:sldId id="432" r:id="rId14"/>
    <p:sldId id="441" r:id="rId15"/>
    <p:sldId id="446" r:id="rId16"/>
    <p:sldId id="449" r:id="rId17"/>
    <p:sldId id="431" r:id="rId18"/>
    <p:sldId id="444" r:id="rId19"/>
    <p:sldId id="434" r:id="rId20"/>
    <p:sldId id="429" r:id="rId21"/>
    <p:sldId id="425" r:id="rId22"/>
    <p:sldId id="275" r:id="rId23"/>
    <p:sldId id="450" r:id="rId24"/>
    <p:sldId id="451" r:id="rId25"/>
    <p:sldId id="452" r:id="rId26"/>
  </p:sldIdLst>
  <p:sldSz cx="9144000" cy="6858000" type="screen4x3"/>
  <p:notesSz cx="6797675" cy="9926638"/>
  <p:defaultTextStyle>
    <a:defPPr>
      <a:defRPr lang="en-AU"/>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1995"/>
    <a:srgbClr val="E4002B"/>
    <a:srgbClr val="005C3E"/>
    <a:srgbClr val="3FAF6F"/>
    <a:srgbClr val="2A754A"/>
    <a:srgbClr val="FFB81C"/>
    <a:srgbClr val="E87722"/>
    <a:srgbClr val="F7F7F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88908" autoAdjust="0"/>
  </p:normalViewPr>
  <p:slideViewPr>
    <p:cSldViewPr snapToGrid="0" snapToObjects="1">
      <p:cViewPr>
        <p:scale>
          <a:sx n="66" d="100"/>
          <a:sy n="66" d="100"/>
        </p:scale>
        <p:origin x="-1542" y="-96"/>
      </p:cViewPr>
      <p:guideLst>
        <p:guide orient="horz" pos="2160"/>
        <p:guide pos="2880"/>
      </p:guideLst>
    </p:cSldViewPr>
  </p:slideViewPr>
  <p:outlineViewPr>
    <p:cViewPr>
      <p:scale>
        <a:sx n="33" d="100"/>
        <a:sy n="33" d="100"/>
      </p:scale>
      <p:origin x="0" y="67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3.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5562" tIns="47781" rIns="95562" bIns="47781"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5562" tIns="47781" rIns="95562" bIns="47781" rtlCol="0"/>
          <a:lstStyle>
            <a:lvl1pPr algn="r" fontAlgn="auto">
              <a:spcBef>
                <a:spcPts val="0"/>
              </a:spcBef>
              <a:spcAft>
                <a:spcPts val="0"/>
              </a:spcAft>
              <a:defRPr sz="1300">
                <a:latin typeface="+mn-lt"/>
                <a:cs typeface="+mn-cs"/>
              </a:defRPr>
            </a:lvl1pPr>
          </a:lstStyle>
          <a:p>
            <a:pPr>
              <a:defRPr/>
            </a:pPr>
            <a:fld id="{CE3B2953-5546-43D1-8221-9CE29ECF0342}" type="datetimeFigureOut">
              <a:rPr lang="en-US"/>
              <a:pPr>
                <a:defRPr/>
              </a:pPr>
              <a:t>10/21/2015</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5562" tIns="47781" rIns="95562" bIns="47781" rtlCol="0" anchor="b"/>
          <a:lstStyle>
            <a:lvl1pPr algn="l" fontAlgn="auto">
              <a:spcBef>
                <a:spcPts val="0"/>
              </a:spcBef>
              <a:spcAft>
                <a:spcPts val="0"/>
              </a:spcAft>
              <a:defRPr sz="13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5562" tIns="47781" rIns="95562" bIns="47781" rtlCol="0" anchor="b"/>
          <a:lstStyle>
            <a:lvl1pPr algn="r" fontAlgn="auto">
              <a:spcBef>
                <a:spcPts val="0"/>
              </a:spcBef>
              <a:spcAft>
                <a:spcPts val="0"/>
              </a:spcAft>
              <a:defRPr sz="1300">
                <a:latin typeface="+mn-lt"/>
                <a:cs typeface="+mn-cs"/>
              </a:defRPr>
            </a:lvl1pPr>
          </a:lstStyle>
          <a:p>
            <a:pPr>
              <a:defRPr/>
            </a:pPr>
            <a:fld id="{2BBFE04A-C4F4-4DB0-AA01-1B98140388D9}" type="slidenum">
              <a:rPr lang="en-US"/>
              <a:pPr>
                <a:defRPr/>
              </a:pPr>
              <a:t>‹#›</a:t>
            </a:fld>
            <a:endParaRPr lang="en-US"/>
          </a:p>
        </p:txBody>
      </p:sp>
    </p:spTree>
    <p:extLst>
      <p:ext uri="{BB962C8B-B14F-4D97-AF65-F5344CB8AC3E}">
        <p14:creationId xmlns="" xmlns:p14="http://schemas.microsoft.com/office/powerpoint/2010/main" val="892280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5562" tIns="47781" rIns="95562" bIns="47781"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5562" tIns="47781" rIns="95562" bIns="47781" rtlCol="0"/>
          <a:lstStyle>
            <a:lvl1pPr algn="r" fontAlgn="auto">
              <a:spcBef>
                <a:spcPts val="0"/>
              </a:spcBef>
              <a:spcAft>
                <a:spcPts val="0"/>
              </a:spcAft>
              <a:defRPr sz="1300">
                <a:latin typeface="+mn-lt"/>
                <a:cs typeface="+mn-cs"/>
              </a:defRPr>
            </a:lvl1pPr>
          </a:lstStyle>
          <a:p>
            <a:pPr>
              <a:defRPr/>
            </a:pPr>
            <a:fld id="{58C1EF54-E6EF-45B5-ABEF-62F3D2E32866}" type="datetimeFigureOut">
              <a:rPr lang="en-US"/>
              <a:pPr>
                <a:defRPr/>
              </a:pPr>
              <a:t>10/21/2015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pPr lvl="0"/>
            <a:endParaRPr lang="en-US"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wrap="square" lIns="95562" tIns="47781" rIns="95562" bIns="47781" numCol="1" anchor="t" anchorCtr="0" compatLnSpc="1">
            <a:prstTxWarp prst="textNoShape">
              <a:avLst/>
            </a:prstTxWarp>
            <a:normAutofit/>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6" name="Footer Placeholder 5"/>
          <p:cNvSpPr>
            <a:spLocks noGrp="1"/>
          </p:cNvSpPr>
          <p:nvPr>
            <p:ph type="ftr" sz="quarter" idx="4"/>
          </p:nvPr>
        </p:nvSpPr>
        <p:spPr>
          <a:xfrm>
            <a:off x="0" y="9428163"/>
            <a:ext cx="2946400" cy="496887"/>
          </a:xfrm>
          <a:prstGeom prst="rect">
            <a:avLst/>
          </a:prstGeom>
        </p:spPr>
        <p:txBody>
          <a:bodyPr vert="horz" lIns="95562" tIns="47781" rIns="95562" bIns="47781"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5562" tIns="47781" rIns="95562" bIns="47781" rtlCol="0" anchor="b"/>
          <a:lstStyle>
            <a:lvl1pPr algn="r" fontAlgn="auto">
              <a:spcBef>
                <a:spcPts val="0"/>
              </a:spcBef>
              <a:spcAft>
                <a:spcPts val="0"/>
              </a:spcAft>
              <a:defRPr sz="1300">
                <a:latin typeface="+mn-lt"/>
                <a:cs typeface="+mn-cs"/>
              </a:defRPr>
            </a:lvl1pPr>
          </a:lstStyle>
          <a:p>
            <a:pPr>
              <a:defRPr/>
            </a:pPr>
            <a:fld id="{2A7ADADA-D2F6-471A-B249-7760A373BE78}" type="slidenum">
              <a:rPr lang="en-US"/>
              <a:pPr>
                <a:defRPr/>
              </a:pPr>
              <a:t>‹#›</a:t>
            </a:fld>
            <a:endParaRPr lang="en-US"/>
          </a:p>
        </p:txBody>
      </p:sp>
    </p:spTree>
    <p:extLst>
      <p:ext uri="{BB962C8B-B14F-4D97-AF65-F5344CB8AC3E}">
        <p14:creationId xmlns="" xmlns:p14="http://schemas.microsoft.com/office/powerpoint/2010/main" val="312887118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2A7ADADA-D2F6-471A-B249-7760A373BE78}" type="slidenum">
              <a:rPr lang="en-US" smtClean="0"/>
              <a:pPr>
                <a:defRPr/>
              </a:pPr>
              <a:t>1</a:t>
            </a:fld>
            <a:endParaRPr lang="en-US"/>
          </a:p>
        </p:txBody>
      </p:sp>
    </p:spTree>
    <p:extLst>
      <p:ext uri="{BB962C8B-B14F-4D97-AF65-F5344CB8AC3E}">
        <p14:creationId xmlns="" xmlns:p14="http://schemas.microsoft.com/office/powerpoint/2010/main" val="1558094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10</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US" sz="1100" dirty="0" smtClean="0"/>
              <a:t>L is the product</a:t>
            </a:r>
            <a:r>
              <a:rPr lang="en-US" sz="1100" baseline="0" dirty="0" smtClean="0"/>
              <a:t> of the probabilities of capture size given release size and times at liberty, across the</a:t>
            </a:r>
            <a:r>
              <a:rPr lang="en-US" sz="1100" i="1" baseline="0" dirty="0" smtClean="0"/>
              <a:t> </a:t>
            </a:r>
            <a:r>
              <a:rPr lang="en-US" sz="1100" i="1" baseline="0" dirty="0" err="1" smtClean="0"/>
              <a:t>i</a:t>
            </a:r>
            <a:r>
              <a:rPr lang="en-US" sz="1100" i="1" baseline="0" dirty="0" smtClean="0"/>
              <a:t> </a:t>
            </a:r>
            <a:r>
              <a:rPr lang="en-US" sz="1100" i="0" baseline="0" dirty="0" smtClean="0"/>
              <a:t> </a:t>
            </a:r>
            <a:r>
              <a:rPr lang="en-US" sz="1100" baseline="0" dirty="0" smtClean="0"/>
              <a:t> recaptures</a:t>
            </a:r>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11</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12</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13</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14</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15</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16</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AU" sz="1100" b="1" dirty="0" err="1" smtClean="0"/>
              <a:t>overdispersion</a:t>
            </a:r>
            <a:r>
              <a:rPr lang="en-AU" sz="1100" dirty="0" smtClean="0"/>
              <a:t>  - there is greater variability in the data set than would be expected based on a given statistical model.</a:t>
            </a:r>
          </a:p>
          <a:p>
            <a:pPr marL="188913" indent="-188913" eaLnBrk="1" hangingPunct="1"/>
            <a:r>
              <a:rPr lang="en-AU" sz="1100" b="0" dirty="0" smtClean="0"/>
              <a:t>A</a:t>
            </a:r>
            <a:r>
              <a:rPr lang="en-AU" sz="1100" b="0" baseline="0" dirty="0" smtClean="0"/>
              <a:t> </a:t>
            </a:r>
            <a:r>
              <a:rPr lang="en-AU" sz="1100" b="1" dirty="0" smtClean="0"/>
              <a:t>Bernoulli trial</a:t>
            </a:r>
            <a:r>
              <a:rPr lang="en-AU" sz="1100" dirty="0" smtClean="0"/>
              <a:t> (or binomial </a:t>
            </a:r>
            <a:r>
              <a:rPr lang="en-AU" sz="1100" b="0" dirty="0" smtClean="0"/>
              <a:t>trial</a:t>
            </a:r>
            <a:r>
              <a:rPr lang="en-AU" sz="1100" dirty="0" smtClean="0"/>
              <a:t>) is a random experiment with exactly two possible outcomes, "success" and "failure", in which the probability of success is the same every time the experiment is conducted.</a:t>
            </a:r>
          </a:p>
          <a:p>
            <a:pPr marL="188913" marR="0" indent="-188913" algn="l" defTabSz="457200" rtl="0" eaLnBrk="1" fontAlgn="base" latinLnBrk="0" hangingPunct="1">
              <a:lnSpc>
                <a:spcPct val="100000"/>
              </a:lnSpc>
              <a:spcBef>
                <a:spcPct val="30000"/>
              </a:spcBef>
              <a:spcAft>
                <a:spcPct val="0"/>
              </a:spcAft>
              <a:buClrTx/>
              <a:buSzTx/>
              <a:buFontTx/>
              <a:buNone/>
              <a:tabLst/>
              <a:defRPr/>
            </a:pPr>
            <a:r>
              <a:rPr lang="en-US" sz="1100" dirty="0" smtClean="0"/>
              <a:t>Animals released together are not spatially independent - may move together, even if they don’t they may remain spatially</a:t>
            </a:r>
            <a:r>
              <a:rPr lang="en-US" sz="1100" baseline="0" dirty="0" smtClean="0"/>
              <a:t> close together.</a:t>
            </a:r>
            <a:r>
              <a:rPr lang="en-US" sz="1100" dirty="0" smtClean="0"/>
              <a:t> Probability of recapturing an animal is not</a:t>
            </a:r>
            <a:r>
              <a:rPr lang="en-US" sz="1100" baseline="0" dirty="0" smtClean="0"/>
              <a:t> i</a:t>
            </a:r>
            <a:r>
              <a:rPr lang="en-US" sz="1100" dirty="0" smtClean="0"/>
              <a:t>ndependent of the recapture</a:t>
            </a:r>
            <a:r>
              <a:rPr lang="en-US" sz="1100" baseline="0" dirty="0" smtClean="0"/>
              <a:t> of others</a:t>
            </a:r>
            <a:endParaRPr lang="en-US" sz="1100" dirty="0" smtClean="0"/>
          </a:p>
          <a:p>
            <a:pPr marL="188913" indent="-188913" eaLnBrk="1" hangingPunct="1"/>
            <a:endParaRPr lang="en-US" sz="1100" baseline="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17</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US" sz="1100" dirty="0" smtClean="0">
                <a:solidFill>
                  <a:srgbClr val="FF0000"/>
                </a:solidFill>
              </a:rPr>
              <a:t>Need to ensure that meaning of </a:t>
            </a:r>
            <a:r>
              <a:rPr lang="en-US" sz="1100" smtClean="0">
                <a:solidFill>
                  <a:srgbClr val="FF0000"/>
                </a:solidFill>
              </a:rPr>
              <a:t>the parameters </a:t>
            </a:r>
            <a:r>
              <a:rPr lang="en-US" sz="1100" dirty="0" smtClean="0">
                <a:solidFill>
                  <a:srgbClr val="FF0000"/>
                </a:solidFill>
              </a:rPr>
              <a:t>is clearly explained or add detail to the slide</a:t>
            </a:r>
          </a:p>
        </p:txBody>
      </p:sp>
    </p:spTree>
    <p:extLst>
      <p:ext uri="{BB962C8B-B14F-4D97-AF65-F5344CB8AC3E}">
        <p14:creationId xmlns="" xmlns:p14="http://schemas.microsoft.com/office/powerpoint/2010/main" val="881061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18</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AU" sz="1200" kern="1200" dirty="0" smtClean="0">
                <a:solidFill>
                  <a:schemeClr val="tx1"/>
                </a:solidFill>
                <a:latin typeface="+mn-lt"/>
                <a:ea typeface="+mn-ea"/>
                <a:cs typeface="+mn-cs"/>
              </a:rPr>
              <a:t>The calculated are approximately 1.</a:t>
            </a:r>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19</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US" sz="1100" dirty="0" smtClean="0"/>
              <a:t>Trends similar, but the estimated biomass for the series with the new weighting was  ½ that of the </a:t>
            </a:r>
            <a:r>
              <a:rPr lang="en-US" sz="1100" dirty="0" err="1" smtClean="0"/>
              <a:t>uwneighted</a:t>
            </a:r>
            <a:r>
              <a:rPr lang="en-US" sz="1100" dirty="0" smtClean="0"/>
              <a:t> series</a:t>
            </a:r>
            <a:r>
              <a:rPr lang="en-US" sz="1100" baseline="0" dirty="0" smtClean="0"/>
              <a:t> </a:t>
            </a:r>
            <a:r>
              <a:rPr lang="en-US" sz="1100" dirty="0" smtClean="0"/>
              <a:t>for much of the time period of the assessment</a:t>
            </a:r>
          </a:p>
          <a:p>
            <a:pPr marL="188913" indent="-188913" eaLnBrk="1" hangingPunct="1"/>
            <a:r>
              <a:rPr lang="en-AU" sz="1200" kern="1200" dirty="0" smtClean="0">
                <a:solidFill>
                  <a:schemeClr val="tx1"/>
                </a:solidFill>
                <a:latin typeface="+mn-lt"/>
                <a:ea typeface="+mn-ea"/>
                <a:cs typeface="+mn-cs"/>
              </a:rPr>
              <a:t>Suggests that there is a conflict between the tagging data and some of the other data sources included in the assessment.</a:t>
            </a:r>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2</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smtClean="0"/>
          </a:p>
        </p:txBody>
      </p:sp>
    </p:spTree>
    <p:extLst>
      <p:ext uri="{BB962C8B-B14F-4D97-AF65-F5344CB8AC3E}">
        <p14:creationId xmlns="" xmlns:p14="http://schemas.microsoft.com/office/powerpoint/2010/main" val="881061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20</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23</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US" sz="1100" dirty="0" err="1" smtClean="0"/>
              <a:t>Mis</a:t>
            </a:r>
            <a:r>
              <a:rPr lang="en-US" sz="1100" dirty="0" smtClean="0"/>
              <a:t>-specification  is expected</a:t>
            </a:r>
            <a:r>
              <a:rPr lang="en-US" sz="1100" baseline="0" dirty="0" smtClean="0"/>
              <a:t> to some extent </a:t>
            </a:r>
            <a:r>
              <a:rPr lang="en-US" sz="1100" dirty="0" smtClean="0"/>
              <a:t>- Models are a simplification of reality</a:t>
            </a:r>
            <a:r>
              <a:rPr lang="en-US" sz="1100" baseline="0" dirty="0" smtClean="0"/>
              <a:t> </a:t>
            </a:r>
          </a:p>
          <a:p>
            <a:pPr marL="188913" indent="-188913" eaLnBrk="1" hangingPunct="1"/>
            <a:r>
              <a:rPr lang="en-US" sz="1100" baseline="0" dirty="0" smtClean="0"/>
              <a:t>Data conflict arises where different parameter estimates are evolved if data sets are used individually</a:t>
            </a:r>
          </a:p>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24</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US" sz="1100" dirty="0" err="1" smtClean="0"/>
              <a:t>Mis</a:t>
            </a:r>
            <a:r>
              <a:rPr lang="en-US" sz="1100" dirty="0" smtClean="0"/>
              <a:t>-specification  is expected</a:t>
            </a:r>
            <a:r>
              <a:rPr lang="en-US" sz="1100" baseline="0" dirty="0" smtClean="0"/>
              <a:t> to some extent </a:t>
            </a:r>
            <a:r>
              <a:rPr lang="en-US" sz="1100" dirty="0" smtClean="0"/>
              <a:t>- Models are a simplification of reality</a:t>
            </a:r>
            <a:r>
              <a:rPr lang="en-US" sz="1100" baseline="0" dirty="0" smtClean="0"/>
              <a:t> </a:t>
            </a:r>
          </a:p>
        </p:txBody>
      </p:sp>
    </p:spTree>
    <p:extLst>
      <p:ext uri="{BB962C8B-B14F-4D97-AF65-F5344CB8AC3E}">
        <p14:creationId xmlns="" xmlns:p14="http://schemas.microsoft.com/office/powerpoint/2010/main" val="881061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25</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3</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4</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US" sz="1100" dirty="0" smtClean="0"/>
              <a:t>There are several sub-models that contribute to this</a:t>
            </a:r>
            <a:r>
              <a:rPr lang="en-US" sz="1100" baseline="0" dirty="0" smtClean="0"/>
              <a:t> – length v weight, fishing, catch, growth</a:t>
            </a:r>
          </a:p>
          <a:p>
            <a:pPr marL="188913" indent="-188913" eaLnBrk="1" hangingPunct="1"/>
            <a:r>
              <a:rPr lang="en-US" sz="1100" baseline="0" dirty="0" smtClean="0"/>
              <a:t>Growth is the NET number that enter that size class in that week</a:t>
            </a:r>
          </a:p>
          <a:p>
            <a:pPr marL="188913" indent="-188913" eaLnBrk="1" hangingPunct="1"/>
            <a:r>
              <a:rPr lang="en-US" sz="1100" baseline="0" dirty="0" smtClean="0"/>
              <a:t> ditto recruitment</a:t>
            </a:r>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5</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6</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7</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8</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p:txBody>
          <a:bodyPr/>
          <a:lstStyle/>
          <a:p>
            <a:pPr>
              <a:defRPr/>
            </a:pPr>
            <a:fld id="{86DBCEB6-410C-4904-B8D1-8972F2D6BE99}" type="slidenum">
              <a:rPr lang="en-AU" smtClean="0"/>
              <a:pPr>
                <a:defRPr/>
              </a:pPr>
              <a:t>9</a:t>
            </a:fld>
            <a:endParaRPr lang="en-AU"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marL="188913" indent="-188913" eaLnBrk="1" hangingPunct="1"/>
            <a:r>
              <a:rPr lang="en-US" sz="1100" dirty="0" smtClean="0"/>
              <a:t>How the data ‘connect’</a:t>
            </a:r>
            <a:r>
              <a:rPr lang="en-US" sz="1100" baseline="0" dirty="0" smtClean="0"/>
              <a:t> with the model is via the </a:t>
            </a:r>
            <a:r>
              <a:rPr lang="en-US" sz="1100" baseline="0" dirty="0" err="1" smtClean="0"/>
              <a:t>likleihood</a:t>
            </a:r>
            <a:endParaRPr lang="en-US" sz="1100" dirty="0" smtClean="0"/>
          </a:p>
        </p:txBody>
      </p:sp>
    </p:spTree>
    <p:extLst>
      <p:ext uri="{BB962C8B-B14F-4D97-AF65-F5344CB8AC3E}">
        <p14:creationId xmlns="" xmlns:p14="http://schemas.microsoft.com/office/powerpoint/2010/main" val="881061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25"/>
          <p:cNvGrpSpPr>
            <a:grpSpLocks/>
          </p:cNvGrpSpPr>
          <p:nvPr/>
        </p:nvGrpSpPr>
        <p:grpSpPr bwMode="auto">
          <a:xfrm>
            <a:off x="1588" y="5500688"/>
            <a:ext cx="9170987" cy="1357312"/>
            <a:chOff x="1497" y="5500319"/>
            <a:chExt cx="9170984" cy="1357681"/>
          </a:xfrm>
        </p:grpSpPr>
        <p:sp>
          <p:nvSpPr>
            <p:cNvPr id="6" name="Rectangle 5"/>
            <p:cNvSpPr/>
            <p:nvPr/>
          </p:nvSpPr>
          <p:spPr>
            <a:xfrm>
              <a:off x="1497" y="5940176"/>
              <a:ext cx="9158284" cy="917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7" name="Freeform 7"/>
            <p:cNvSpPr>
              <a:spLocks noEditPoints="1"/>
            </p:cNvSpPr>
            <p:nvPr/>
          </p:nvSpPr>
          <p:spPr bwMode="auto">
            <a:xfrm>
              <a:off x="1497" y="5563836"/>
              <a:ext cx="9170984" cy="932115"/>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a:lstStyle/>
            <a:p>
              <a:pPr>
                <a:defRPr/>
              </a:pPr>
              <a:endParaRPr lang="en-AU">
                <a:cs typeface="+mn-cs"/>
              </a:endParaRPr>
            </a:p>
          </p:txBody>
        </p:sp>
        <p:sp>
          <p:nvSpPr>
            <p:cNvPr id="8" name="Freeform 8"/>
            <p:cNvSpPr>
              <a:spLocks noEditPoints="1"/>
            </p:cNvSpPr>
            <p:nvPr/>
          </p:nvSpPr>
          <p:spPr bwMode="auto">
            <a:xfrm>
              <a:off x="1497" y="5500319"/>
              <a:ext cx="9170984" cy="435093"/>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a:defRPr/>
              </a:pPr>
              <a:endParaRPr lang="en-AU">
                <a:cs typeface="+mn-cs"/>
              </a:endParaRPr>
            </a:p>
          </p:txBody>
        </p:sp>
        <p:sp>
          <p:nvSpPr>
            <p:cNvPr id="10" name="Freeform 9"/>
            <p:cNvSpPr>
              <a:spLocks/>
            </p:cNvSpPr>
            <p:nvPr/>
          </p:nvSpPr>
          <p:spPr bwMode="auto">
            <a:xfrm>
              <a:off x="1497" y="5563836"/>
              <a:ext cx="7365998" cy="431917"/>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a:lstStyle/>
            <a:p>
              <a:pPr>
                <a:defRPr/>
              </a:pPr>
              <a:endParaRPr lang="en-AU">
                <a:cs typeface="+mn-cs"/>
              </a:endParaRPr>
            </a:p>
          </p:txBody>
        </p:sp>
        <p:sp>
          <p:nvSpPr>
            <p:cNvPr id="11" name="Freeform 10"/>
            <p:cNvSpPr>
              <a:spLocks/>
            </p:cNvSpPr>
            <p:nvPr/>
          </p:nvSpPr>
          <p:spPr bwMode="auto">
            <a:xfrm>
              <a:off x="7367495" y="5563836"/>
              <a:ext cx="1804986" cy="868598"/>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a:lstStyle/>
            <a:p>
              <a:pPr>
                <a:defRPr/>
              </a:pPr>
              <a:endParaRPr lang="en-AU">
                <a:cs typeface="+mn-cs"/>
              </a:endParaRPr>
            </a:p>
          </p:txBody>
        </p:sp>
        <p:pic>
          <p:nvPicPr>
            <p:cNvPr id="12" name="Picture 78"/>
            <p:cNvPicPr>
              <a:picLocks noChangeAspect="1" noChangeArrowheads="1"/>
            </p:cNvPicPr>
            <p:nvPr/>
          </p:nvPicPr>
          <p:blipFill>
            <a:blip r:embed="rId3"/>
            <a:srcRect/>
            <a:stretch>
              <a:fillRect/>
            </a:stretch>
          </p:blipFill>
          <p:spPr bwMode="auto">
            <a:xfrm>
              <a:off x="8169275" y="5675743"/>
              <a:ext cx="655638" cy="655637"/>
            </a:xfrm>
            <a:prstGeom prst="rect">
              <a:avLst/>
            </a:prstGeom>
            <a:noFill/>
            <a:ln w="9525">
              <a:noFill/>
              <a:miter lim="800000"/>
              <a:headEnd/>
              <a:tailEnd/>
            </a:ln>
          </p:spPr>
        </p:pic>
        <p:grpSp>
          <p:nvGrpSpPr>
            <p:cNvPr id="13" name="Group 19"/>
            <p:cNvGrpSpPr/>
            <p:nvPr/>
          </p:nvGrpSpPr>
          <p:grpSpPr>
            <a:xfrm>
              <a:off x="360000" y="5807505"/>
              <a:ext cx="814388" cy="95250"/>
              <a:chOff x="3495675" y="5969000"/>
              <a:chExt cx="814388" cy="95250"/>
            </a:xfrm>
            <a:solidFill>
              <a:schemeClr val="accent1"/>
            </a:solidFill>
          </p:grpSpPr>
          <p:sp>
            <p:nvSpPr>
              <p:cNvPr id="14" name="Freeform 13"/>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6" name="Freeform 15"/>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8" name="Freeform 17"/>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9" name="Oval 18"/>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cs typeface="+mn-cs"/>
                </a:endParaRPr>
              </a:p>
            </p:txBody>
          </p:sp>
          <p:sp>
            <p:nvSpPr>
              <p:cNvPr id="20" name="Freeform 19"/>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cs typeface="+mn-cs"/>
                </a:endParaRPr>
              </a:p>
            </p:txBody>
          </p:sp>
          <p:sp>
            <p:nvSpPr>
              <p:cNvPr id="21" name="Freeform 20"/>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cs typeface="+mn-cs"/>
                </a:endParaRPr>
              </a:p>
            </p:txBody>
          </p:sp>
          <p:sp>
            <p:nvSpPr>
              <p:cNvPr id="22" name="Freeform 21"/>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cs typeface="+mn-cs"/>
                </a:endParaRPr>
              </a:p>
            </p:txBody>
          </p:sp>
          <p:sp>
            <p:nvSpPr>
              <p:cNvPr id="23" name="Freeform 22"/>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cs typeface="+mn-cs"/>
                </a:endParaRPr>
              </a:p>
            </p:txBody>
          </p:sp>
          <p:sp>
            <p:nvSpPr>
              <p:cNvPr id="24" name="Freeform 23"/>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cs typeface="+mn-cs"/>
                </a:endParaRPr>
              </a:p>
            </p:txBody>
          </p:sp>
          <p:sp>
            <p:nvSpPr>
              <p:cNvPr id="25" name="Oval 24"/>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cs typeface="+mn-cs"/>
                </a:endParaRPr>
              </a:p>
            </p:txBody>
          </p:sp>
          <p:sp>
            <p:nvSpPr>
              <p:cNvPr id="26" name="Freeform 25"/>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cs typeface="+mn-cs"/>
                </a:endParaRPr>
              </a:p>
            </p:txBody>
          </p:sp>
          <p:sp>
            <p:nvSpPr>
              <p:cNvPr id="27" name="Freeform 26"/>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cs typeface="+mn-cs"/>
                </a:endParaRPr>
              </a:p>
            </p:txBody>
          </p:sp>
        </p:grpSp>
      </p:grpSp>
      <p:sp>
        <p:nvSpPr>
          <p:cNvPr id="9" name="Text Placeholder 8"/>
          <p:cNvSpPr>
            <a:spLocks noGrp="1"/>
          </p:cNvSpPr>
          <p:nvPr>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sp>
        <p:nvSpPr>
          <p:cNvPr id="15"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
        <p:nvSpPr>
          <p:cNvPr id="17" name="Title 15"/>
          <p:cNvSpPr>
            <a:spLocks noGrp="1"/>
          </p:cNvSpPr>
          <p:nvPr>
            <p:ph type="title"/>
          </p:nvPr>
        </p:nvSpPr>
        <p:spPr>
          <a:xfrm>
            <a:off x="360000" y="3122613"/>
            <a:ext cx="8043863" cy="1080000"/>
          </a:xfrm>
          <a:prstGeom prst="rect">
            <a:avLst/>
          </a:prstGeom>
        </p:spPr>
        <p:txBody>
          <a:bodyPr anchor="b">
            <a:noAutofit/>
          </a:bodyPr>
          <a:lstStyle>
            <a:lvl1pPr>
              <a:lnSpc>
                <a:spcPct val="85000"/>
              </a:lnSpc>
              <a:defRPr sz="4400">
                <a:solidFill>
                  <a:schemeClr val="bg1"/>
                </a:solidFill>
              </a:defRPr>
            </a:lvl1pPr>
          </a:lstStyle>
          <a:p>
            <a:r>
              <a:rPr lang="en-US" smtClean="0"/>
              <a:t>Click to edit Master title style</a:t>
            </a:r>
            <a:endParaRPr lang="en-AU" dirty="0"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363" y="1276350"/>
            <a:ext cx="414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80363" y="1276350"/>
            <a:ext cx="414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12" name="Picture Placeholder 11"/>
          <p:cNvSpPr>
            <a:spLocks noGrp="1"/>
          </p:cNvSpPr>
          <p:nvPr>
            <p:ph type="pic" sz="quarter" idx="15"/>
          </p:nvPr>
        </p:nvSpPr>
        <p:spPr>
          <a:xfrm>
            <a:off x="360363" y="1933250"/>
            <a:ext cx="4140000" cy="3902400"/>
          </a:xfrm>
        </p:spPr>
        <p:txBody>
          <a:bodyPr rtlCol="0">
            <a:noAutofit/>
          </a:bodyPr>
          <a:lstStyle/>
          <a:p>
            <a:pPr lvl="0"/>
            <a:r>
              <a:rPr lang="en-US" noProof="0" smtClean="0"/>
              <a:t>Click icon to add picture</a:t>
            </a:r>
            <a:endParaRPr lang="en-AU" noProof="0" dirty="0"/>
          </a:p>
        </p:txBody>
      </p:sp>
      <p:sp>
        <p:nvSpPr>
          <p:cNvPr id="13" name="Picture Placeholder 11"/>
          <p:cNvSpPr>
            <a:spLocks noGrp="1"/>
          </p:cNvSpPr>
          <p:nvPr>
            <p:ph type="pic" sz="quarter" idx="16"/>
          </p:nvPr>
        </p:nvSpPr>
        <p:spPr>
          <a:xfrm>
            <a:off x="4680363" y="1933250"/>
            <a:ext cx="4140000" cy="3902400"/>
          </a:xfrm>
        </p:spPr>
        <p:txBody>
          <a:bodyPr rtlCol="0">
            <a:noAutofit/>
          </a:bodyPr>
          <a:lstStyle/>
          <a:p>
            <a:pPr lvl="0"/>
            <a:r>
              <a:rPr lang="en-US" noProof="0" smtClean="0"/>
              <a:t>Click icon to add picture</a:t>
            </a:r>
            <a:endParaRPr lang="en-AU" noProof="0" dirty="0"/>
          </a:p>
        </p:txBody>
      </p:sp>
      <p:sp>
        <p:nvSpPr>
          <p:cNvPr id="8" name="Footer Placeholder 4"/>
          <p:cNvSpPr>
            <a:spLocks noGrp="1"/>
          </p:cNvSpPr>
          <p:nvPr>
            <p:ph type="ftr" sz="quarter" idx="17"/>
          </p:nvPr>
        </p:nvSpPr>
        <p:spPr/>
        <p:txBody>
          <a:bodyPr/>
          <a:lstStyle>
            <a:lvl1pPr>
              <a:defRPr/>
            </a:lvl1pPr>
          </a:lstStyle>
          <a:p>
            <a:pPr>
              <a:defRPr/>
            </a:pPr>
            <a:r>
              <a:rPr lang="en-AU"/>
              <a:t>Presentation title  |  Presenter name  |  Page </a:t>
            </a:r>
            <a:fld id="{6D634A0D-B2A3-415E-8896-DA9E5667CBDE}" type="slidenum">
              <a:rPr lang="en-AU"/>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363"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3244475"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4"/>
          <p:cNvSpPr>
            <a:spLocks noGrp="1"/>
          </p:cNvSpPr>
          <p:nvPr>
            <p:ph type="body" sz="quarter" idx="14"/>
          </p:nvPr>
        </p:nvSpPr>
        <p:spPr>
          <a:xfrm>
            <a:off x="6128588" y="1273375"/>
            <a:ext cx="2700000" cy="540000"/>
          </a:xfrm>
        </p:spPr>
        <p:txBody>
          <a:bodyPr>
            <a:noAutofit/>
          </a:bodyPr>
          <a:lstStyle>
            <a:lvl1pPr marL="0" indent="0">
              <a:spcAft>
                <a:spcPts val="0"/>
              </a:spcAft>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10" name="Picture Placeholder 11"/>
          <p:cNvSpPr>
            <a:spLocks noGrp="1"/>
          </p:cNvSpPr>
          <p:nvPr>
            <p:ph type="pic" sz="quarter" idx="17"/>
          </p:nvPr>
        </p:nvSpPr>
        <p:spPr>
          <a:xfrm>
            <a:off x="360363" y="1921374"/>
            <a:ext cx="2700000" cy="3914275"/>
          </a:xfrm>
        </p:spPr>
        <p:txBody>
          <a:bodyPr rtlCol="0">
            <a:noAutofit/>
          </a:bodyPr>
          <a:lstStyle/>
          <a:p>
            <a:pPr lvl="0"/>
            <a:r>
              <a:rPr lang="en-US" noProof="0" smtClean="0"/>
              <a:t>Click icon to add picture</a:t>
            </a:r>
            <a:endParaRPr lang="en-AU" noProof="0" dirty="0"/>
          </a:p>
        </p:txBody>
      </p:sp>
      <p:sp>
        <p:nvSpPr>
          <p:cNvPr id="12" name="Picture Placeholder 11"/>
          <p:cNvSpPr>
            <a:spLocks noGrp="1"/>
          </p:cNvSpPr>
          <p:nvPr>
            <p:ph type="pic" sz="quarter" idx="18"/>
          </p:nvPr>
        </p:nvSpPr>
        <p:spPr>
          <a:xfrm>
            <a:off x="3244475" y="1921374"/>
            <a:ext cx="2700000" cy="3914275"/>
          </a:xfrm>
        </p:spPr>
        <p:txBody>
          <a:bodyPr rtlCol="0">
            <a:noAutofit/>
          </a:bodyPr>
          <a:lstStyle/>
          <a:p>
            <a:pPr lvl="0"/>
            <a:r>
              <a:rPr lang="en-US" noProof="0" smtClean="0"/>
              <a:t>Click icon to add picture</a:t>
            </a:r>
            <a:endParaRPr lang="en-AU" noProof="0" dirty="0"/>
          </a:p>
        </p:txBody>
      </p:sp>
      <p:sp>
        <p:nvSpPr>
          <p:cNvPr id="13" name="Picture Placeholder 11"/>
          <p:cNvSpPr>
            <a:spLocks noGrp="1"/>
          </p:cNvSpPr>
          <p:nvPr>
            <p:ph type="pic" sz="quarter" idx="19"/>
          </p:nvPr>
        </p:nvSpPr>
        <p:spPr>
          <a:xfrm>
            <a:off x="6128588" y="1921374"/>
            <a:ext cx="2700000" cy="3914275"/>
          </a:xfrm>
        </p:spPr>
        <p:txBody>
          <a:bodyPr rtlCol="0">
            <a:noAutofit/>
          </a:bodyPr>
          <a:lstStyle/>
          <a:p>
            <a:pPr lvl="0"/>
            <a:r>
              <a:rPr lang="en-US" noProof="0" smtClean="0"/>
              <a:t>Click icon to add picture</a:t>
            </a:r>
            <a:endParaRPr lang="en-AU" noProof="0" dirty="0"/>
          </a:p>
        </p:txBody>
      </p:sp>
      <p:sp>
        <p:nvSpPr>
          <p:cNvPr id="11" name="Footer Placeholder 4"/>
          <p:cNvSpPr>
            <a:spLocks noGrp="1"/>
          </p:cNvSpPr>
          <p:nvPr>
            <p:ph type="ftr" sz="quarter" idx="20"/>
          </p:nvPr>
        </p:nvSpPr>
        <p:spPr/>
        <p:txBody>
          <a:bodyPr/>
          <a:lstStyle>
            <a:lvl1pPr>
              <a:defRPr/>
            </a:lvl1pPr>
          </a:lstStyle>
          <a:p>
            <a:pPr>
              <a:defRPr/>
            </a:pPr>
            <a:r>
              <a:rPr lang="en-AU"/>
              <a:t>Presentation title  |  Presenter name  |  Page </a:t>
            </a:r>
            <a:fld id="{E05D7084-F2C7-4F93-BCD4-366EB3630A3F}" type="slidenum">
              <a:rPr lang="en-AU"/>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numCol="2" spcCol="360000"/>
          <a:lstStyle>
            <a:lvl2pPr marL="252000" indent="-2508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a:t>Presentation title  |  Presenter name  |  Page </a:t>
            </a:r>
            <a:fld id="{5A291E7B-8400-447E-A34C-9FD366FB9F17}" type="slidenum">
              <a:rPr lang="en-AU"/>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numCol="3" spcCol="360000"/>
          <a:lstStyle>
            <a:lvl2pPr marL="252000" indent="-250825">
              <a:defRPr/>
            </a:lvl2pPr>
            <a:lvl5pPr>
              <a:buClr>
                <a:srgbClr val="4F4C4D"/>
              </a:buClr>
              <a:defRPr>
                <a:solidFill>
                  <a:srgbClr val="48464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a:t>Presentation title  |  Presenter name  |  Page </a:t>
            </a:r>
            <a:fld id="{4B0CDB13-68FC-46A5-801B-1102C6CC8C0B}" type="slidenum">
              <a:rPr lang="en-AU"/>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1pPr marL="378000" indent="-378000">
              <a:buFont typeface="+mj-lt"/>
              <a:buAutoNum type="arabicPeriod"/>
              <a:defRPr/>
            </a:lvl1pPr>
            <a:lvl2pPr marL="630000" indent="-250825">
              <a:defRPr/>
            </a:lvl2pPr>
            <a:lvl3pPr marL="756000">
              <a:defRPr/>
            </a:lvl3pPr>
            <a:lvl4pPr marL="1008000">
              <a:defRPr/>
            </a:lvl4pPr>
            <a:lvl5pPr marL="1260000">
              <a:buClr>
                <a:srgbClr val="4F4C4D"/>
              </a:buClr>
              <a:defRPr>
                <a:solidFill>
                  <a:srgbClr val="4F4C4D"/>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a:t>Presentation title  |  Presenter name  |  Page </a:t>
            </a:r>
            <a:fld id="{F7ACE4CE-4333-41D9-9644-4A813CF102E2}" type="slidenum">
              <a:rPr lang="en-AU"/>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9300"/>
          </a:xfrm>
        </p:spPr>
        <p:txBody>
          <a:bodyPr/>
          <a:lstStyle>
            <a:lvl1pPr>
              <a:lnSpc>
                <a:spcPct val="85000"/>
              </a:lnSpc>
              <a:spcAft>
                <a:spcPts val="0"/>
              </a:spcAft>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n-AU"/>
              <a:t>Presentation title  |  Presenter name  |  Page </a:t>
            </a:r>
            <a:fld id="{5D528C8B-7B5D-463B-952E-C6A8CB958B62}" type="slidenum">
              <a:rPr lang="en-AU"/>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 full picture">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360363" y="1276350"/>
            <a:ext cx="8460000" cy="4559300"/>
          </a:xfrm>
        </p:spPr>
        <p:txBody>
          <a:bodyPr rtlCol="0">
            <a:noAutofit/>
          </a:bodyPr>
          <a:lstStyle/>
          <a:p>
            <a:pPr lvl="0"/>
            <a:r>
              <a:rPr lang="en-US" noProof="0" smtClean="0"/>
              <a:t>Click icon to add picture</a:t>
            </a:r>
            <a:endParaRPr lang="en-US" noProof="0" dirty="0"/>
          </a:p>
        </p:txBody>
      </p:sp>
      <p:sp>
        <p:nvSpPr>
          <p:cNvPr id="5"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6" name="Footer Placeholder 4"/>
          <p:cNvSpPr>
            <a:spLocks noGrp="1"/>
          </p:cNvSpPr>
          <p:nvPr>
            <p:ph type="ftr" sz="quarter" idx="15"/>
          </p:nvPr>
        </p:nvSpPr>
        <p:spPr/>
        <p:txBody>
          <a:bodyPr/>
          <a:lstStyle>
            <a:lvl1pPr>
              <a:defRPr/>
            </a:lvl1pPr>
          </a:lstStyle>
          <a:p>
            <a:pPr>
              <a:defRPr/>
            </a:pPr>
            <a:r>
              <a:rPr lang="en-AU"/>
              <a:t>Presentation title  |  Presenter name  |  Page </a:t>
            </a:r>
            <a:fld id="{D5DEBCBC-BCF6-4114-9B97-51E1850B8223}" type="slidenum">
              <a:rPr lang="en-AU"/>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3" name="Group 14"/>
          <p:cNvGrpSpPr>
            <a:grpSpLocks/>
          </p:cNvGrpSpPr>
          <p:nvPr/>
        </p:nvGrpSpPr>
        <p:grpSpPr bwMode="auto">
          <a:xfrm>
            <a:off x="-7938" y="6056313"/>
            <a:ext cx="9161463" cy="801687"/>
            <a:chOff x="-7938" y="6056313"/>
            <a:chExt cx="9161463" cy="801687"/>
          </a:xfrm>
        </p:grpSpPr>
        <p:sp>
          <p:nvSpPr>
            <p:cNvPr id="4" name="AutoShape 4"/>
            <p:cNvSpPr>
              <a:spLocks noChangeAspect="1" noChangeArrowheads="1" noTextEdit="1"/>
            </p:cNvSpPr>
            <p:nvPr/>
          </p:nvSpPr>
          <p:spPr bwMode="auto">
            <a:xfrm>
              <a:off x="-7938" y="6056313"/>
              <a:ext cx="9161463" cy="801687"/>
            </a:xfrm>
            <a:prstGeom prst="rect">
              <a:avLst/>
            </a:prstGeom>
            <a:noFill/>
            <a:ln>
              <a:noFill/>
            </a:ln>
            <a:extLst/>
          </p:spPr>
          <p:txBody>
            <a:bodyPr/>
            <a:lstStyle/>
            <a:p>
              <a:pPr>
                <a:defRPr/>
              </a:pPr>
              <a:endParaRPr lang="en-AU">
                <a:cs typeface="+mn-cs"/>
              </a:endParaRPr>
            </a:p>
          </p:txBody>
        </p:sp>
        <p:grpSp>
          <p:nvGrpSpPr>
            <p:cNvPr id="5" name="Group 1"/>
            <p:cNvGrpSpPr>
              <a:grpSpLocks/>
            </p:cNvGrpSpPr>
            <p:nvPr/>
          </p:nvGrpSpPr>
          <p:grpSpPr bwMode="auto">
            <a:xfrm>
              <a:off x="1588" y="6065838"/>
              <a:ext cx="9142412" cy="690562"/>
              <a:chOff x="1495" y="6065893"/>
              <a:chExt cx="9143026" cy="690563"/>
            </a:xfrm>
          </p:grpSpPr>
          <p:sp>
            <p:nvSpPr>
              <p:cNvPr id="7" name="Freeform 8"/>
              <p:cNvSpPr>
                <a:spLocks noEditPoints="1"/>
              </p:cNvSpPr>
              <p:nvPr/>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a:cs typeface="+mn-cs"/>
                </a:endParaRPr>
              </a:p>
            </p:txBody>
          </p:sp>
          <p:sp>
            <p:nvSpPr>
              <p:cNvPr id="8" name="Freeform 9"/>
              <p:cNvSpPr>
                <a:spLocks noEditPoints="1"/>
              </p:cNvSpPr>
              <p:nvPr/>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cs typeface="+mn-cs"/>
                </a:endParaRPr>
              </a:p>
            </p:txBody>
          </p:sp>
          <p:sp>
            <p:nvSpPr>
              <p:cNvPr id="10" name="Freeform 10"/>
              <p:cNvSpPr>
                <a:spLocks/>
              </p:cNvSpPr>
              <p:nvPr/>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cs typeface="+mn-cs"/>
                </a:endParaRPr>
              </a:p>
            </p:txBody>
          </p:sp>
          <p:sp>
            <p:nvSpPr>
              <p:cNvPr id="11" name="Freeform 11"/>
              <p:cNvSpPr>
                <a:spLocks/>
              </p:cNvSpPr>
              <p:nvPr/>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a:defRPr/>
                </a:pPr>
                <a:endParaRPr lang="en-AU">
                  <a:cs typeface="+mn-cs"/>
                </a:endParaRPr>
              </a:p>
            </p:txBody>
          </p:sp>
        </p:grpSp>
        <p:pic>
          <p:nvPicPr>
            <p:cNvPr id="6" name="Picture 78"/>
            <p:cNvPicPr>
              <a:picLocks noChangeAspect="1" noChangeArrowheads="1"/>
            </p:cNvPicPr>
            <p:nvPr/>
          </p:nvPicPr>
          <p:blipFill>
            <a:blip r:embed="rId3"/>
            <a:srcRect/>
            <a:stretch>
              <a:fillRect/>
            </a:stretch>
          </p:blipFill>
          <p:spPr bwMode="auto">
            <a:xfrm>
              <a:off x="8459788" y="6191250"/>
              <a:ext cx="454025" cy="454025"/>
            </a:xfrm>
            <a:prstGeom prst="rect">
              <a:avLst/>
            </a:prstGeom>
            <a:noFill/>
            <a:ln w="9525">
              <a:noFill/>
              <a:miter lim="800000"/>
              <a:headEnd/>
              <a:tailEnd/>
            </a:ln>
          </p:spPr>
        </p:pic>
      </p:grpSp>
      <p:sp>
        <p:nvSpPr>
          <p:cNvPr id="9" name="Text Placeholder 8"/>
          <p:cNvSpPr>
            <a:spLocks noGrp="1"/>
          </p:cNvSpPr>
          <p:nvPr>
            <p:ph type="body" sz="quarter" idx="10"/>
          </p:nvPr>
        </p:nvSpPr>
        <p:spPr>
          <a:xfrm>
            <a:off x="360000" y="1276350"/>
            <a:ext cx="7477125" cy="4559301"/>
          </a:xfrm>
        </p:spPr>
        <p:txBody>
          <a:bodyPr/>
          <a:lstStyle>
            <a:lvl1pPr>
              <a:spcAft>
                <a:spcPts val="0"/>
              </a:spcAft>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12" name="Footer Placeholder 5"/>
          <p:cNvSpPr>
            <a:spLocks noGrp="1"/>
          </p:cNvSpPr>
          <p:nvPr userDrawn="1">
            <p:ph type="ftr" sz="quarter" idx="11"/>
          </p:nvPr>
        </p:nvSpPr>
        <p:spPr/>
        <p:txBody>
          <a:bodyPr/>
          <a:lstStyle>
            <a:lvl1pPr>
              <a:defRPr/>
            </a:lvl1pPr>
          </a:lstStyle>
          <a:p>
            <a:pPr>
              <a:defRPr/>
            </a:pPr>
            <a:r>
              <a:rPr lang="en-AU"/>
              <a:t>Presentation title  |  Presenter name  |  Page </a:t>
            </a:r>
            <a:fld id="{73ECF470-FC1D-4BD9-9FB9-16B1F1A78A5D}" type="slidenum">
              <a:rPr lang="en-AU"/>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AU"/>
              <a:t>Presentation title  |  Presenter name  |  Page </a:t>
            </a:r>
            <a:fld id="{038EDD9A-7AC6-463B-8E94-7EE535CE878E}" type="slidenum">
              <a:rPr lang="en-AU"/>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AU"/>
              <a:t>Presentation title  |  Presenter name  |  Page </a:t>
            </a:r>
            <a:fld id="{E1FAFA42-4B6D-43BC-9B3E-12CF346BF9AB}" type="slidenum">
              <a:rPr lang="en-AU"/>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5" name="Group 38"/>
          <p:cNvGrpSpPr>
            <a:grpSpLocks/>
          </p:cNvGrpSpPr>
          <p:nvPr/>
        </p:nvGrpSpPr>
        <p:grpSpPr bwMode="auto">
          <a:xfrm>
            <a:off x="-26988" y="357188"/>
            <a:ext cx="9199563" cy="6500812"/>
            <a:chOff x="-26988" y="357188"/>
            <a:chExt cx="9199469" cy="6500812"/>
          </a:xfrm>
        </p:grpSpPr>
        <p:grpSp>
          <p:nvGrpSpPr>
            <p:cNvPr id="6" name="Group 66"/>
            <p:cNvGrpSpPr>
              <a:grpSpLocks/>
            </p:cNvGrpSpPr>
            <p:nvPr/>
          </p:nvGrpSpPr>
          <p:grpSpPr bwMode="auto">
            <a:xfrm>
              <a:off x="-26988" y="357188"/>
              <a:ext cx="9178926" cy="2571750"/>
              <a:chOff x="-17463" y="357188"/>
              <a:chExt cx="9186863" cy="2571750"/>
            </a:xfrm>
          </p:grpSpPr>
          <p:sp>
            <p:nvSpPr>
              <p:cNvPr id="30" name="Freeform 17"/>
              <p:cNvSpPr>
                <a:spLocks/>
              </p:cNvSpPr>
              <p:nvPr/>
            </p:nvSpPr>
            <p:spPr bwMode="auto">
              <a:xfrm>
                <a:off x="-17463" y="1971675"/>
                <a:ext cx="9186769"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cs typeface="+mn-cs"/>
                </a:endParaRPr>
              </a:p>
            </p:txBody>
          </p:sp>
          <p:sp>
            <p:nvSpPr>
              <p:cNvPr id="31" name="Freeform 18"/>
              <p:cNvSpPr>
                <a:spLocks/>
              </p:cNvSpPr>
              <p:nvPr/>
            </p:nvSpPr>
            <p:spPr bwMode="auto">
              <a:xfrm>
                <a:off x="-17463" y="2449513"/>
                <a:ext cx="9186769"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cs typeface="+mn-cs"/>
                </a:endParaRPr>
              </a:p>
            </p:txBody>
          </p:sp>
          <p:sp>
            <p:nvSpPr>
              <p:cNvPr id="32" name="Freeform 19"/>
              <p:cNvSpPr>
                <a:spLocks/>
              </p:cNvSpPr>
              <p:nvPr/>
            </p:nvSpPr>
            <p:spPr bwMode="auto">
              <a:xfrm>
                <a:off x="-17463" y="1655763"/>
                <a:ext cx="9186769"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cs typeface="+mn-cs"/>
                </a:endParaRPr>
              </a:p>
            </p:txBody>
          </p:sp>
          <p:sp>
            <p:nvSpPr>
              <p:cNvPr id="33" name="Freeform 20"/>
              <p:cNvSpPr>
                <a:spLocks/>
              </p:cNvSpPr>
              <p:nvPr/>
            </p:nvSpPr>
            <p:spPr bwMode="auto">
              <a:xfrm>
                <a:off x="-17463" y="2130425"/>
                <a:ext cx="9186769"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cs typeface="+mn-cs"/>
                </a:endParaRPr>
              </a:p>
            </p:txBody>
          </p:sp>
          <p:sp>
            <p:nvSpPr>
              <p:cNvPr id="34" name="Freeform 21"/>
              <p:cNvSpPr>
                <a:spLocks/>
              </p:cNvSpPr>
              <p:nvPr/>
            </p:nvSpPr>
            <p:spPr bwMode="auto">
              <a:xfrm>
                <a:off x="-17463" y="1336675"/>
                <a:ext cx="9186769"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cs typeface="+mn-cs"/>
                </a:endParaRPr>
              </a:p>
            </p:txBody>
          </p:sp>
          <p:sp>
            <p:nvSpPr>
              <p:cNvPr id="35" name="Freeform 22"/>
              <p:cNvSpPr>
                <a:spLocks/>
              </p:cNvSpPr>
              <p:nvPr/>
            </p:nvSpPr>
            <p:spPr bwMode="auto">
              <a:xfrm>
                <a:off x="-17463" y="1811338"/>
                <a:ext cx="9186769"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cs typeface="+mn-cs"/>
                </a:endParaRPr>
              </a:p>
            </p:txBody>
          </p:sp>
          <p:sp>
            <p:nvSpPr>
              <p:cNvPr id="36" name="Freeform 23"/>
              <p:cNvSpPr>
                <a:spLocks/>
              </p:cNvSpPr>
              <p:nvPr/>
            </p:nvSpPr>
            <p:spPr bwMode="auto">
              <a:xfrm>
                <a:off x="-17463" y="357188"/>
                <a:ext cx="9186769"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cs typeface="+mn-cs"/>
                </a:endParaRPr>
              </a:p>
            </p:txBody>
          </p:sp>
          <p:sp>
            <p:nvSpPr>
              <p:cNvPr id="37" name="Freeform 24"/>
              <p:cNvSpPr>
                <a:spLocks/>
              </p:cNvSpPr>
              <p:nvPr/>
            </p:nvSpPr>
            <p:spPr bwMode="auto">
              <a:xfrm>
                <a:off x="-17463" y="357188"/>
                <a:ext cx="9186769"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cs typeface="+mn-cs"/>
                </a:endParaRPr>
              </a:p>
            </p:txBody>
          </p:sp>
          <p:sp>
            <p:nvSpPr>
              <p:cNvPr id="38" name="Freeform 25"/>
              <p:cNvSpPr>
                <a:spLocks/>
              </p:cNvSpPr>
              <p:nvPr/>
            </p:nvSpPr>
            <p:spPr bwMode="auto">
              <a:xfrm>
                <a:off x="-17463" y="676275"/>
                <a:ext cx="9186769"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cs typeface="+mn-cs"/>
                </a:endParaRPr>
              </a:p>
            </p:txBody>
          </p:sp>
          <p:sp>
            <p:nvSpPr>
              <p:cNvPr id="39" name="Freeform 26"/>
              <p:cNvSpPr>
                <a:spLocks/>
              </p:cNvSpPr>
              <p:nvPr/>
            </p:nvSpPr>
            <p:spPr bwMode="auto">
              <a:xfrm>
                <a:off x="-17463" y="676275"/>
                <a:ext cx="9186769"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cs typeface="+mn-cs"/>
                </a:endParaRPr>
              </a:p>
            </p:txBody>
          </p:sp>
          <p:sp>
            <p:nvSpPr>
              <p:cNvPr id="40" name="Freeform 27"/>
              <p:cNvSpPr>
                <a:spLocks/>
              </p:cNvSpPr>
              <p:nvPr/>
            </p:nvSpPr>
            <p:spPr bwMode="auto">
              <a:xfrm>
                <a:off x="-17463" y="995363"/>
                <a:ext cx="9186769"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cs typeface="+mn-cs"/>
                </a:endParaRPr>
              </a:p>
            </p:txBody>
          </p:sp>
          <p:sp>
            <p:nvSpPr>
              <p:cNvPr id="41" name="Freeform 28"/>
              <p:cNvSpPr>
                <a:spLocks/>
              </p:cNvSpPr>
              <p:nvPr/>
            </p:nvSpPr>
            <p:spPr bwMode="auto">
              <a:xfrm>
                <a:off x="-17463" y="995363"/>
                <a:ext cx="9186769"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cs typeface="+mn-cs"/>
                </a:endParaRPr>
              </a:p>
            </p:txBody>
          </p:sp>
        </p:grpSp>
        <p:grpSp>
          <p:nvGrpSpPr>
            <p:cNvPr id="7" name="Group 37"/>
            <p:cNvGrpSpPr>
              <a:grpSpLocks/>
            </p:cNvGrpSpPr>
            <p:nvPr/>
          </p:nvGrpSpPr>
          <p:grpSpPr bwMode="auto">
            <a:xfrm>
              <a:off x="1497" y="5500319"/>
              <a:ext cx="9170984" cy="1357681"/>
              <a:chOff x="1497" y="5500319"/>
              <a:chExt cx="9170984" cy="1357681"/>
            </a:xfrm>
          </p:grpSpPr>
          <p:sp>
            <p:nvSpPr>
              <p:cNvPr id="9" name="Rectangle 8"/>
              <p:cNvSpPr/>
              <p:nvPr/>
            </p:nvSpPr>
            <p:spPr>
              <a:xfrm>
                <a:off x="1588" y="5940425"/>
                <a:ext cx="9158193" cy="917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grpSp>
            <p:nvGrpSpPr>
              <p:cNvPr id="10" name="Group 41"/>
              <p:cNvGrpSpPr>
                <a:grpSpLocks/>
              </p:cNvGrpSpPr>
              <p:nvPr/>
            </p:nvGrpSpPr>
            <p:grpSpPr bwMode="auto">
              <a:xfrm>
                <a:off x="1497" y="5500319"/>
                <a:ext cx="9170984" cy="996231"/>
                <a:chOff x="1497" y="5500319"/>
                <a:chExt cx="9170984" cy="996231"/>
              </a:xfrm>
            </p:grpSpPr>
            <p:sp>
              <p:nvSpPr>
                <p:cNvPr id="26" name="Freeform 7"/>
                <p:cNvSpPr>
                  <a:spLocks noEditPoints="1"/>
                </p:cNvSpPr>
                <p:nvPr/>
              </p:nvSpPr>
              <p:spPr bwMode="auto">
                <a:xfrm>
                  <a:off x="1588" y="5564188"/>
                  <a:ext cx="9170893" cy="931862"/>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a:lstStyle/>
                <a:p>
                  <a:pPr>
                    <a:defRPr/>
                  </a:pPr>
                  <a:endParaRPr lang="en-AU">
                    <a:cs typeface="+mn-cs"/>
                  </a:endParaRPr>
                </a:p>
              </p:txBody>
            </p:sp>
            <p:sp>
              <p:nvSpPr>
                <p:cNvPr id="27" name="Freeform 8"/>
                <p:cNvSpPr>
                  <a:spLocks noEditPoints="1"/>
                </p:cNvSpPr>
                <p:nvPr/>
              </p:nvSpPr>
              <p:spPr bwMode="auto">
                <a:xfrm>
                  <a:off x="1588" y="5500688"/>
                  <a:ext cx="9170893" cy="434975"/>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a:lstStyle/>
                <a:p>
                  <a:pPr>
                    <a:defRPr/>
                  </a:pPr>
                  <a:endParaRPr lang="en-AU">
                    <a:cs typeface="+mn-cs"/>
                  </a:endParaRPr>
                </a:p>
              </p:txBody>
            </p:sp>
            <p:sp>
              <p:nvSpPr>
                <p:cNvPr id="28" name="Freeform 9"/>
                <p:cNvSpPr>
                  <a:spLocks/>
                </p:cNvSpPr>
                <p:nvPr/>
              </p:nvSpPr>
              <p:spPr bwMode="auto">
                <a:xfrm>
                  <a:off x="1588" y="5564188"/>
                  <a:ext cx="7365925" cy="431800"/>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a:lstStyle/>
                <a:p>
                  <a:pPr>
                    <a:defRPr/>
                  </a:pPr>
                  <a:endParaRPr lang="en-AU">
                    <a:cs typeface="+mn-cs"/>
                  </a:endParaRPr>
                </a:p>
              </p:txBody>
            </p:sp>
            <p:sp>
              <p:nvSpPr>
                <p:cNvPr id="29" name="Freeform 10"/>
                <p:cNvSpPr>
                  <a:spLocks/>
                </p:cNvSpPr>
                <p:nvPr/>
              </p:nvSpPr>
              <p:spPr bwMode="auto">
                <a:xfrm>
                  <a:off x="7367513" y="5564188"/>
                  <a:ext cx="1804968" cy="868362"/>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a:lstStyle/>
                <a:p>
                  <a:pPr>
                    <a:defRPr/>
                  </a:pPr>
                  <a:endParaRPr lang="en-AU">
                    <a:cs typeface="+mn-cs"/>
                  </a:endParaRPr>
                </a:p>
              </p:txBody>
            </p:sp>
          </p:grpSp>
          <p:pic>
            <p:nvPicPr>
              <p:cNvPr id="12" name="Picture 78"/>
              <p:cNvPicPr>
                <a:picLocks noChangeAspect="1" noChangeArrowheads="1"/>
              </p:cNvPicPr>
              <p:nvPr/>
            </p:nvPicPr>
            <p:blipFill>
              <a:blip r:embed="rId3"/>
              <a:srcRect/>
              <a:stretch>
                <a:fillRect/>
              </a:stretch>
            </p:blipFill>
            <p:spPr bwMode="auto">
              <a:xfrm>
                <a:off x="8169275" y="5675743"/>
                <a:ext cx="655638" cy="655637"/>
              </a:xfrm>
              <a:prstGeom prst="rect">
                <a:avLst/>
              </a:prstGeom>
              <a:noFill/>
              <a:ln w="9525">
                <a:noFill/>
                <a:miter lim="800000"/>
                <a:headEnd/>
                <a:tailEnd/>
              </a:ln>
            </p:spPr>
          </p:pic>
          <p:grpSp>
            <p:nvGrpSpPr>
              <p:cNvPr id="13" name="Group 19"/>
              <p:cNvGrpSpPr/>
              <p:nvPr/>
            </p:nvGrpSpPr>
            <p:grpSpPr>
              <a:xfrm>
                <a:off x="360000" y="5807505"/>
                <a:ext cx="814388" cy="95250"/>
                <a:chOff x="3495675" y="5969000"/>
                <a:chExt cx="814388" cy="95250"/>
              </a:xfrm>
              <a:solidFill>
                <a:schemeClr val="accent1"/>
              </a:solidFill>
            </p:grpSpPr>
            <p:sp>
              <p:nvSpPr>
                <p:cNvPr id="1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7"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cs typeface="+mn-cs"/>
                  </a:endParaRPr>
                </a:p>
              </p:txBody>
            </p:sp>
            <p:sp>
              <p:nvSpPr>
                <p:cNvPr id="1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cs typeface="+mn-cs"/>
                  </a:endParaRPr>
                </a:p>
              </p:txBody>
            </p:sp>
            <p:sp>
              <p:nvSpPr>
                <p:cNvPr id="1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cs typeface="+mn-cs"/>
                  </a:endParaRPr>
                </a:p>
              </p:txBody>
            </p:sp>
            <p:sp>
              <p:nvSpPr>
                <p:cNvPr id="2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cs typeface="+mn-cs"/>
                  </a:endParaRPr>
                </a:p>
              </p:txBody>
            </p:sp>
            <p:sp>
              <p:nvSpPr>
                <p:cNvPr id="2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cs typeface="+mn-cs"/>
                  </a:endParaRPr>
                </a:p>
              </p:txBody>
            </p:sp>
            <p:sp>
              <p:nvSpPr>
                <p:cNvPr id="2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cs typeface="+mn-cs"/>
                  </a:endParaRPr>
                </a:p>
              </p:txBody>
            </p:sp>
            <p:sp>
              <p:nvSpPr>
                <p:cNvPr id="23"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cs typeface="+mn-cs"/>
                  </a:endParaRPr>
                </a:p>
              </p:txBody>
            </p:sp>
            <p:sp>
              <p:nvSpPr>
                <p:cNvPr id="2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cs typeface="+mn-cs"/>
                  </a:endParaRPr>
                </a:p>
              </p:txBody>
            </p:sp>
            <p:sp>
              <p:nvSpPr>
                <p:cNvPr id="2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cs typeface="+mn-cs"/>
                  </a:endParaRPr>
                </a:p>
              </p:txBody>
            </p:sp>
          </p:grpSp>
        </p:grpSp>
      </p:grpSp>
      <p:sp>
        <p:nvSpPr>
          <p:cNvPr id="8" name="Title 7"/>
          <p:cNvSpPr>
            <a:spLocks noGrp="1"/>
          </p:cNvSpPr>
          <p:nvPr>
            <p:ph type="title"/>
          </p:nvPr>
        </p:nvSpPr>
        <p:spPr>
          <a:xfrm>
            <a:off x="360000" y="3123776"/>
            <a:ext cx="8042400" cy="1080000"/>
          </a:xfrm>
          <a:prstGeom prst="rect">
            <a:avLst/>
          </a:prstGeom>
        </p:spPr>
        <p:txBody>
          <a:bodyPr rtlCol="0" anchor="b">
            <a:noAutofit/>
          </a:bodyPr>
          <a:lstStyle>
            <a:lvl1pPr algn="l" defTabSz="457200" rtl="0" eaLnBrk="1" latinLnBrk="0" hangingPunct="1">
              <a:lnSpc>
                <a:spcPct val="85000"/>
              </a:lnSpc>
              <a:spcBef>
                <a:spcPct val="0"/>
              </a:spcBef>
              <a:buNone/>
              <a:defRPr lang="en-AU" sz="4400" b="1" kern="1200" dirty="0" smtClean="0">
                <a:solidFill>
                  <a:schemeClr val="bg1"/>
                </a:solidFill>
                <a:latin typeface="+mj-lt"/>
                <a:ea typeface="+mj-ea"/>
                <a:cs typeface="+mj-cs"/>
              </a:defRPr>
            </a:lvl1pPr>
          </a:lstStyle>
          <a:p>
            <a:r>
              <a:rPr lang="en-US" smtClean="0"/>
              <a:t>Click to edit Master title style</a:t>
            </a:r>
            <a:endParaRPr lang="en-AU" dirty="0"/>
          </a:p>
        </p:txBody>
      </p:sp>
      <p:sp>
        <p:nvSpPr>
          <p:cNvPr id="11" name="Text Placeholder 8"/>
          <p:cNvSpPr>
            <a:spLocks noGrp="1"/>
          </p:cNvSpPr>
          <p:nvPr>
            <p:ph type="body" sz="quarter" idx="13"/>
          </p:nvPr>
        </p:nvSpPr>
        <p:spPr>
          <a:xfrm>
            <a:off x="360000" y="4268888"/>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sp>
        <p:nvSpPr>
          <p:cNvPr id="56"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6" name="Group 23"/>
          <p:cNvGrpSpPr>
            <a:grpSpLocks/>
          </p:cNvGrpSpPr>
          <p:nvPr/>
        </p:nvGrpSpPr>
        <p:grpSpPr bwMode="auto">
          <a:xfrm>
            <a:off x="0" y="5500688"/>
            <a:ext cx="9167813" cy="996950"/>
            <a:chOff x="608" y="5500319"/>
            <a:chExt cx="9167813" cy="996950"/>
          </a:xfrm>
        </p:grpSpPr>
        <p:grpSp>
          <p:nvGrpSpPr>
            <p:cNvPr id="7" name="Group 22"/>
            <p:cNvGrpSpPr>
              <a:grpSpLocks/>
            </p:cNvGrpSpPr>
            <p:nvPr/>
          </p:nvGrpSpPr>
          <p:grpSpPr bwMode="auto">
            <a:xfrm>
              <a:off x="608" y="5500319"/>
              <a:ext cx="9167813" cy="996950"/>
              <a:chOff x="-7938" y="5668963"/>
              <a:chExt cx="9167813" cy="996950"/>
            </a:xfrm>
          </p:grpSpPr>
          <p:sp>
            <p:nvSpPr>
              <p:cNvPr id="25"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cs typeface="+mn-cs"/>
                </a:endParaRPr>
              </a:p>
            </p:txBody>
          </p:sp>
          <p:sp>
            <p:nvSpPr>
              <p:cNvPr id="26" name="Freeform 24"/>
              <p:cNvSpPr>
                <a:spLocks/>
              </p:cNvSpPr>
              <p:nvPr/>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cs typeface="+mn-cs"/>
                </a:endParaRPr>
              </a:p>
            </p:txBody>
          </p:sp>
          <p:sp>
            <p:nvSpPr>
              <p:cNvPr id="27" name="Freeform 25"/>
              <p:cNvSpPr>
                <a:spLocks/>
              </p:cNvSpPr>
              <p:nvPr/>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cs typeface="+mn-cs"/>
                </a:endParaRPr>
              </a:p>
            </p:txBody>
          </p:sp>
        </p:grpSp>
        <p:pic>
          <p:nvPicPr>
            <p:cNvPr id="8" name="Picture 78"/>
            <p:cNvPicPr>
              <a:picLocks noChangeAspect="1" noChangeArrowheads="1"/>
            </p:cNvPicPr>
            <p:nvPr/>
          </p:nvPicPr>
          <p:blipFill>
            <a:blip r:embed="rId3"/>
            <a:srcRect/>
            <a:stretch>
              <a:fillRect/>
            </a:stretch>
          </p:blipFill>
          <p:spPr bwMode="auto">
            <a:xfrm>
              <a:off x="8169275" y="5675743"/>
              <a:ext cx="655638" cy="655637"/>
            </a:xfrm>
            <a:prstGeom prst="rect">
              <a:avLst/>
            </a:prstGeom>
            <a:noFill/>
            <a:ln w="9525">
              <a:noFill/>
              <a:miter lim="800000"/>
              <a:headEnd/>
              <a:tailEnd/>
            </a:ln>
          </p:spPr>
        </p:pic>
        <p:grpSp>
          <p:nvGrpSpPr>
            <p:cNvPr id="9" name="Group 8"/>
            <p:cNvGrpSpPr/>
            <p:nvPr/>
          </p:nvGrpSpPr>
          <p:grpSpPr>
            <a:xfrm>
              <a:off x="360000" y="5807505"/>
              <a:ext cx="814388" cy="95250"/>
              <a:chOff x="3495675" y="5969000"/>
              <a:chExt cx="814388" cy="95250"/>
            </a:xfrm>
            <a:solidFill>
              <a:schemeClr val="accent1"/>
            </a:solidFill>
          </p:grpSpPr>
          <p:sp>
            <p:nvSpPr>
              <p:cNvPr id="10"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2"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5"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6"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cs typeface="+mn-cs"/>
                </a:endParaRPr>
              </a:p>
            </p:txBody>
          </p:sp>
          <p:sp>
            <p:nvSpPr>
              <p:cNvPr id="17"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cs typeface="+mn-cs"/>
                </a:endParaRPr>
              </a:p>
            </p:txBody>
          </p:sp>
          <p:sp>
            <p:nvSpPr>
              <p:cNvPr id="18"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cs typeface="+mn-cs"/>
                </a:endParaRPr>
              </a:p>
            </p:txBody>
          </p:sp>
          <p:sp>
            <p:nvSpPr>
              <p:cNvPr id="19"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cs typeface="+mn-cs"/>
                </a:endParaRPr>
              </a:p>
            </p:txBody>
          </p:sp>
          <p:sp>
            <p:nvSpPr>
              <p:cNvPr id="20"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cs typeface="+mn-cs"/>
                </a:endParaRPr>
              </a:p>
            </p:txBody>
          </p:sp>
          <p:sp>
            <p:nvSpPr>
              <p:cNvPr id="21"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cs typeface="+mn-cs"/>
                </a:endParaRPr>
              </a:p>
            </p:txBody>
          </p:sp>
          <p:sp>
            <p:nvSpPr>
              <p:cNvPr id="22"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cs typeface="+mn-cs"/>
                </a:endParaRPr>
              </a:p>
            </p:txBody>
          </p:sp>
          <p:sp>
            <p:nvSpPr>
              <p:cNvPr id="23"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cs typeface="+mn-cs"/>
                </a:endParaRPr>
              </a:p>
            </p:txBody>
          </p:sp>
          <p:sp>
            <p:nvSpPr>
              <p:cNvPr id="24"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cs typeface="+mn-cs"/>
                </a:endParaRPr>
              </a:p>
            </p:txBody>
          </p:sp>
        </p:grpSp>
      </p:grpSp>
      <p:sp>
        <p:nvSpPr>
          <p:cNvPr id="11" name="Title 10"/>
          <p:cNvSpPr>
            <a:spLocks noGrp="1"/>
          </p:cNvSpPr>
          <p:nvPr>
            <p:ph type="title"/>
          </p:nvPr>
        </p:nvSpPr>
        <p:spPr>
          <a:xfrm>
            <a:off x="360000" y="2866540"/>
            <a:ext cx="7469550" cy="720000"/>
          </a:xfrm>
          <a:prstGeom prst="rect">
            <a:avLst/>
          </a:prstGeom>
        </p:spPr>
        <p:txBody>
          <a:bodyPr>
            <a:noAutofit/>
          </a:bodyPr>
          <a:lstStyle>
            <a:lvl1pPr>
              <a:lnSpc>
                <a:spcPct val="85000"/>
              </a:lnSpc>
              <a:spcAft>
                <a:spcPts val="0"/>
              </a:spcAft>
              <a:defRPr sz="550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0"/>
          </p:nvPr>
        </p:nvSpPr>
        <p:spPr>
          <a:xfrm>
            <a:off x="360000" y="3712540"/>
            <a:ext cx="2772000" cy="1530000"/>
          </a:xfrm>
        </p:spPr>
        <p:txBody>
          <a:bodyPr>
            <a:noAutofit/>
          </a:bodyPr>
          <a:lstStyle>
            <a:lvl1pPr>
              <a:lnSpc>
                <a:spcPct val="90000"/>
              </a:lnSpc>
              <a:spcAft>
                <a:spcPts val="0"/>
              </a:spcAft>
              <a:defRPr sz="1600" b="1">
                <a:solidFill>
                  <a:srgbClr val="FFFFFF"/>
                </a:solidFill>
              </a:defRPr>
            </a:lvl1pPr>
            <a:lvl2pPr marL="0" indent="0">
              <a:lnSpc>
                <a:spcPct val="90000"/>
              </a:lnSpc>
              <a:spcAft>
                <a:spcPts val="567"/>
              </a:spcAft>
              <a:buNone/>
              <a:defRPr sz="1600">
                <a:solidFill>
                  <a:srgbClr val="FFFFFF"/>
                </a:solidFill>
              </a:defRPr>
            </a:lvl2pPr>
            <a:lvl3pPr marL="266700" indent="-266700">
              <a:lnSpc>
                <a:spcPct val="90000"/>
              </a:lnSpc>
              <a:spcAft>
                <a:spcPts val="0"/>
              </a:spcAft>
              <a:buNone/>
              <a:tabLst>
                <a:tab pos="266700" algn="l"/>
              </a:tabLst>
              <a:defRPr sz="1600">
                <a:solidFill>
                  <a:srgbClr val="FFFFFF"/>
                </a:solidFill>
              </a:defRPr>
            </a:lvl3pPr>
            <a:lvl4pPr>
              <a:defRPr sz="1600">
                <a:solidFill>
                  <a:srgbClr val="FFFFFF"/>
                </a:solidFill>
              </a:defRPr>
            </a:lvl4pPr>
            <a:lvl5pPr>
              <a:defRPr sz="1600">
                <a:solidFill>
                  <a:srgbClr val="FFFFF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14" name="Text Placeholder 12"/>
          <p:cNvSpPr>
            <a:spLocks noGrp="1"/>
          </p:cNvSpPr>
          <p:nvPr>
            <p:ph type="body" sz="quarter" idx="11"/>
          </p:nvPr>
        </p:nvSpPr>
        <p:spPr>
          <a:xfrm>
            <a:off x="3600000" y="3712540"/>
            <a:ext cx="2772000" cy="1530000"/>
          </a:xfrm>
        </p:spPr>
        <p:txBody>
          <a:bodyPr>
            <a:noAutofit/>
          </a:bodyPr>
          <a:lstStyle>
            <a:lvl1pPr marL="271463" indent="-271463">
              <a:lnSpc>
                <a:spcPct val="90000"/>
              </a:lnSpc>
              <a:spcAft>
                <a:spcPts val="0"/>
              </a:spcAft>
              <a:tabLst>
                <a:tab pos="355600" algn="l"/>
              </a:tabLst>
              <a:defRPr sz="1600" b="1">
                <a:solidFill>
                  <a:srgbClr val="FFFFFF"/>
                </a:solidFill>
              </a:defRPr>
            </a:lvl1pPr>
            <a:lvl2pPr marL="0" indent="0">
              <a:lnSpc>
                <a:spcPct val="90000"/>
              </a:lnSpc>
              <a:spcAft>
                <a:spcPts val="567"/>
              </a:spcAft>
              <a:buNone/>
              <a:defRPr sz="1600">
                <a:solidFill>
                  <a:srgbClr val="FFFFFF"/>
                </a:solidFill>
              </a:defRPr>
            </a:lvl2pPr>
            <a:lvl3pPr marL="271463" indent="-271463">
              <a:lnSpc>
                <a:spcPct val="90000"/>
              </a:lnSpc>
              <a:spcAft>
                <a:spcPts val="0"/>
              </a:spcAft>
              <a:buNone/>
              <a:tabLst>
                <a:tab pos="271463" algn="l"/>
              </a:tabLst>
              <a:defRPr lang="en-AU" sz="1600" kern="1200" dirty="0" smtClean="0">
                <a:solidFill>
                  <a:srgbClr val="FFFFFF"/>
                </a:solidFill>
                <a:latin typeface="+mn-lt"/>
                <a:ea typeface="+mn-ea"/>
                <a:cs typeface="+mn-cs"/>
              </a:defRPr>
            </a:lvl3pPr>
            <a:lvl4pPr>
              <a:defRPr sz="1600">
                <a:solidFill>
                  <a:srgbClr val="FFFFFF"/>
                </a:solidFill>
              </a:defRPr>
            </a:lvl4pPr>
            <a:lvl5pPr>
              <a:defRPr sz="1600">
                <a:solidFill>
                  <a:srgbClr val="FFFFF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94"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0363" y="269875"/>
            <a:ext cx="8459787" cy="85725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360363" y="1276350"/>
            <a:ext cx="4152900"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65663" y="1276350"/>
            <a:ext cx="4154487"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pPr>
              <a:defRPr/>
            </a:pPr>
            <a:r>
              <a:rPr lang="en-AU"/>
              <a:t>Presentation title  |  Presenter name  |  Page </a:t>
            </a:r>
            <a:fld id="{7D0BA389-E8B1-4834-975D-3E48606C7185}" type="slidenum">
              <a:rPr lang="en-AU"/>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Footer Placeholder 4"/>
          <p:cNvSpPr>
            <a:spLocks noGrp="1"/>
          </p:cNvSpPr>
          <p:nvPr>
            <p:ph type="ftr" sz="quarter" idx="10"/>
          </p:nvPr>
        </p:nvSpPr>
        <p:spPr/>
        <p:txBody>
          <a:bodyPr/>
          <a:lstStyle>
            <a:lvl1pPr>
              <a:defRPr/>
            </a:lvl1pPr>
          </a:lstStyle>
          <a:p>
            <a:pPr>
              <a:defRPr/>
            </a:pPr>
            <a:r>
              <a:rPr lang="en-AU"/>
              <a:t>Presentation title  |  Presenter name</a:t>
            </a:r>
          </a:p>
        </p:txBody>
      </p:sp>
      <p:sp>
        <p:nvSpPr>
          <p:cNvPr id="5" name="Slide Number Placeholder 17"/>
          <p:cNvSpPr>
            <a:spLocks noGrp="1"/>
          </p:cNvSpPr>
          <p:nvPr>
            <p:ph type="sldNum" sz="quarter" idx="11"/>
          </p:nvPr>
        </p:nvSpPr>
        <p:spPr>
          <a:xfrm>
            <a:off x="330200" y="6503988"/>
            <a:ext cx="288925" cy="127000"/>
          </a:xfrm>
          <a:prstGeom prst="rect">
            <a:avLst/>
          </a:prstGeom>
        </p:spPr>
        <p:txBody>
          <a:bodyPr vert="horz" lIns="0" tIns="0" rIns="0" bIns="0" rtlCol="0" anchor="ctr"/>
          <a:lstStyle>
            <a:lvl1pPr algn="r">
              <a:defRPr sz="900">
                <a:solidFill>
                  <a:schemeClr val="bg1"/>
                </a:solidFill>
                <a:cs typeface="+mn-cs"/>
              </a:defRPr>
            </a:lvl1pPr>
          </a:lstStyle>
          <a:p>
            <a:pPr>
              <a:defRPr/>
            </a:pPr>
            <a:fld id="{38F28D1D-F67F-4C62-866F-0EA3E87DF46D}" type="slidenum">
              <a:rPr lang="en-AU"/>
              <a:pPr>
                <a:defRPr/>
              </a:pPr>
              <a:t>‹#›</a:t>
            </a:fld>
            <a:r>
              <a:rPr lang="en-AU" dirty="0"/>
              <a:t>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utline/Openi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pSp>
        <p:nvGrpSpPr>
          <p:cNvPr id="5" name="Group 25"/>
          <p:cNvGrpSpPr>
            <a:grpSpLocks/>
          </p:cNvGrpSpPr>
          <p:nvPr/>
        </p:nvGrpSpPr>
        <p:grpSpPr bwMode="auto">
          <a:xfrm>
            <a:off x="0" y="5500688"/>
            <a:ext cx="9167813" cy="996950"/>
            <a:chOff x="608" y="5500319"/>
            <a:chExt cx="9167813" cy="996950"/>
          </a:xfrm>
        </p:grpSpPr>
        <p:grpSp>
          <p:nvGrpSpPr>
            <p:cNvPr id="6" name="Group 22"/>
            <p:cNvGrpSpPr>
              <a:grpSpLocks/>
            </p:cNvGrpSpPr>
            <p:nvPr/>
          </p:nvGrpSpPr>
          <p:grpSpPr bwMode="auto">
            <a:xfrm>
              <a:off x="608" y="5500319"/>
              <a:ext cx="9167813" cy="996950"/>
              <a:chOff x="-7938" y="5668963"/>
              <a:chExt cx="9167813" cy="996950"/>
            </a:xfrm>
          </p:grpSpPr>
          <p:sp>
            <p:nvSpPr>
              <p:cNvPr id="23"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cs typeface="+mn-cs"/>
                </a:endParaRPr>
              </a:p>
            </p:txBody>
          </p:sp>
          <p:sp>
            <p:nvSpPr>
              <p:cNvPr id="24" name="Freeform 24"/>
              <p:cNvSpPr>
                <a:spLocks/>
              </p:cNvSpPr>
              <p:nvPr/>
            </p:nvSpPr>
            <p:spPr bwMode="auto">
              <a:xfrm>
                <a:off x="-7938" y="5732463"/>
                <a:ext cx="7362825"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cs typeface="+mn-cs"/>
                </a:endParaRPr>
              </a:p>
            </p:txBody>
          </p:sp>
          <p:sp>
            <p:nvSpPr>
              <p:cNvPr id="25" name="Freeform 25"/>
              <p:cNvSpPr>
                <a:spLocks/>
              </p:cNvSpPr>
              <p:nvPr/>
            </p:nvSpPr>
            <p:spPr bwMode="auto">
              <a:xfrm>
                <a:off x="7354887" y="5732463"/>
                <a:ext cx="1804988"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cs typeface="+mn-cs"/>
                </a:endParaRPr>
              </a:p>
            </p:txBody>
          </p:sp>
        </p:grpSp>
        <p:pic>
          <p:nvPicPr>
            <p:cNvPr id="7" name="Picture 78"/>
            <p:cNvPicPr>
              <a:picLocks noChangeAspect="1" noChangeArrowheads="1"/>
            </p:cNvPicPr>
            <p:nvPr/>
          </p:nvPicPr>
          <p:blipFill>
            <a:blip r:embed="rId3"/>
            <a:srcRect/>
            <a:stretch>
              <a:fillRect/>
            </a:stretch>
          </p:blipFill>
          <p:spPr bwMode="auto">
            <a:xfrm>
              <a:off x="8169275" y="5675743"/>
              <a:ext cx="655638" cy="655637"/>
            </a:xfrm>
            <a:prstGeom prst="rect">
              <a:avLst/>
            </a:prstGeom>
            <a:noFill/>
            <a:ln w="9525">
              <a:noFill/>
              <a:miter lim="800000"/>
              <a:headEnd/>
              <a:tailEnd/>
            </a:ln>
          </p:spPr>
        </p:pic>
        <p:grpSp>
          <p:nvGrpSpPr>
            <p:cNvPr id="8" name="Group 7"/>
            <p:cNvGrpSpPr/>
            <p:nvPr/>
          </p:nvGrpSpPr>
          <p:grpSpPr>
            <a:xfrm>
              <a:off x="360000" y="5807505"/>
              <a:ext cx="814388" cy="95250"/>
              <a:chOff x="3495675" y="5969000"/>
              <a:chExt cx="814388" cy="95250"/>
            </a:xfrm>
            <a:solidFill>
              <a:schemeClr val="accent1"/>
            </a:solidFill>
          </p:grpSpPr>
          <p:sp>
            <p:nvSpPr>
              <p:cNvPr id="10"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1"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2"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13"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cs typeface="+mn-cs"/>
                </a:endParaRPr>
              </a:p>
            </p:txBody>
          </p:sp>
          <p:sp>
            <p:nvSpPr>
              <p:cNvPr id="14"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cs typeface="+mn-cs"/>
                </a:endParaRPr>
              </a:p>
            </p:txBody>
          </p:sp>
          <p:sp>
            <p:nvSpPr>
              <p:cNvPr id="15"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cs typeface="+mn-cs"/>
                </a:endParaRPr>
              </a:p>
            </p:txBody>
          </p:sp>
          <p:sp>
            <p:nvSpPr>
              <p:cNvPr id="16"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cs typeface="+mn-cs"/>
                </a:endParaRPr>
              </a:p>
            </p:txBody>
          </p:sp>
          <p:sp>
            <p:nvSpPr>
              <p:cNvPr id="18"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cs typeface="+mn-cs"/>
                </a:endParaRPr>
              </a:p>
            </p:txBody>
          </p:sp>
          <p:sp>
            <p:nvSpPr>
              <p:cNvPr id="19"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cs typeface="+mn-cs"/>
                </a:endParaRPr>
              </a:p>
            </p:txBody>
          </p:sp>
          <p:sp>
            <p:nvSpPr>
              <p:cNvPr id="20"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cs typeface="+mn-cs"/>
                </a:endParaRPr>
              </a:p>
            </p:txBody>
          </p:sp>
          <p:sp>
            <p:nvSpPr>
              <p:cNvPr id="21"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cs typeface="+mn-cs"/>
                </a:endParaRPr>
              </a:p>
            </p:txBody>
          </p:sp>
          <p:sp>
            <p:nvSpPr>
              <p:cNvPr id="22"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cs typeface="+mn-cs"/>
                </a:endParaRPr>
              </a:p>
            </p:txBody>
          </p:sp>
        </p:grpSp>
      </p:grpSp>
      <p:sp>
        <p:nvSpPr>
          <p:cNvPr id="9" name="Text Placeholder 8"/>
          <p:cNvSpPr>
            <a:spLocks noGrp="1"/>
          </p:cNvSpPr>
          <p:nvPr>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sp>
        <p:nvSpPr>
          <p:cNvPr id="17" name="Title 15"/>
          <p:cNvSpPr>
            <a:spLocks noGrp="1"/>
          </p:cNvSpPr>
          <p:nvPr>
            <p:ph type="title"/>
          </p:nvPr>
        </p:nvSpPr>
        <p:spPr>
          <a:xfrm>
            <a:off x="360000" y="3122613"/>
            <a:ext cx="8043863" cy="1080000"/>
          </a:xfrm>
          <a:prstGeom prst="rect">
            <a:avLst/>
          </a:prstGeom>
        </p:spPr>
        <p:txBody>
          <a:bodyPr anchor="b">
            <a:noAutofit/>
          </a:bodyPr>
          <a:lstStyle>
            <a:lvl1pPr>
              <a:lnSpc>
                <a:spcPct val="85000"/>
              </a:lnSpc>
              <a:defRPr sz="4400">
                <a:solidFill>
                  <a:schemeClr val="bg1"/>
                </a:solidFill>
              </a:defRPr>
            </a:lvl1pPr>
          </a:lstStyle>
          <a:p>
            <a:r>
              <a:rPr lang="en-US" smtClean="0"/>
              <a:t>Click to edit Master title style</a:t>
            </a:r>
            <a:endParaRPr lang="en-AU" dirty="0" smtClean="0"/>
          </a:p>
        </p:txBody>
      </p:sp>
      <p:sp>
        <p:nvSpPr>
          <p:cNvPr id="65"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5" name="Group 36"/>
          <p:cNvGrpSpPr>
            <a:grpSpLocks/>
          </p:cNvGrpSpPr>
          <p:nvPr/>
        </p:nvGrpSpPr>
        <p:grpSpPr bwMode="auto">
          <a:xfrm>
            <a:off x="-26988" y="357188"/>
            <a:ext cx="9194801" cy="6140450"/>
            <a:chOff x="-26988" y="357188"/>
            <a:chExt cx="9195409" cy="6140081"/>
          </a:xfrm>
        </p:grpSpPr>
        <p:grpSp>
          <p:nvGrpSpPr>
            <p:cNvPr id="6" name="Group 35"/>
            <p:cNvGrpSpPr>
              <a:grpSpLocks/>
            </p:cNvGrpSpPr>
            <p:nvPr/>
          </p:nvGrpSpPr>
          <p:grpSpPr bwMode="auto">
            <a:xfrm>
              <a:off x="608" y="5500319"/>
              <a:ext cx="9167813" cy="996950"/>
              <a:chOff x="608" y="5500319"/>
              <a:chExt cx="9167813" cy="996950"/>
            </a:xfrm>
          </p:grpSpPr>
          <p:grpSp>
            <p:nvGrpSpPr>
              <p:cNvPr id="22" name="Group 22"/>
              <p:cNvGrpSpPr>
                <a:grpSpLocks/>
              </p:cNvGrpSpPr>
              <p:nvPr/>
            </p:nvGrpSpPr>
            <p:grpSpPr bwMode="auto">
              <a:xfrm>
                <a:off x="608" y="5500319"/>
                <a:ext cx="9167813" cy="996950"/>
                <a:chOff x="-7938" y="5668963"/>
                <a:chExt cx="9167813" cy="996950"/>
              </a:xfrm>
            </p:grpSpPr>
            <p:sp>
              <p:nvSpPr>
                <p:cNvPr id="37" name="Freeform 11"/>
                <p:cNvSpPr>
                  <a:spLocks noEditPoints="1"/>
                </p:cNvSpPr>
                <p:nvPr/>
              </p:nvSpPr>
              <p:spPr bwMode="auto">
                <a:xfrm>
                  <a:off x="-8544" y="5669023"/>
                  <a:ext cx="9168419" cy="99689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cs typeface="+mn-cs"/>
                  </a:endParaRPr>
                </a:p>
              </p:txBody>
            </p:sp>
            <p:sp>
              <p:nvSpPr>
                <p:cNvPr id="38" name="Freeform 24"/>
                <p:cNvSpPr>
                  <a:spLocks/>
                </p:cNvSpPr>
                <p:nvPr/>
              </p:nvSpPr>
              <p:spPr bwMode="auto">
                <a:xfrm>
                  <a:off x="-8544" y="5732519"/>
                  <a:ext cx="7363312" cy="433361"/>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cs typeface="+mn-cs"/>
                  </a:endParaRPr>
                </a:p>
              </p:txBody>
            </p:sp>
            <p:sp>
              <p:nvSpPr>
                <p:cNvPr id="39" name="Freeform 25"/>
                <p:cNvSpPr>
                  <a:spLocks/>
                </p:cNvSpPr>
                <p:nvPr/>
              </p:nvSpPr>
              <p:spPr bwMode="auto">
                <a:xfrm>
                  <a:off x="7354768" y="5732519"/>
                  <a:ext cx="1805107" cy="869898"/>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cs typeface="+mn-cs"/>
                  </a:endParaRPr>
                </a:p>
              </p:txBody>
            </p:sp>
          </p:grpSp>
          <p:pic>
            <p:nvPicPr>
              <p:cNvPr id="23" name="Picture 78"/>
              <p:cNvPicPr>
                <a:picLocks noChangeAspect="1" noChangeArrowheads="1"/>
              </p:cNvPicPr>
              <p:nvPr/>
            </p:nvPicPr>
            <p:blipFill>
              <a:blip r:embed="rId3"/>
              <a:srcRect/>
              <a:stretch>
                <a:fillRect/>
              </a:stretch>
            </p:blipFill>
            <p:spPr bwMode="auto">
              <a:xfrm>
                <a:off x="8169275" y="5675743"/>
                <a:ext cx="655638" cy="655637"/>
              </a:xfrm>
              <a:prstGeom prst="rect">
                <a:avLst/>
              </a:prstGeom>
              <a:noFill/>
              <a:ln w="9525">
                <a:noFill/>
                <a:miter lim="800000"/>
                <a:headEnd/>
                <a:tailEnd/>
              </a:ln>
            </p:spPr>
          </p:pic>
          <p:grpSp>
            <p:nvGrpSpPr>
              <p:cNvPr id="24" name="Group 19"/>
              <p:cNvGrpSpPr/>
              <p:nvPr/>
            </p:nvGrpSpPr>
            <p:grpSpPr>
              <a:xfrm>
                <a:off x="360000" y="5807505"/>
                <a:ext cx="814388" cy="95250"/>
                <a:chOff x="3495675" y="5969000"/>
                <a:chExt cx="814388" cy="95250"/>
              </a:xfrm>
              <a:solidFill>
                <a:schemeClr val="accent1"/>
              </a:solidFill>
            </p:grpSpPr>
            <p:sp>
              <p:nvSpPr>
                <p:cNvPr id="2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2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2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cs typeface="+mn-cs"/>
                  </a:endParaRPr>
                </a:p>
              </p:txBody>
            </p:sp>
            <p:sp>
              <p:nvSpPr>
                <p:cNvPr id="2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cs typeface="+mn-cs"/>
                  </a:endParaRPr>
                </a:p>
              </p:txBody>
            </p:sp>
            <p:sp>
              <p:nvSpPr>
                <p:cNvPr id="2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cs typeface="+mn-cs"/>
                  </a:endParaRPr>
                </a:p>
              </p:txBody>
            </p:sp>
            <p:sp>
              <p:nvSpPr>
                <p:cNvPr id="3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cs typeface="+mn-cs"/>
                  </a:endParaRPr>
                </a:p>
              </p:txBody>
            </p:sp>
            <p:sp>
              <p:nvSpPr>
                <p:cNvPr id="3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cs typeface="+mn-cs"/>
                  </a:endParaRPr>
                </a:p>
              </p:txBody>
            </p:sp>
            <p:sp>
              <p:nvSpPr>
                <p:cNvPr id="3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cs typeface="+mn-cs"/>
                  </a:endParaRPr>
                </a:p>
              </p:txBody>
            </p:sp>
            <p:sp>
              <p:nvSpPr>
                <p:cNvPr id="3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cs typeface="+mn-cs"/>
                  </a:endParaRPr>
                </a:p>
              </p:txBody>
            </p:sp>
            <p:sp>
              <p:nvSpPr>
                <p:cNvPr id="3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cs typeface="+mn-cs"/>
                  </a:endParaRPr>
                </a:p>
              </p:txBody>
            </p:sp>
            <p:sp>
              <p:nvSpPr>
                <p:cNvPr id="3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cs typeface="+mn-cs"/>
                  </a:endParaRPr>
                </a:p>
              </p:txBody>
            </p:sp>
            <p:sp>
              <p:nvSpPr>
                <p:cNvPr id="3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cs typeface="+mn-cs"/>
                  </a:endParaRPr>
                </a:p>
              </p:txBody>
            </p:sp>
          </p:grpSp>
        </p:grpSp>
        <p:grpSp>
          <p:nvGrpSpPr>
            <p:cNvPr id="7" name="Group 66"/>
            <p:cNvGrpSpPr>
              <a:grpSpLocks/>
            </p:cNvGrpSpPr>
            <p:nvPr/>
          </p:nvGrpSpPr>
          <p:grpSpPr bwMode="auto">
            <a:xfrm>
              <a:off x="-26988" y="357188"/>
              <a:ext cx="9178926" cy="2571750"/>
              <a:chOff x="-17463" y="357188"/>
              <a:chExt cx="9186863" cy="2571750"/>
            </a:xfrm>
          </p:grpSpPr>
          <p:sp>
            <p:nvSpPr>
              <p:cNvPr id="9" name="Freeform 17"/>
              <p:cNvSpPr>
                <a:spLocks/>
              </p:cNvSpPr>
              <p:nvPr/>
            </p:nvSpPr>
            <p:spPr bwMode="auto">
              <a:xfrm>
                <a:off x="-17463" y="1971578"/>
                <a:ext cx="9187471" cy="957205"/>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cs typeface="+mn-cs"/>
                </a:endParaRPr>
              </a:p>
            </p:txBody>
          </p:sp>
          <p:sp>
            <p:nvSpPr>
              <p:cNvPr id="10" name="Freeform 18"/>
              <p:cNvSpPr>
                <a:spLocks/>
              </p:cNvSpPr>
              <p:nvPr/>
            </p:nvSpPr>
            <p:spPr bwMode="auto">
              <a:xfrm>
                <a:off x="-17463" y="2449387"/>
                <a:ext cx="9187471" cy="479396"/>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cs typeface="+mn-cs"/>
                </a:endParaRPr>
              </a:p>
            </p:txBody>
          </p:sp>
          <p:sp>
            <p:nvSpPr>
              <p:cNvPr id="12" name="Freeform 19"/>
              <p:cNvSpPr>
                <a:spLocks/>
              </p:cNvSpPr>
              <p:nvPr/>
            </p:nvSpPr>
            <p:spPr bwMode="auto">
              <a:xfrm>
                <a:off x="-17463" y="1655685"/>
                <a:ext cx="9187471" cy="954030"/>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cs typeface="+mn-cs"/>
                </a:endParaRPr>
              </a:p>
            </p:txBody>
          </p:sp>
          <p:sp>
            <p:nvSpPr>
              <p:cNvPr id="13" name="Freeform 20"/>
              <p:cNvSpPr>
                <a:spLocks/>
              </p:cNvSpPr>
              <p:nvPr/>
            </p:nvSpPr>
            <p:spPr bwMode="auto">
              <a:xfrm>
                <a:off x="-17463" y="2130318"/>
                <a:ext cx="9187471" cy="479396"/>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cs typeface="+mn-cs"/>
                </a:endParaRPr>
              </a:p>
            </p:txBody>
          </p:sp>
          <p:sp>
            <p:nvSpPr>
              <p:cNvPr id="14" name="Freeform 21"/>
              <p:cNvSpPr>
                <a:spLocks/>
              </p:cNvSpPr>
              <p:nvPr/>
            </p:nvSpPr>
            <p:spPr bwMode="auto">
              <a:xfrm>
                <a:off x="-17463" y="1336616"/>
                <a:ext cx="9187471" cy="954031"/>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cs typeface="+mn-cs"/>
                </a:endParaRPr>
              </a:p>
            </p:txBody>
          </p:sp>
          <p:sp>
            <p:nvSpPr>
              <p:cNvPr id="15" name="Freeform 22"/>
              <p:cNvSpPr>
                <a:spLocks/>
              </p:cNvSpPr>
              <p:nvPr/>
            </p:nvSpPr>
            <p:spPr bwMode="auto">
              <a:xfrm>
                <a:off x="-17463" y="1811250"/>
                <a:ext cx="9187471" cy="479396"/>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cs typeface="+mn-cs"/>
                </a:endParaRPr>
              </a:p>
            </p:txBody>
          </p:sp>
          <p:sp>
            <p:nvSpPr>
              <p:cNvPr id="16" name="Freeform 23"/>
              <p:cNvSpPr>
                <a:spLocks/>
              </p:cNvSpPr>
              <p:nvPr/>
            </p:nvSpPr>
            <p:spPr bwMode="auto">
              <a:xfrm>
                <a:off x="-17463" y="357188"/>
                <a:ext cx="9187471" cy="957204"/>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cs typeface="+mn-cs"/>
                </a:endParaRPr>
              </a:p>
            </p:txBody>
          </p:sp>
          <p:sp>
            <p:nvSpPr>
              <p:cNvPr id="17" name="Freeform 24"/>
              <p:cNvSpPr>
                <a:spLocks/>
              </p:cNvSpPr>
              <p:nvPr/>
            </p:nvSpPr>
            <p:spPr bwMode="auto">
              <a:xfrm>
                <a:off x="-17463" y="357188"/>
                <a:ext cx="9187471" cy="47780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cs typeface="+mn-cs"/>
                </a:endParaRPr>
              </a:p>
            </p:txBody>
          </p:sp>
          <p:sp>
            <p:nvSpPr>
              <p:cNvPr id="18" name="Freeform 25"/>
              <p:cNvSpPr>
                <a:spLocks/>
              </p:cNvSpPr>
              <p:nvPr/>
            </p:nvSpPr>
            <p:spPr bwMode="auto">
              <a:xfrm>
                <a:off x="-17463" y="676256"/>
                <a:ext cx="9187471" cy="954031"/>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cs typeface="+mn-cs"/>
                </a:endParaRPr>
              </a:p>
            </p:txBody>
          </p:sp>
          <p:sp>
            <p:nvSpPr>
              <p:cNvPr id="19" name="Freeform 26"/>
              <p:cNvSpPr>
                <a:spLocks/>
              </p:cNvSpPr>
              <p:nvPr/>
            </p:nvSpPr>
            <p:spPr bwMode="auto">
              <a:xfrm>
                <a:off x="-17463" y="676256"/>
                <a:ext cx="9187471" cy="477809"/>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cs typeface="+mn-cs"/>
                </a:endParaRPr>
              </a:p>
            </p:txBody>
          </p:sp>
          <p:sp>
            <p:nvSpPr>
              <p:cNvPr id="20" name="Freeform 27"/>
              <p:cNvSpPr>
                <a:spLocks/>
              </p:cNvSpPr>
              <p:nvPr/>
            </p:nvSpPr>
            <p:spPr bwMode="auto">
              <a:xfrm>
                <a:off x="-17463" y="995325"/>
                <a:ext cx="9187471" cy="954030"/>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cs typeface="+mn-cs"/>
                </a:endParaRPr>
              </a:p>
            </p:txBody>
          </p:sp>
          <p:sp>
            <p:nvSpPr>
              <p:cNvPr id="21" name="Freeform 28"/>
              <p:cNvSpPr>
                <a:spLocks/>
              </p:cNvSpPr>
              <p:nvPr/>
            </p:nvSpPr>
            <p:spPr bwMode="auto">
              <a:xfrm>
                <a:off x="-17463" y="995325"/>
                <a:ext cx="9187471" cy="474633"/>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cs typeface="+mn-cs"/>
                </a:endParaRPr>
              </a:p>
            </p:txBody>
          </p:sp>
        </p:grpSp>
      </p:grpSp>
      <p:sp>
        <p:nvSpPr>
          <p:cNvPr id="8" name="Title 7"/>
          <p:cNvSpPr>
            <a:spLocks noGrp="1"/>
          </p:cNvSpPr>
          <p:nvPr>
            <p:ph type="title"/>
          </p:nvPr>
        </p:nvSpPr>
        <p:spPr>
          <a:xfrm>
            <a:off x="360000" y="3122613"/>
            <a:ext cx="8042400" cy="1080000"/>
          </a:xfrm>
          <a:prstGeom prst="rect">
            <a:avLst/>
          </a:prstGeom>
        </p:spPr>
        <p:txBody>
          <a:bodyPr rtlCol="0" anchor="b">
            <a:noAutofit/>
          </a:bodyPr>
          <a:lstStyle>
            <a:lvl1pPr algn="l" defTabSz="457200" rtl="0" eaLnBrk="1" latinLnBrk="0" hangingPunct="1">
              <a:lnSpc>
                <a:spcPct val="85000"/>
              </a:lnSpc>
              <a:spcBef>
                <a:spcPct val="0"/>
              </a:spcBef>
              <a:buNone/>
              <a:defRPr lang="en-AU" sz="4400" b="1" kern="1200" dirty="0" smtClean="0">
                <a:solidFill>
                  <a:schemeClr val="bg1"/>
                </a:solidFill>
                <a:latin typeface="+mj-lt"/>
                <a:ea typeface="+mj-ea"/>
                <a:cs typeface="+mj-cs"/>
              </a:defRPr>
            </a:lvl1pPr>
          </a:lstStyle>
          <a:p>
            <a:r>
              <a:rPr lang="en-US" smtClean="0"/>
              <a:t>Click to edit Master title style</a:t>
            </a:r>
            <a:endParaRPr lang="en-AU" dirty="0"/>
          </a:p>
        </p:txBody>
      </p:sp>
      <p:sp>
        <p:nvSpPr>
          <p:cNvPr id="11" name="Text Placeholder 8"/>
          <p:cNvSpPr>
            <a:spLocks noGrp="1"/>
          </p:cNvSpPr>
          <p:nvPr>
            <p:ph type="body" sz="quarter" idx="13"/>
          </p:nvPr>
        </p:nvSpPr>
        <p:spPr>
          <a:xfrm>
            <a:off x="360000" y="4267725"/>
            <a:ext cx="8043863" cy="316188"/>
          </a:xfrm>
        </p:spPr>
        <p:txBody>
          <a:bodyPr>
            <a:noAutofit/>
          </a:bodyPr>
          <a:lstStyle>
            <a:lvl1pPr marL="0" indent="0">
              <a:lnSpc>
                <a:spcPct val="90000"/>
              </a:lnSpc>
              <a:spcBef>
                <a:spcPts val="0"/>
              </a:spcBef>
              <a:spcAft>
                <a:spcPts val="0"/>
              </a:spcAft>
              <a:buNone/>
              <a:defRPr sz="2200" b="1" baseline="0">
                <a:solidFill>
                  <a:schemeClr val="bg1"/>
                </a:solidFill>
              </a:defRPr>
            </a:lvl1pPr>
            <a:lvl2pPr marL="0" indent="0">
              <a:spcBef>
                <a:spcPts val="0"/>
              </a:spcBef>
              <a:spcAft>
                <a:spcPts val="1417"/>
              </a:spcAft>
              <a:buNone/>
              <a:defRPr sz="4400" b="1">
                <a:solidFill>
                  <a:schemeClr val="bg1"/>
                </a:solidFill>
              </a:defRPr>
            </a:lvl2pPr>
            <a:lvl3pPr marL="0" indent="0">
              <a:lnSpc>
                <a:spcPct val="85000"/>
              </a:lnSpc>
              <a:spcBef>
                <a:spcPts val="0"/>
              </a:spcBef>
              <a:spcAft>
                <a:spcPts val="0"/>
              </a:spcAft>
              <a:buFontTx/>
              <a:buNone/>
              <a:defRPr sz="4400" b="1">
                <a:solidFill>
                  <a:schemeClr val="bg1"/>
                </a:solidFill>
              </a:defRPr>
            </a:lvl3pPr>
            <a:lvl4pPr marL="0" indent="0">
              <a:spcBef>
                <a:spcPts val="0"/>
              </a:spcBef>
              <a:spcAft>
                <a:spcPts val="0"/>
              </a:spcAft>
              <a:buNone/>
              <a:defRPr sz="4400" b="1">
                <a:solidFill>
                  <a:schemeClr val="bg1"/>
                </a:solidFill>
              </a:defRPr>
            </a:lvl4pPr>
            <a:lvl5pPr marL="0" indent="0">
              <a:lnSpc>
                <a:spcPct val="85000"/>
              </a:lnSpc>
              <a:spcBef>
                <a:spcPts val="0"/>
              </a:spcBef>
              <a:spcAft>
                <a:spcPts val="0"/>
              </a:spcAft>
              <a:buFontTx/>
              <a:buNone/>
              <a:defRPr sz="4400" b="1">
                <a:solidFill>
                  <a:schemeClr val="bg1"/>
                </a:solidFill>
              </a:defRPr>
            </a:lvl5pPr>
            <a:lvl6pPr marL="0" indent="0">
              <a:lnSpc>
                <a:spcPct val="85000"/>
              </a:lnSpc>
              <a:spcBef>
                <a:spcPts val="0"/>
              </a:spcBef>
              <a:buFontTx/>
              <a:buNone/>
              <a:defRPr sz="4400" b="1">
                <a:solidFill>
                  <a:schemeClr val="bg1"/>
                </a:solidFill>
              </a:defRPr>
            </a:lvl6pPr>
            <a:lvl7pPr marL="0" indent="0">
              <a:lnSpc>
                <a:spcPct val="85000"/>
              </a:lnSpc>
              <a:spcBef>
                <a:spcPts val="0"/>
              </a:spcBef>
              <a:buFontTx/>
              <a:buNone/>
              <a:defRPr sz="4400" b="1">
                <a:solidFill>
                  <a:schemeClr val="bg1"/>
                </a:solidFill>
              </a:defRPr>
            </a:lvl7pPr>
            <a:lvl8pPr marL="0" indent="0">
              <a:lnSpc>
                <a:spcPct val="85000"/>
              </a:lnSpc>
              <a:spcBef>
                <a:spcPts val="0"/>
              </a:spcBef>
              <a:buFontTx/>
              <a:buNone/>
              <a:defRPr sz="4400" b="1">
                <a:solidFill>
                  <a:schemeClr val="bg1"/>
                </a:solidFill>
              </a:defRPr>
            </a:lvl8pPr>
            <a:lvl9pPr marL="0" indent="0">
              <a:lnSpc>
                <a:spcPct val="85000"/>
              </a:lnSpc>
              <a:spcBef>
                <a:spcPts val="0"/>
              </a:spcBef>
              <a:buFontTx/>
              <a:buNone/>
              <a:defRPr sz="4400" b="1">
                <a:solidFill>
                  <a:schemeClr val="bg1"/>
                </a:solidFill>
              </a:defRPr>
            </a:lvl9pPr>
          </a:lstStyle>
          <a:p>
            <a:pPr lvl="0"/>
            <a:r>
              <a:rPr lang="en-US" smtClean="0"/>
              <a:t>Click to edit Master text styles</a:t>
            </a:r>
          </a:p>
        </p:txBody>
      </p:sp>
      <p:sp>
        <p:nvSpPr>
          <p:cNvPr id="76" name="Text Placeholder 14"/>
          <p:cNvSpPr>
            <a:spLocks noGrp="1"/>
          </p:cNvSpPr>
          <p:nvPr>
            <p:ph type="body" sz="quarter" idx="17"/>
          </p:nvPr>
        </p:nvSpPr>
        <p:spPr>
          <a:xfrm>
            <a:off x="360000" y="5625959"/>
            <a:ext cx="4752000" cy="144000"/>
          </a:xfrm>
        </p:spPr>
        <p:txBody>
          <a:bodyPr anchor="ctr">
            <a:noAutofit/>
          </a:bodyPr>
          <a:lstStyle>
            <a:lvl1pPr>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28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11" name="Text Placeholder 10"/>
          <p:cNvSpPr>
            <a:spLocks noGrp="1"/>
          </p:cNvSpPr>
          <p:nvPr>
            <p:ph type="body" sz="quarter" idx="15"/>
          </p:nvPr>
        </p:nvSpPr>
        <p:spPr>
          <a:xfrm>
            <a:off x="360363" y="1276350"/>
            <a:ext cx="8459787" cy="4559300"/>
          </a:xfrm>
        </p:spPr>
        <p:txBody>
          <a:bodyPr>
            <a:noAutofit/>
          </a:bodyPr>
          <a:lstStyle>
            <a:lvl1pPr marL="378000" indent="-378000">
              <a:buFont typeface="+mj-lt"/>
              <a:buAutoNum type="arabicPeriod"/>
              <a:defRPr/>
            </a:lvl1pPr>
            <a:lvl2pPr marL="648000" indent="-270000">
              <a:defRPr/>
            </a:lvl2pPr>
            <a:lvl3pPr marL="648000" indent="-270000">
              <a:defRPr/>
            </a:lvl3pPr>
            <a:lvl4pPr marL="648000" indent="-270000">
              <a:defRPr/>
            </a:lvl4pPr>
            <a:lvl5pPr marL="648000" indent="-270000">
              <a:defRPr/>
            </a:lvl5pPr>
            <a:lvl6pPr marL="648000" indent="-270000">
              <a:defRPr/>
            </a:lvl6pPr>
            <a:lvl7pPr marL="648000" indent="-270000">
              <a:defRPr/>
            </a:lvl7pPr>
            <a:lvl8pPr marL="648000" indent="-270000">
              <a:defRPr/>
            </a:lvl8pPr>
            <a:lvl9pPr marL="648000" indent="-270000">
              <a:defRPr/>
            </a:lvl9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6"/>
          </p:nvPr>
        </p:nvSpPr>
        <p:spPr/>
        <p:txBody>
          <a:bodyPr/>
          <a:lstStyle>
            <a:lvl1pPr>
              <a:defRPr/>
            </a:lvl1pPr>
          </a:lstStyle>
          <a:p>
            <a:pPr>
              <a:defRPr/>
            </a:pPr>
            <a:r>
              <a:rPr lang="en-AU"/>
              <a:t>Presentation title  |  Presenter name  |  Page </a:t>
            </a:r>
            <a:fld id="{385DE188-8DA8-449E-8218-F0894C485493}" type="slidenum">
              <a:rPr lang="en-AU"/>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2pPr marL="252000" indent="-2508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360363" y="270000"/>
            <a:ext cx="8460000" cy="893782"/>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r>
              <a:rPr lang="en-AU"/>
              <a:t>Presentation title  |  Presenter name  |  Page </a:t>
            </a:r>
            <a:fld id="{AFF3CDEB-3A0C-4B04-BC8E-C2AD85A942E7}" type="slidenum">
              <a:rPr lang="en-AU"/>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276350"/>
            <a:ext cx="8460000" cy="4555650"/>
          </a:xfrm>
        </p:spPr>
        <p:txBody>
          <a:bodyPr/>
          <a:lstStyle>
            <a:lvl2pPr marL="252000" indent="-2508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baseline="0">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4" name="Footer Placeholder 4"/>
          <p:cNvSpPr>
            <a:spLocks noGrp="1"/>
          </p:cNvSpPr>
          <p:nvPr>
            <p:ph type="ftr" sz="quarter" idx="14"/>
          </p:nvPr>
        </p:nvSpPr>
        <p:spPr/>
        <p:txBody>
          <a:bodyPr/>
          <a:lstStyle>
            <a:lvl1pPr>
              <a:defRPr/>
            </a:lvl1pPr>
          </a:lstStyle>
          <a:p>
            <a:pPr>
              <a:defRPr/>
            </a:pPr>
            <a:r>
              <a:rPr lang="en-AU"/>
              <a:t>Presentation title  |  Presenter name  |  Page </a:t>
            </a:r>
            <a:fld id="{DC6CBA82-2C29-4309-B719-44DE56AF4A23}" type="slidenum">
              <a:rPr lang="en-AU"/>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text or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363" y="1276350"/>
            <a:ext cx="4140000" cy="455565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8" name="Picture Placeholder 7"/>
          <p:cNvSpPr>
            <a:spLocks noGrp="1"/>
          </p:cNvSpPr>
          <p:nvPr>
            <p:ph type="pic" sz="quarter" idx="15"/>
          </p:nvPr>
        </p:nvSpPr>
        <p:spPr>
          <a:xfrm>
            <a:off x="4680363" y="1276350"/>
            <a:ext cx="4140000" cy="4555650"/>
          </a:xfrm>
        </p:spPr>
        <p:txBody>
          <a:bodyPr rtlCol="0">
            <a:noAutofit/>
          </a:bodyPr>
          <a:lstStyle/>
          <a:p>
            <a:pPr lvl="0"/>
            <a:r>
              <a:rPr lang="en-US" noProof="0" smtClean="0"/>
              <a:t>Click icon to add picture</a:t>
            </a:r>
            <a:endParaRPr lang="en-AU" noProof="0" dirty="0"/>
          </a:p>
        </p:txBody>
      </p:sp>
      <p:sp>
        <p:nvSpPr>
          <p:cNvPr id="6" name="Footer Placeholder 4"/>
          <p:cNvSpPr>
            <a:spLocks noGrp="1"/>
          </p:cNvSpPr>
          <p:nvPr>
            <p:ph type="ftr" sz="quarter" idx="16"/>
          </p:nvPr>
        </p:nvSpPr>
        <p:spPr/>
        <p:txBody>
          <a:bodyPr/>
          <a:lstStyle>
            <a:lvl1pPr>
              <a:defRPr/>
            </a:lvl1pPr>
          </a:lstStyle>
          <a:p>
            <a:pPr>
              <a:defRPr/>
            </a:pPr>
            <a:r>
              <a:rPr lang="en-AU"/>
              <a:t>Presentation title  |  Presenter name  |  Page </a:t>
            </a:r>
            <a:fld id="{45404D1E-373E-487C-8D90-8B4F2D16C699}" type="slidenum">
              <a:rPr lang="en-AU"/>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 2 pic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363" y="1276350"/>
            <a:ext cx="4140000" cy="455565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Picture Placeholder 5"/>
          <p:cNvSpPr>
            <a:spLocks noGrp="1"/>
          </p:cNvSpPr>
          <p:nvPr>
            <p:ph type="pic" sz="quarter" idx="14"/>
          </p:nvPr>
        </p:nvSpPr>
        <p:spPr>
          <a:xfrm>
            <a:off x="4680363" y="1276350"/>
            <a:ext cx="4140000" cy="2251650"/>
          </a:xfrm>
        </p:spPr>
        <p:txBody>
          <a:bodyPr rtlCol="0">
            <a:noAutofit/>
          </a:bodyPr>
          <a:lstStyle/>
          <a:p>
            <a:pPr lvl="0"/>
            <a:r>
              <a:rPr lang="en-US" noProof="0" smtClean="0"/>
              <a:t>Click icon to add picture</a:t>
            </a:r>
            <a:endParaRPr lang="en-US" noProof="0" dirty="0"/>
          </a:p>
        </p:txBody>
      </p:sp>
      <p:sp>
        <p:nvSpPr>
          <p:cNvPr id="7" name="Picture Placeholder 5"/>
          <p:cNvSpPr>
            <a:spLocks noGrp="1"/>
          </p:cNvSpPr>
          <p:nvPr>
            <p:ph type="pic" sz="quarter" idx="15"/>
          </p:nvPr>
        </p:nvSpPr>
        <p:spPr>
          <a:xfrm>
            <a:off x="4680363" y="3708000"/>
            <a:ext cx="4140000" cy="2124000"/>
          </a:xfrm>
        </p:spPr>
        <p:txBody>
          <a:bodyPr rtlCol="0">
            <a:noAutofit/>
          </a:bodyPr>
          <a:lstStyle/>
          <a:p>
            <a:pPr lvl="0"/>
            <a:r>
              <a:rPr lang="en-US" noProof="0" smtClean="0"/>
              <a:t>Click icon to add picture</a:t>
            </a:r>
            <a:endParaRPr lang="en-US" noProof="0" dirty="0"/>
          </a:p>
        </p:txBody>
      </p:sp>
      <p:sp>
        <p:nvSpPr>
          <p:cNvPr id="9"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3600" b="1">
                <a:solidFill>
                  <a:schemeClr val="accent2"/>
                </a:solidFill>
              </a:defRPr>
            </a:lvl1pPr>
            <a:lvl2pPr marL="0" indent="0">
              <a:lnSpc>
                <a:spcPct val="85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8" name="Footer Placeholder 4"/>
          <p:cNvSpPr>
            <a:spLocks noGrp="1"/>
          </p:cNvSpPr>
          <p:nvPr>
            <p:ph type="ftr" sz="quarter" idx="16"/>
          </p:nvPr>
        </p:nvSpPr>
        <p:spPr/>
        <p:txBody>
          <a:bodyPr/>
          <a:lstStyle>
            <a:lvl1pPr>
              <a:defRPr/>
            </a:lvl1pPr>
          </a:lstStyle>
          <a:p>
            <a:pPr>
              <a:defRPr/>
            </a:pPr>
            <a:r>
              <a:rPr lang="en-AU"/>
              <a:t>Presentation title  |  Presenter name  |  Page </a:t>
            </a:r>
            <a:fld id="{FDD23D33-7480-4DB8-BEF9-675627753EBB}" type="slidenum">
              <a:rPr lang="en-AU"/>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30"/>
          <p:cNvGrpSpPr>
            <a:grpSpLocks/>
          </p:cNvGrpSpPr>
          <p:nvPr/>
        </p:nvGrpSpPr>
        <p:grpSpPr bwMode="auto">
          <a:xfrm>
            <a:off x="-71438" y="6051550"/>
            <a:ext cx="9317038" cy="858838"/>
            <a:chOff x="-45" y="3812"/>
            <a:chExt cx="5869" cy="541"/>
          </a:xfrm>
        </p:grpSpPr>
        <p:sp>
          <p:nvSpPr>
            <p:cNvPr id="3" name="AutoShape 4"/>
            <p:cNvSpPr>
              <a:spLocks noChangeAspect="1" noChangeArrowheads="1" noTextEdit="1"/>
            </p:cNvSpPr>
            <p:nvPr userDrawn="1"/>
          </p:nvSpPr>
          <p:spPr bwMode="auto">
            <a:xfrm>
              <a:off x="-5" y="3815"/>
              <a:ext cx="5771" cy="505"/>
            </a:xfrm>
            <a:prstGeom prst="rect">
              <a:avLst/>
            </a:prstGeom>
            <a:noFill/>
            <a:ln>
              <a:noFill/>
            </a:ln>
            <a:extLst/>
          </p:spPr>
          <p:txBody>
            <a:bodyPr/>
            <a:lstStyle/>
            <a:p>
              <a:pPr>
                <a:defRPr/>
              </a:pPr>
              <a:endParaRPr lang="en-AU">
                <a:cs typeface="+mn-cs"/>
              </a:endParaRPr>
            </a:p>
          </p:txBody>
        </p:sp>
        <p:sp>
          <p:nvSpPr>
            <p:cNvPr id="4" name="Rectangle 6"/>
            <p:cNvSpPr>
              <a:spLocks noChangeArrowheads="1"/>
            </p:cNvSpPr>
            <p:nvPr userDrawn="1"/>
          </p:nvSpPr>
          <p:spPr bwMode="auto">
            <a:xfrm>
              <a:off x="1" y="4011"/>
              <a:ext cx="5759" cy="309"/>
            </a:xfrm>
            <a:prstGeom prst="rect">
              <a:avLst/>
            </a:prstGeom>
            <a:solidFill>
              <a:schemeClr val="accent2"/>
            </a:solidFill>
            <a:ln>
              <a:noFill/>
            </a:ln>
            <a:extLst/>
          </p:spPr>
          <p:txBody>
            <a:bodyPr/>
            <a:lstStyle/>
            <a:p>
              <a:pPr>
                <a:defRPr/>
              </a:pPr>
              <a:endParaRPr lang="en-AU">
                <a:cs typeface="+mn-cs"/>
              </a:endParaRPr>
            </a:p>
          </p:txBody>
        </p:sp>
        <p:sp>
          <p:nvSpPr>
            <p:cNvPr id="6" name="Rectangle 7"/>
            <p:cNvSpPr>
              <a:spLocks noChangeArrowheads="1"/>
            </p:cNvSpPr>
            <p:nvPr userDrawn="1"/>
          </p:nvSpPr>
          <p:spPr bwMode="auto">
            <a:xfrm>
              <a:off x="1" y="4011"/>
              <a:ext cx="5759" cy="309"/>
            </a:xfrm>
            <a:prstGeom prst="rect">
              <a:avLst/>
            </a:prstGeom>
            <a:noFill/>
            <a:ln>
              <a:noFill/>
            </a:ln>
            <a:extLst/>
          </p:spPr>
          <p:txBody>
            <a:bodyPr/>
            <a:lstStyle/>
            <a:p>
              <a:pPr>
                <a:defRPr/>
              </a:pPr>
              <a:endParaRPr lang="en-AU">
                <a:cs typeface="+mn-cs"/>
              </a:endParaRPr>
            </a:p>
          </p:txBody>
        </p:sp>
        <p:sp>
          <p:nvSpPr>
            <p:cNvPr id="7" name="Freeform 8"/>
            <p:cNvSpPr>
              <a:spLocks noEditPoints="1"/>
            </p:cNvSpPr>
            <p:nvPr userDrawn="1"/>
          </p:nvSpPr>
          <p:spPr bwMode="auto">
            <a:xfrm>
              <a:off x="1" y="3821"/>
              <a:ext cx="5759" cy="435"/>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a:cs typeface="+mn-cs"/>
              </a:endParaRPr>
            </a:p>
          </p:txBody>
        </p:sp>
        <p:sp>
          <p:nvSpPr>
            <p:cNvPr id="8" name="Freeform 9"/>
            <p:cNvSpPr>
              <a:spLocks noEditPoints="1"/>
            </p:cNvSpPr>
            <p:nvPr userDrawn="1"/>
          </p:nvSpPr>
          <p:spPr bwMode="auto">
            <a:xfrm>
              <a:off x="1" y="4011"/>
              <a:ext cx="5759" cy="245"/>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cs typeface="+mn-cs"/>
              </a:endParaRPr>
            </a:p>
          </p:txBody>
        </p:sp>
        <p:sp>
          <p:nvSpPr>
            <p:cNvPr id="9" name="Freeform 10"/>
            <p:cNvSpPr>
              <a:spLocks/>
            </p:cNvSpPr>
            <p:nvPr userDrawn="1"/>
          </p:nvSpPr>
          <p:spPr bwMode="auto">
            <a:xfrm>
              <a:off x="1" y="3849"/>
              <a:ext cx="4971" cy="188"/>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cs typeface="+mn-cs"/>
              </a:endParaRPr>
            </a:p>
          </p:txBody>
        </p:sp>
        <p:sp>
          <p:nvSpPr>
            <p:cNvPr id="10" name="Freeform 11"/>
            <p:cNvSpPr>
              <a:spLocks/>
            </p:cNvSpPr>
            <p:nvPr userDrawn="1"/>
          </p:nvSpPr>
          <p:spPr bwMode="auto">
            <a:xfrm>
              <a:off x="4972" y="3849"/>
              <a:ext cx="788" cy="379"/>
            </a:xfrm>
            <a:custGeom>
              <a:avLst/>
              <a:gdLst>
                <a:gd name="T0" fmla="*/ 1050925 w 394"/>
                <a:gd name="T1" fmla="*/ 0 h 189"/>
                <a:gd name="T2" fmla="*/ 0 w 394"/>
                <a:gd name="T3" fmla="*/ 257855 h 189"/>
                <a:gd name="T4" fmla="*/ 1038225 w 394"/>
                <a:gd name="T5" fmla="*/ 601662 h 189"/>
                <a:gd name="T6" fmla="*/ 1250950 w 394"/>
                <a:gd name="T7" fmla="*/ 601662 h 189"/>
                <a:gd name="T8" fmla="*/ 1250950 w 394"/>
                <a:gd name="T9" fmla="*/ 0 h 189"/>
                <a:gd name="T10" fmla="*/ 1050925 w 394"/>
                <a:gd name="T11" fmla="*/ 0 h 189"/>
                <a:gd name="T12" fmla="*/ 0 60000 65536"/>
                <a:gd name="T13" fmla="*/ 0 60000 65536"/>
                <a:gd name="T14" fmla="*/ 0 60000 65536"/>
                <a:gd name="T15" fmla="*/ 0 60000 65536"/>
                <a:gd name="T16" fmla="*/ 0 60000 65536"/>
                <a:gd name="T17" fmla="*/ 0 60000 65536"/>
                <a:gd name="T18" fmla="*/ 0 w 394"/>
                <a:gd name="T19" fmla="*/ 0 h 189"/>
                <a:gd name="T20" fmla="*/ 394 w 394"/>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w="9525">
              <a:noFill/>
              <a:round/>
              <a:headEnd/>
              <a:tailEnd/>
            </a:ln>
          </p:spPr>
          <p:txBody>
            <a:bodyPr/>
            <a:lstStyle/>
            <a:p>
              <a:pPr>
                <a:defRPr/>
              </a:pPr>
              <a:endParaRPr lang="en-AU">
                <a:cs typeface="+mn-cs"/>
              </a:endParaRPr>
            </a:p>
          </p:txBody>
        </p:sp>
        <p:sp>
          <p:nvSpPr>
            <p:cNvPr id="1105" name="AutoShape 81"/>
            <p:cNvSpPr>
              <a:spLocks noChangeAspect="1" noChangeArrowheads="1" noTextEdit="1"/>
            </p:cNvSpPr>
            <p:nvPr userDrawn="1"/>
          </p:nvSpPr>
          <p:spPr bwMode="auto">
            <a:xfrm>
              <a:off x="-6" y="3812"/>
              <a:ext cx="5776" cy="535"/>
            </a:xfrm>
            <a:prstGeom prst="rect">
              <a:avLst/>
            </a:prstGeom>
            <a:noFill/>
            <a:ln w="9525">
              <a:noFill/>
              <a:miter lim="800000"/>
              <a:headEnd/>
              <a:tailEnd/>
            </a:ln>
          </p:spPr>
          <p:txBody>
            <a:bodyPr/>
            <a:lstStyle/>
            <a:p>
              <a:pPr>
                <a:defRPr/>
              </a:pPr>
              <a:endParaRPr lang="en-US">
                <a:cs typeface="+mn-cs"/>
              </a:endParaRPr>
            </a:p>
          </p:txBody>
        </p:sp>
        <p:sp>
          <p:nvSpPr>
            <p:cNvPr id="1108" name="Rectangle 84"/>
            <p:cNvSpPr>
              <a:spLocks noChangeArrowheads="1"/>
            </p:cNvSpPr>
            <p:nvPr userDrawn="1"/>
          </p:nvSpPr>
          <p:spPr bwMode="auto">
            <a:xfrm>
              <a:off x="-6" y="4004"/>
              <a:ext cx="5775" cy="343"/>
            </a:xfrm>
            <a:prstGeom prst="rect">
              <a:avLst/>
            </a:prstGeom>
            <a:noFill/>
            <a:ln w="9525">
              <a:noFill/>
              <a:miter lim="800000"/>
              <a:headEnd/>
              <a:tailEnd/>
            </a:ln>
          </p:spPr>
          <p:txBody>
            <a:bodyPr/>
            <a:lstStyle/>
            <a:p>
              <a:pPr>
                <a:defRPr/>
              </a:pPr>
              <a:endParaRPr lang="en-US">
                <a:cs typeface="+mn-cs"/>
              </a:endParaRPr>
            </a:p>
          </p:txBody>
        </p:sp>
        <p:pic>
          <p:nvPicPr>
            <p:cNvPr id="1039" name="Picture 78"/>
            <p:cNvPicPr>
              <a:picLocks noChangeAspect="1" noChangeArrowheads="1"/>
            </p:cNvPicPr>
            <p:nvPr userDrawn="1"/>
          </p:nvPicPr>
          <p:blipFill>
            <a:blip r:embed="rId25"/>
            <a:srcRect/>
            <a:stretch>
              <a:fillRect/>
            </a:stretch>
          </p:blipFill>
          <p:spPr bwMode="auto">
            <a:xfrm>
              <a:off x="5329" y="3900"/>
              <a:ext cx="286" cy="286"/>
            </a:xfrm>
            <a:prstGeom prst="rect">
              <a:avLst/>
            </a:prstGeom>
            <a:noFill/>
            <a:ln w="9525">
              <a:noFill/>
              <a:miter lim="800000"/>
              <a:headEnd/>
              <a:tailEnd/>
            </a:ln>
          </p:spPr>
        </p:pic>
        <p:sp>
          <p:nvSpPr>
            <p:cNvPr id="1070" name="Rectangle 46"/>
            <p:cNvSpPr>
              <a:spLocks noChangeArrowheads="1"/>
            </p:cNvSpPr>
            <p:nvPr/>
          </p:nvSpPr>
          <p:spPr bwMode="auto">
            <a:xfrm>
              <a:off x="-45" y="4010"/>
              <a:ext cx="5869" cy="343"/>
            </a:xfrm>
            <a:prstGeom prst="rect">
              <a:avLst/>
            </a:prstGeom>
            <a:noFill/>
            <a:ln w="9525">
              <a:noFill/>
              <a:miter lim="800000"/>
              <a:headEnd/>
              <a:tailEnd/>
            </a:ln>
          </p:spPr>
          <p:txBody>
            <a:bodyPr/>
            <a:lstStyle/>
            <a:p>
              <a:pPr>
                <a:defRPr/>
              </a:pPr>
              <a:endParaRPr lang="en-US">
                <a:cs typeface="+mn-cs"/>
              </a:endParaRPr>
            </a:p>
          </p:txBody>
        </p:sp>
      </p:grpSp>
      <p:sp>
        <p:nvSpPr>
          <p:cNvPr id="1027" name="Text Placeholder 2"/>
          <p:cNvSpPr>
            <a:spLocks noGrp="1"/>
          </p:cNvSpPr>
          <p:nvPr>
            <p:ph type="body" idx="1"/>
          </p:nvPr>
        </p:nvSpPr>
        <p:spPr bwMode="auto">
          <a:xfrm>
            <a:off x="360363" y="1276350"/>
            <a:ext cx="8459787" cy="4559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5" name="Footer Placeholder 4"/>
          <p:cNvSpPr>
            <a:spLocks noGrp="1"/>
          </p:cNvSpPr>
          <p:nvPr>
            <p:ph type="ftr" sz="quarter" idx="3"/>
          </p:nvPr>
        </p:nvSpPr>
        <p:spPr>
          <a:xfrm>
            <a:off x="360363" y="6516688"/>
            <a:ext cx="6119812" cy="107950"/>
          </a:xfrm>
          <a:prstGeom prst="rect">
            <a:avLst/>
          </a:prstGeom>
        </p:spPr>
        <p:txBody>
          <a:bodyPr vert="horz" lIns="0" tIns="0" rIns="0" bIns="0" rtlCol="0" anchor="ctr"/>
          <a:lstStyle>
            <a:lvl1pPr algn="l" fontAlgn="auto">
              <a:spcBef>
                <a:spcPts val="0"/>
              </a:spcBef>
              <a:spcAft>
                <a:spcPts val="0"/>
              </a:spcAft>
              <a:defRPr sz="900">
                <a:solidFill>
                  <a:schemeClr val="bg1"/>
                </a:solidFill>
                <a:latin typeface="+mn-lt"/>
                <a:cs typeface="+mn-cs"/>
              </a:defRPr>
            </a:lvl1pPr>
          </a:lstStyle>
          <a:p>
            <a:pPr>
              <a:defRPr/>
            </a:pPr>
            <a:r>
              <a:rPr lang="en-AU"/>
              <a:t>Presentation title  |  Andrew Ross|  Page </a:t>
            </a:r>
            <a:fld id="{378F236C-EC42-414F-8F93-2C30A7EFA814}" type="slidenum">
              <a:rPr lang="en-AU"/>
              <a:pPr>
                <a:defRPr/>
              </a:pPr>
              <a:t>‹#›</a:t>
            </a:fld>
            <a:endParaRPr lang="en-US"/>
          </a:p>
        </p:txBody>
      </p:sp>
      <p:sp>
        <p:nvSpPr>
          <p:cNvPr id="1029" name="Title Placeholder 1"/>
          <p:cNvSpPr>
            <a:spLocks noGrp="1"/>
          </p:cNvSpPr>
          <p:nvPr>
            <p:ph type="title"/>
          </p:nvPr>
        </p:nvSpPr>
        <p:spPr bwMode="auto">
          <a:xfrm>
            <a:off x="360363" y="269875"/>
            <a:ext cx="8459787"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AU" smtClean="0"/>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5" r:id="rId23"/>
  </p:sldLayoutIdLst>
  <p:timing>
    <p:tnLst>
      <p:par>
        <p:cTn id="1" dur="indefinite" restart="never" nodeType="tmRoot"/>
      </p:par>
    </p:tnLst>
  </p:timing>
  <p:hf sldNum="0" hdr="0"/>
  <p:txStyles>
    <p:titleStyle>
      <a:lvl1pPr algn="l" defTabSz="457200" rtl="0" eaLnBrk="0" fontAlgn="base" hangingPunct="0">
        <a:lnSpc>
          <a:spcPct val="90000"/>
        </a:lnSpc>
        <a:spcBef>
          <a:spcPct val="0"/>
        </a:spcBef>
        <a:spcAft>
          <a:spcPct val="0"/>
        </a:spcAft>
        <a:defRPr sz="3600" b="1" kern="1200">
          <a:solidFill>
            <a:schemeClr val="accent2"/>
          </a:solidFill>
          <a:latin typeface="+mj-lt"/>
          <a:ea typeface="+mj-ea"/>
          <a:cs typeface="+mj-cs"/>
        </a:defRPr>
      </a:lvl1pPr>
      <a:lvl2pPr algn="l" defTabSz="457200" rtl="0" eaLnBrk="0" fontAlgn="base" hangingPunct="0">
        <a:lnSpc>
          <a:spcPct val="90000"/>
        </a:lnSpc>
        <a:spcBef>
          <a:spcPct val="0"/>
        </a:spcBef>
        <a:spcAft>
          <a:spcPct val="0"/>
        </a:spcAft>
        <a:defRPr sz="3600" b="1">
          <a:solidFill>
            <a:schemeClr val="accent2"/>
          </a:solidFill>
          <a:latin typeface="Calibri" pitchFamily="34" charset="0"/>
        </a:defRPr>
      </a:lvl2pPr>
      <a:lvl3pPr algn="l" defTabSz="457200" rtl="0" eaLnBrk="0" fontAlgn="base" hangingPunct="0">
        <a:lnSpc>
          <a:spcPct val="90000"/>
        </a:lnSpc>
        <a:spcBef>
          <a:spcPct val="0"/>
        </a:spcBef>
        <a:spcAft>
          <a:spcPct val="0"/>
        </a:spcAft>
        <a:defRPr sz="3600" b="1">
          <a:solidFill>
            <a:schemeClr val="accent2"/>
          </a:solidFill>
          <a:latin typeface="Calibri" pitchFamily="34" charset="0"/>
        </a:defRPr>
      </a:lvl3pPr>
      <a:lvl4pPr algn="l" defTabSz="457200" rtl="0" eaLnBrk="0" fontAlgn="base" hangingPunct="0">
        <a:lnSpc>
          <a:spcPct val="90000"/>
        </a:lnSpc>
        <a:spcBef>
          <a:spcPct val="0"/>
        </a:spcBef>
        <a:spcAft>
          <a:spcPct val="0"/>
        </a:spcAft>
        <a:defRPr sz="3600" b="1">
          <a:solidFill>
            <a:schemeClr val="accent2"/>
          </a:solidFill>
          <a:latin typeface="Calibri" pitchFamily="34" charset="0"/>
        </a:defRPr>
      </a:lvl4pPr>
      <a:lvl5pPr algn="l" defTabSz="457200" rtl="0" eaLnBrk="0" fontAlgn="base" hangingPunct="0">
        <a:lnSpc>
          <a:spcPct val="90000"/>
        </a:lnSpc>
        <a:spcBef>
          <a:spcPct val="0"/>
        </a:spcBef>
        <a:spcAft>
          <a:spcPct val="0"/>
        </a:spcAft>
        <a:defRPr sz="3600" b="1">
          <a:solidFill>
            <a:schemeClr val="accent2"/>
          </a:solidFill>
          <a:latin typeface="Calibri" pitchFamily="34" charset="0"/>
        </a:defRPr>
      </a:lvl5pPr>
      <a:lvl6pPr marL="457200" algn="l" defTabSz="457200" rtl="0" eaLnBrk="1" fontAlgn="base" hangingPunct="1">
        <a:lnSpc>
          <a:spcPct val="90000"/>
        </a:lnSpc>
        <a:spcBef>
          <a:spcPct val="0"/>
        </a:spcBef>
        <a:spcAft>
          <a:spcPct val="0"/>
        </a:spcAft>
        <a:defRPr sz="2800" b="1">
          <a:solidFill>
            <a:schemeClr val="accent1"/>
          </a:solidFill>
          <a:latin typeface="Calibri" pitchFamily="34" charset="0"/>
        </a:defRPr>
      </a:lvl6pPr>
      <a:lvl7pPr marL="914400" algn="l" defTabSz="457200" rtl="0" eaLnBrk="1" fontAlgn="base" hangingPunct="1">
        <a:lnSpc>
          <a:spcPct val="90000"/>
        </a:lnSpc>
        <a:spcBef>
          <a:spcPct val="0"/>
        </a:spcBef>
        <a:spcAft>
          <a:spcPct val="0"/>
        </a:spcAft>
        <a:defRPr sz="2800" b="1">
          <a:solidFill>
            <a:schemeClr val="accent1"/>
          </a:solidFill>
          <a:latin typeface="Calibri" pitchFamily="34" charset="0"/>
        </a:defRPr>
      </a:lvl7pPr>
      <a:lvl8pPr marL="1371600" algn="l" defTabSz="457200" rtl="0" eaLnBrk="1" fontAlgn="base" hangingPunct="1">
        <a:lnSpc>
          <a:spcPct val="90000"/>
        </a:lnSpc>
        <a:spcBef>
          <a:spcPct val="0"/>
        </a:spcBef>
        <a:spcAft>
          <a:spcPct val="0"/>
        </a:spcAft>
        <a:defRPr sz="2800" b="1">
          <a:solidFill>
            <a:schemeClr val="accent1"/>
          </a:solidFill>
          <a:latin typeface="Calibri" pitchFamily="34" charset="0"/>
        </a:defRPr>
      </a:lvl8pPr>
      <a:lvl9pPr marL="1828800" algn="l" defTabSz="457200" rtl="0" eaLnBrk="1" fontAlgn="base" hangingPunct="1">
        <a:lnSpc>
          <a:spcPct val="90000"/>
        </a:lnSpc>
        <a:spcBef>
          <a:spcPct val="0"/>
        </a:spcBef>
        <a:spcAft>
          <a:spcPct val="0"/>
        </a:spcAft>
        <a:defRPr sz="2800" b="1">
          <a:solidFill>
            <a:schemeClr val="accent1"/>
          </a:solidFill>
          <a:latin typeface="Calibri" pitchFamily="34" charset="0"/>
        </a:defRPr>
      </a:lvl9pPr>
    </p:titleStyle>
    <p:bodyStyle>
      <a:lvl1pPr algn="l" defTabSz="457200" rtl="0" eaLnBrk="0" fontAlgn="base" hangingPunct="0">
        <a:lnSpc>
          <a:spcPct val="90000"/>
        </a:lnSpc>
        <a:spcBef>
          <a:spcPts val="600"/>
        </a:spcBef>
        <a:spcAft>
          <a:spcPts val="563"/>
        </a:spcAft>
        <a:buFont typeface="Arial" charset="0"/>
        <a:defRPr sz="2400" kern="1200">
          <a:solidFill>
            <a:schemeClr val="tx1"/>
          </a:solidFill>
          <a:latin typeface="+mn-lt"/>
          <a:ea typeface="+mn-ea"/>
          <a:cs typeface="+mn-cs"/>
        </a:defRPr>
      </a:lvl1pPr>
      <a:lvl2pPr marL="250825" indent="-250825" algn="l" defTabSz="457200" rtl="0" eaLnBrk="0" fontAlgn="base" hangingPunct="0">
        <a:lnSpc>
          <a:spcPct val="90000"/>
        </a:lnSpc>
        <a:spcBef>
          <a:spcPct val="0"/>
        </a:spcBef>
        <a:spcAft>
          <a:spcPts val="563"/>
        </a:spcAft>
        <a:buFont typeface="Symbol" pitchFamily="18" charset="2"/>
        <a:buChar char=""/>
        <a:defRPr sz="2000" kern="1200">
          <a:solidFill>
            <a:schemeClr val="tx1"/>
          </a:solidFill>
          <a:latin typeface="+mn-lt"/>
          <a:ea typeface="+mn-ea"/>
          <a:cs typeface="+mn-cs"/>
        </a:defRPr>
      </a:lvl2pPr>
      <a:lvl3pPr marL="503238" indent="-250825" algn="l" defTabSz="457200" rtl="0" eaLnBrk="0" fontAlgn="base" hangingPunct="0">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3pPr>
      <a:lvl4pPr marL="755650" indent="-250825" algn="l" defTabSz="457200" rtl="0" eaLnBrk="0" fontAlgn="base" hangingPunct="0">
        <a:lnSpc>
          <a:spcPct val="90000"/>
        </a:lnSpc>
        <a:spcBef>
          <a:spcPct val="0"/>
        </a:spcBef>
        <a:spcAft>
          <a:spcPts val="563"/>
        </a:spcAft>
        <a:buClr>
          <a:srgbClr val="484647"/>
        </a:buClr>
        <a:buFont typeface="Arial" charset="0"/>
        <a:buChar char="–"/>
        <a:defRPr sz="2000" kern="1200">
          <a:solidFill>
            <a:schemeClr val="tx1"/>
          </a:solidFill>
          <a:latin typeface="+mn-lt"/>
          <a:ea typeface="+mn-ea"/>
          <a:cs typeface="+mn-cs"/>
        </a:defRPr>
      </a:lvl4pPr>
      <a:lvl5pPr marL="1006475" indent="-250825" algn="l" defTabSz="457200" rtl="0" eaLnBrk="0" fontAlgn="base" hangingPunct="0">
        <a:lnSpc>
          <a:spcPct val="90000"/>
        </a:lnSpc>
        <a:spcBef>
          <a:spcPct val="0"/>
        </a:spcBef>
        <a:spcAft>
          <a:spcPts val="563"/>
        </a:spcAft>
        <a:buClr>
          <a:schemeClr val="accent2"/>
        </a:buClr>
        <a:buFont typeface="Arial" charset="0"/>
        <a:buChar char="•"/>
        <a:defRPr kern="1200">
          <a:solidFill>
            <a:schemeClr val="accent2"/>
          </a:solidFill>
          <a:latin typeface="+mn-lt"/>
          <a:ea typeface="+mn-ea"/>
          <a:cs typeface="+mn-cs"/>
        </a:defRPr>
      </a:lvl5pPr>
      <a:lvl6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6pPr>
      <a:lvl7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7pPr>
      <a:lvl8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8pPr>
      <a:lvl9pPr marL="756000" indent="-252000" algn="l" defTabSz="457200" rtl="0" eaLnBrk="1" latinLnBrk="0" hangingPunct="1">
        <a:lnSpc>
          <a:spcPct val="90000"/>
        </a:lnSpc>
        <a:spcBef>
          <a:spcPts val="0"/>
        </a:spcBef>
        <a:spcAft>
          <a:spcPts val="567"/>
        </a:spcAft>
        <a:buClr>
          <a:schemeClr val="tx2"/>
        </a:buClr>
        <a:buFont typeface="Arial" pitchFamily="34" charset="0"/>
        <a:buChar char="–"/>
        <a:defRPr sz="20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oleObject" Target="../embeddings/oleObject6.bin"/><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3.xml"/><Relationship Id="rId7" Type="http://schemas.openxmlformats.org/officeDocument/2006/relationships/oleObject" Target="../embeddings/oleObject10.bin"/><Relationship Id="rId2" Type="http://schemas.openxmlformats.org/officeDocument/2006/relationships/slideLayout" Target="../slideLayouts/slideLayout22.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7.xml"/><Relationship Id="rId7" Type="http://schemas.openxmlformats.org/officeDocument/2006/relationships/oleObject" Target="../embeddings/oleObject15.bin"/><Relationship Id="rId2" Type="http://schemas.openxmlformats.org/officeDocument/2006/relationships/slideLayout" Target="../slideLayouts/slideLayout22.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8345" y="3593507"/>
            <a:ext cx="8975655" cy="1089647"/>
          </a:xfrm>
        </p:spPr>
        <p:txBody>
          <a:bodyPr/>
          <a:lstStyle/>
          <a:p>
            <a:pPr eaLnBrk="1" hangingPunct="1"/>
            <a:r>
              <a:rPr lang="en-AU" sz="3200" dirty="0" smtClean="0"/>
              <a:t>Data Weighting for Tagging Data in Integrated Size-Structured Models</a:t>
            </a:r>
            <a:r>
              <a:rPr lang="en-GB" sz="3200" dirty="0" smtClean="0"/>
              <a:t>.</a:t>
            </a:r>
            <a:r>
              <a:rPr lang="en-AU" sz="2400" i="1" dirty="0" smtClean="0"/>
              <a:t/>
            </a:r>
            <a:br>
              <a:rPr lang="en-AU" sz="2400" i="1" dirty="0" smtClean="0"/>
            </a:br>
            <a:endParaRPr lang="en-AU" sz="3200" dirty="0" smtClean="0"/>
          </a:p>
        </p:txBody>
      </p:sp>
      <p:sp>
        <p:nvSpPr>
          <p:cNvPr id="27651" name="Footer Placeholder 2"/>
          <p:cNvSpPr txBox="1">
            <a:spLocks/>
          </p:cNvSpPr>
          <p:nvPr/>
        </p:nvSpPr>
        <p:spPr bwMode="auto">
          <a:xfrm>
            <a:off x="358776" y="4810543"/>
            <a:ext cx="8042275" cy="250825"/>
          </a:xfrm>
          <a:prstGeom prst="rect">
            <a:avLst/>
          </a:prstGeom>
          <a:noFill/>
          <a:ln w="9525">
            <a:noFill/>
            <a:miter lim="800000"/>
            <a:headEnd/>
            <a:tailEnd/>
          </a:ln>
        </p:spPr>
        <p:txBody>
          <a:bodyPr lIns="0" tIns="0" rIns="0" bIns="0"/>
          <a:lstStyle/>
          <a:p>
            <a:r>
              <a:rPr lang="en-AU" sz="1600" dirty="0" smtClean="0">
                <a:solidFill>
                  <a:schemeClr val="bg2"/>
                </a:solidFill>
              </a:rPr>
              <a:t>André E. Punt</a:t>
            </a:r>
            <a:r>
              <a:rPr lang="en-AU" sz="1600" baseline="30000" dirty="0" smtClean="0">
                <a:solidFill>
                  <a:schemeClr val="bg2"/>
                </a:solidFill>
              </a:rPr>
              <a:t>1,2</a:t>
            </a:r>
            <a:r>
              <a:rPr lang="en-AU" sz="1600" dirty="0" smtClean="0">
                <a:solidFill>
                  <a:schemeClr val="bg2"/>
                </a:solidFill>
              </a:rPr>
              <a:t>, Roy A. Deng</a:t>
            </a:r>
            <a:r>
              <a:rPr lang="en-AU" sz="1600" baseline="30000" dirty="0" smtClean="0">
                <a:solidFill>
                  <a:schemeClr val="bg2"/>
                </a:solidFill>
              </a:rPr>
              <a:t>2</a:t>
            </a:r>
            <a:r>
              <a:rPr lang="en-AU" sz="1600" dirty="0" smtClean="0">
                <a:solidFill>
                  <a:schemeClr val="bg2"/>
                </a:solidFill>
              </a:rPr>
              <a:t>, M.S.M. Siddeek</a:t>
            </a:r>
            <a:r>
              <a:rPr lang="en-AU" sz="1600" baseline="30000" dirty="0" smtClean="0">
                <a:solidFill>
                  <a:schemeClr val="bg2"/>
                </a:solidFill>
              </a:rPr>
              <a:t>3</a:t>
            </a:r>
            <a:r>
              <a:rPr lang="en-AU" sz="1600" baseline="-25000" dirty="0" smtClean="0">
                <a:solidFill>
                  <a:schemeClr val="bg2"/>
                </a:solidFill>
              </a:rPr>
              <a:t>, </a:t>
            </a:r>
            <a:r>
              <a:rPr lang="en-AU" sz="1600" u="sng" dirty="0" smtClean="0">
                <a:solidFill>
                  <a:schemeClr val="bg2"/>
                </a:solidFill>
              </a:rPr>
              <a:t>Rik. C. Buckworth</a:t>
            </a:r>
            <a:r>
              <a:rPr lang="en-AU" sz="1600" baseline="30000" dirty="0" smtClean="0">
                <a:solidFill>
                  <a:schemeClr val="bg2"/>
                </a:solidFill>
              </a:rPr>
              <a:t>2</a:t>
            </a:r>
            <a:r>
              <a:rPr lang="en-AU" sz="1600" dirty="0" smtClean="0">
                <a:solidFill>
                  <a:schemeClr val="bg2"/>
                </a:solidFill>
              </a:rPr>
              <a:t>, and Vicki Vanek</a:t>
            </a:r>
            <a:r>
              <a:rPr lang="en-AU" sz="1600" baseline="30000" dirty="0" smtClean="0">
                <a:solidFill>
                  <a:schemeClr val="bg2"/>
                </a:solidFill>
              </a:rPr>
              <a:t>3</a:t>
            </a:r>
          </a:p>
          <a:p>
            <a:endParaRPr lang="en-AU" sz="1600" baseline="30000" dirty="0" smtClean="0">
              <a:solidFill>
                <a:schemeClr val="bg2"/>
              </a:solidFill>
            </a:endParaRPr>
          </a:p>
          <a:p>
            <a:r>
              <a:rPr lang="en-AU" sz="1600" baseline="30000" dirty="0" smtClean="0">
                <a:solidFill>
                  <a:schemeClr val="bg2"/>
                </a:solidFill>
              </a:rPr>
              <a:t>1</a:t>
            </a:r>
            <a:r>
              <a:rPr lang="en-AU" sz="1600" dirty="0" smtClean="0">
                <a:solidFill>
                  <a:schemeClr val="bg2"/>
                </a:solidFill>
              </a:rPr>
              <a:t>Uiniv. Washington </a:t>
            </a:r>
            <a:r>
              <a:rPr lang="en-AU" sz="1600" baseline="30000" dirty="0" smtClean="0">
                <a:solidFill>
                  <a:schemeClr val="bg2"/>
                </a:solidFill>
              </a:rPr>
              <a:t>2</a:t>
            </a:r>
            <a:r>
              <a:rPr lang="en-AU" sz="1600" dirty="0" smtClean="0">
                <a:solidFill>
                  <a:schemeClr val="bg2"/>
                </a:solidFill>
              </a:rPr>
              <a:t>CSIRO  </a:t>
            </a:r>
            <a:r>
              <a:rPr lang="en-AU" sz="1600" baseline="30000" dirty="0" smtClean="0">
                <a:solidFill>
                  <a:schemeClr val="bg2"/>
                </a:solidFill>
              </a:rPr>
              <a:t>3</a:t>
            </a:r>
            <a:r>
              <a:rPr lang="en-AU" sz="1600" dirty="0" smtClean="0">
                <a:solidFill>
                  <a:schemeClr val="bg2"/>
                </a:solidFill>
              </a:rPr>
              <a:t>Alaska Department of Fish and Game</a:t>
            </a:r>
            <a:endParaRPr lang="en-AU" sz="1600" baseline="30000" dirty="0" smtClean="0">
              <a:solidFill>
                <a:schemeClr val="bg2"/>
              </a:solidFill>
            </a:endParaRPr>
          </a:p>
          <a:p>
            <a:endParaRPr lang="en-AU" sz="1600" dirty="0" smtClean="0"/>
          </a:p>
          <a:p>
            <a:r>
              <a:rPr lang="en-AU" sz="1600" dirty="0" smtClean="0"/>
              <a:t> </a:t>
            </a:r>
            <a:endParaRPr lang="en-AU" sz="1600" dirty="0"/>
          </a:p>
        </p:txBody>
      </p:sp>
      <p:sp>
        <p:nvSpPr>
          <p:cNvPr id="27652" name="Footer Placeholder 2"/>
          <p:cNvSpPr txBox="1">
            <a:spLocks/>
          </p:cNvSpPr>
          <p:nvPr/>
        </p:nvSpPr>
        <p:spPr bwMode="auto">
          <a:xfrm>
            <a:off x="361950" y="6230938"/>
            <a:ext cx="8042275" cy="252412"/>
          </a:xfrm>
          <a:prstGeom prst="rect">
            <a:avLst/>
          </a:prstGeom>
          <a:noFill/>
          <a:ln w="9525">
            <a:noFill/>
            <a:miter lim="800000"/>
            <a:headEnd/>
            <a:tailEnd/>
          </a:ln>
        </p:spPr>
        <p:txBody>
          <a:bodyPr lIns="0" tIns="0" rIns="0" bIns="0"/>
          <a:lstStyle/>
          <a:p>
            <a:r>
              <a:rPr lang="en-AU" sz="1600">
                <a:solidFill>
                  <a:schemeClr val="bg1"/>
                </a:solidFill>
                <a:latin typeface="Calibri" pitchFamily="34" charset="0"/>
              </a:rPr>
              <a:t>11 April 2013</a:t>
            </a:r>
          </a:p>
        </p:txBody>
      </p:sp>
      <p:sp>
        <p:nvSpPr>
          <p:cNvPr id="6" name="Text Placeholder 9"/>
          <p:cNvSpPr>
            <a:spLocks noGrp="1"/>
          </p:cNvSpPr>
          <p:nvPr>
            <p:ph type="body" sz="quarter" idx="17"/>
          </p:nvPr>
        </p:nvSpPr>
        <p:spPr>
          <a:xfrm>
            <a:off x="360000" y="5625959"/>
            <a:ext cx="4752000" cy="144000"/>
          </a:xfrm>
        </p:spPr>
        <p:txBody>
          <a:bodyPr/>
          <a:lstStyle/>
          <a:p>
            <a:r>
              <a:rPr lang="en-AU" dirty="0" smtClean="0"/>
              <a:t>CSIRO Oceans &amp; Atmosphere</a:t>
            </a:r>
          </a:p>
        </p:txBody>
      </p:sp>
      <p:pic>
        <p:nvPicPr>
          <p:cNvPr id="7" name="Picture 1" descr="F:\Home\zhaopian\2007_02_Gulf\DSC04024.JPG"/>
          <p:cNvPicPr>
            <a:picLocks noChangeAspect="1" noChangeArrowheads="1"/>
          </p:cNvPicPr>
          <p:nvPr/>
        </p:nvPicPr>
        <p:blipFill>
          <a:blip r:embed="rId3" cstate="print"/>
          <a:srcRect b="13991"/>
          <a:stretch>
            <a:fillRect/>
          </a:stretch>
        </p:blipFill>
        <p:spPr bwMode="auto">
          <a:xfrm>
            <a:off x="0" y="-909769"/>
            <a:ext cx="9144000" cy="3988871"/>
          </a:xfrm>
          <a:prstGeom prst="rect">
            <a:avLst/>
          </a:prstGeom>
          <a:noFill/>
        </p:spPr>
      </p:pic>
      <p:pic>
        <p:nvPicPr>
          <p:cNvPr id="8" name="Picture 2" descr="C:\Users\ssiddeek\Documents\ADFG vector logo [Converted].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16749" y="5669501"/>
            <a:ext cx="728210" cy="72821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The likelihood component for the tagging data is </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9" y="3328919"/>
            <a:ext cx="8331200" cy="2323713"/>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latin typeface="Times New Roman" pitchFamily="18" charset="0"/>
                <a:cs typeface="Times New Roman" pitchFamily="18" charset="0"/>
              </a:rPr>
              <a:t>The </a:t>
            </a:r>
            <a:r>
              <a:rPr lang="en-AU" sz="2400" i="1" dirty="0" err="1" smtClean="0">
                <a:latin typeface="Times New Roman" pitchFamily="18" charset="0"/>
                <a:cs typeface="Times New Roman" pitchFamily="18" charset="0"/>
              </a:rPr>
              <a:t>i</a:t>
            </a:r>
            <a:r>
              <a:rPr lang="en-AU" sz="2400" dirty="0" smtClean="0">
                <a:latin typeface="Times New Roman" pitchFamily="18" charset="0"/>
                <a:cs typeface="Times New Roman" pitchFamily="18" charset="0"/>
              </a:rPr>
              <a:t> subscript indicates the </a:t>
            </a:r>
            <a:r>
              <a:rPr lang="en-AU" sz="2400" i="1" dirty="0" err="1" smtClean="0">
                <a:latin typeface="Times New Roman" pitchFamily="18" charset="0"/>
                <a:cs typeface="Times New Roman" pitchFamily="18" charset="0"/>
              </a:rPr>
              <a:t>i</a:t>
            </a:r>
            <a:r>
              <a:rPr lang="en-AU" sz="2400" i="1" dirty="0" smtClean="0">
                <a:latin typeface="+mn-lt"/>
              </a:rPr>
              <a:t> </a:t>
            </a:r>
            <a:r>
              <a:rPr lang="en-AU" sz="2400" dirty="0" err="1" smtClean="0">
                <a:latin typeface="+mn-lt"/>
              </a:rPr>
              <a:t>th</a:t>
            </a:r>
            <a:r>
              <a:rPr lang="en-AU" sz="2400" dirty="0" smtClean="0">
                <a:latin typeface="+mn-lt"/>
              </a:rPr>
              <a:t> recapture,</a:t>
            </a:r>
            <a:r>
              <a:rPr lang="en-AU" sz="2400" i="1" dirty="0" smtClean="0">
                <a:latin typeface="+mn-lt"/>
                <a:cs typeface="Times New Roman" pitchFamily="18" charset="0"/>
              </a:rPr>
              <a:t> </a:t>
            </a:r>
            <a:r>
              <a:rPr lang="en-AU" sz="2400" dirty="0" smtClean="0">
                <a:latin typeface="Times New Roman" pitchFamily="18" charset="0"/>
                <a:cs typeface="Times New Roman" pitchFamily="18" charset="0"/>
              </a:rPr>
              <a:t> </a:t>
            </a:r>
            <a:r>
              <a:rPr lang="en-AU" sz="2400" i="1" dirty="0" smtClean="0">
                <a:latin typeface="Times New Roman" pitchFamily="18" charset="0"/>
                <a:cs typeface="Times New Roman" pitchFamily="18" charset="0"/>
              </a:rPr>
              <a:t>T</a:t>
            </a:r>
            <a:r>
              <a:rPr lang="en-AU" sz="2400" i="1" baseline="-25000" dirty="0" smtClean="0">
                <a:latin typeface="Times New Roman" pitchFamily="18" charset="0"/>
                <a:cs typeface="Times New Roman" pitchFamily="18" charset="0"/>
              </a:rPr>
              <a:t>i</a:t>
            </a:r>
            <a:r>
              <a:rPr lang="en-AU" sz="2400" i="1" dirty="0" smtClean="0">
                <a:latin typeface="Times New Roman" pitchFamily="18" charset="0"/>
                <a:cs typeface="Times New Roman" pitchFamily="18" charset="0"/>
              </a:rPr>
              <a:t> </a:t>
            </a:r>
            <a:r>
              <a:rPr lang="en-AU" sz="2400" dirty="0" smtClean="0">
                <a:latin typeface="+mn-lt"/>
              </a:rPr>
              <a:t>is the time-at –liberty,  </a:t>
            </a:r>
            <a:r>
              <a:rPr lang="en-AU" sz="2400" i="1" dirty="0" err="1" smtClean="0">
                <a:latin typeface="Times New Roman" pitchFamily="18" charset="0"/>
                <a:cs typeface="Times New Roman" pitchFamily="18" charset="0"/>
              </a:rPr>
              <a:t>C</a:t>
            </a:r>
            <a:r>
              <a:rPr lang="en-AU" sz="2400" i="1" baseline="-25000" dirty="0" err="1" smtClean="0">
                <a:latin typeface="Times New Roman" pitchFamily="18" charset="0"/>
                <a:cs typeface="Times New Roman" pitchFamily="18" charset="0"/>
              </a:rPr>
              <a:t>i</a:t>
            </a:r>
            <a:r>
              <a:rPr lang="en-AU" sz="2400" i="1" dirty="0" smtClean="0">
                <a:latin typeface="Times New Roman" pitchFamily="18" charset="0"/>
                <a:cs typeface="Times New Roman" pitchFamily="18" charset="0"/>
              </a:rPr>
              <a:t>  </a:t>
            </a:r>
            <a:r>
              <a:rPr lang="en-AU" sz="2400" dirty="0" smtClean="0">
                <a:latin typeface="Times New Roman" pitchFamily="18" charset="0"/>
                <a:cs typeface="Times New Roman" pitchFamily="18" charset="0"/>
              </a:rPr>
              <a:t>is the size class at recapture</a:t>
            </a:r>
            <a:r>
              <a:rPr lang="en-AU" sz="2400" dirty="0" smtClean="0">
                <a:latin typeface="+mn-lt"/>
              </a:rPr>
              <a:t>, </a:t>
            </a:r>
            <a:r>
              <a:rPr lang="en-AU" sz="2400" i="1" dirty="0" err="1" smtClean="0">
                <a:latin typeface="Times New Roman" pitchFamily="18" charset="0"/>
                <a:cs typeface="Times New Roman" pitchFamily="18" charset="0"/>
              </a:rPr>
              <a:t>R</a:t>
            </a:r>
            <a:r>
              <a:rPr lang="en-AU" sz="2400" i="1" baseline="-25000" dirty="0" err="1" smtClean="0">
                <a:latin typeface="Times New Roman" pitchFamily="18" charset="0"/>
                <a:cs typeface="Times New Roman" pitchFamily="18" charset="0"/>
              </a:rPr>
              <a:t>i</a:t>
            </a:r>
            <a:r>
              <a:rPr lang="en-AU" sz="2400" i="1" baseline="-25000" dirty="0" smtClean="0">
                <a:latin typeface="Times New Roman" pitchFamily="18" charset="0"/>
                <a:cs typeface="Times New Roman" pitchFamily="18" charset="0"/>
              </a:rPr>
              <a:t> </a:t>
            </a:r>
            <a:r>
              <a:rPr lang="en-AU" sz="2400" i="1" dirty="0" smtClean="0">
                <a:latin typeface="Times New Roman" pitchFamily="18" charset="0"/>
                <a:cs typeface="Times New Roman" pitchFamily="18" charset="0"/>
              </a:rPr>
              <a:t> </a:t>
            </a:r>
            <a:r>
              <a:rPr lang="en-AU" sz="2400" dirty="0" smtClean="0">
                <a:latin typeface="Times New Roman" pitchFamily="18" charset="0"/>
                <a:cs typeface="Times New Roman" pitchFamily="18" charset="0"/>
              </a:rPr>
              <a:t>is the size class at release, </a:t>
            </a:r>
            <a:r>
              <a:rPr lang="en-AU" sz="2400" i="1" dirty="0" smtClean="0">
                <a:latin typeface="+mn-lt"/>
                <a:cs typeface="Times New Roman" pitchFamily="18" charset="0"/>
              </a:rPr>
              <a:t> </a:t>
            </a:r>
            <a:r>
              <a:rPr lang="en-AU" sz="2400" b="1" dirty="0" smtClean="0">
                <a:latin typeface="Times New Roman" pitchFamily="18" charset="0"/>
                <a:cs typeface="Times New Roman" pitchFamily="18" charset="0"/>
              </a:rPr>
              <a:t>X</a:t>
            </a:r>
            <a:r>
              <a:rPr lang="en-AU" sz="2400" dirty="0" smtClean="0">
                <a:latin typeface="Times New Roman" pitchFamily="18" charset="0"/>
                <a:cs typeface="Times New Roman" pitchFamily="18" charset="0"/>
              </a:rPr>
              <a:t> is the size transition matrix, </a:t>
            </a:r>
          </a:p>
          <a:p>
            <a:pPr>
              <a:lnSpc>
                <a:spcPts val="3000"/>
              </a:lnSpc>
              <a:spcBef>
                <a:spcPts val="600"/>
              </a:spcBef>
              <a:spcAft>
                <a:spcPts val="600"/>
              </a:spcAft>
            </a:pPr>
            <a:r>
              <a:rPr lang="en-AU" sz="2400" dirty="0" smtClean="0">
                <a:latin typeface="Times New Roman" pitchFamily="18" charset="0"/>
                <a:cs typeface="Times New Roman" pitchFamily="18" charset="0"/>
              </a:rPr>
              <a:t> </a:t>
            </a:r>
            <a:r>
              <a:rPr lang="en-AU" sz="2400" i="1" dirty="0" err="1" smtClean="0">
                <a:latin typeface="Times New Roman" pitchFamily="18" charset="0"/>
                <a:cs typeface="Times New Roman" pitchFamily="18" charset="0"/>
              </a:rPr>
              <a:t>S</a:t>
            </a:r>
            <a:r>
              <a:rPr lang="en-AU" sz="2400" i="1" baseline="-25000" dirty="0" err="1" smtClean="0">
                <a:latin typeface="Times New Roman" pitchFamily="18" charset="0"/>
                <a:cs typeface="Times New Roman" pitchFamily="18" charset="0"/>
              </a:rPr>
              <a:t>j</a:t>
            </a:r>
            <a:r>
              <a:rPr lang="en-AU" sz="2400" i="1" dirty="0" smtClean="0">
                <a:latin typeface="Times New Roman" pitchFamily="18" charset="0"/>
                <a:cs typeface="Times New Roman" pitchFamily="18" charset="0"/>
              </a:rPr>
              <a:t>  </a:t>
            </a:r>
            <a:r>
              <a:rPr lang="en-AU" sz="2400" dirty="0" smtClean="0">
                <a:latin typeface="Times New Roman" pitchFamily="18" charset="0"/>
                <a:cs typeface="Times New Roman" pitchFamily="18" charset="0"/>
              </a:rPr>
              <a:t>is the selectivity of an animal in size-class </a:t>
            </a:r>
            <a:r>
              <a:rPr lang="en-AU" sz="2400" i="1" dirty="0" smtClean="0">
                <a:latin typeface="Times New Roman" pitchFamily="18" charset="0"/>
                <a:cs typeface="Times New Roman" pitchFamily="18" charset="0"/>
              </a:rPr>
              <a:t>j</a:t>
            </a:r>
            <a:r>
              <a:rPr lang="en-AU" sz="2400" dirty="0" smtClean="0"/>
              <a:t>. </a:t>
            </a:r>
            <a:endParaRPr lang="en-AU" sz="2400" dirty="0" smtClean="0">
              <a:latin typeface="Times New Roman" pitchFamily="18" charset="0"/>
              <a:cs typeface="Times New Roman" pitchFamily="18" charset="0"/>
            </a:endParaRPr>
          </a:p>
          <a:p>
            <a:pPr>
              <a:lnSpc>
                <a:spcPts val="3000"/>
              </a:lnSpc>
              <a:spcBef>
                <a:spcPts val="600"/>
              </a:spcBef>
              <a:spcAft>
                <a:spcPts val="600"/>
              </a:spcAft>
            </a:pPr>
            <a:endParaRPr lang="en-AU" sz="2400" dirty="0" smtClean="0">
              <a:latin typeface="+mj-lt"/>
            </a:endParaRPr>
          </a:p>
        </p:txBody>
      </p:sp>
      <p:graphicFrame>
        <p:nvGraphicFramePr>
          <p:cNvPr id="4" name="Object 3"/>
          <p:cNvGraphicFramePr>
            <a:graphicFrameLocks noChangeAspect="1"/>
          </p:cNvGraphicFramePr>
          <p:nvPr/>
        </p:nvGraphicFramePr>
        <p:xfrm>
          <a:off x="6546850" y="2943225"/>
          <a:ext cx="114300" cy="177800"/>
        </p:xfrm>
        <a:graphic>
          <a:graphicData uri="http://schemas.openxmlformats.org/presentationml/2006/ole">
            <p:oleObj spid="_x0000_s13313" name="Equation" r:id="rId4" imgW="114120" imgH="177480" progId="Equation.DSMT4">
              <p:embed/>
            </p:oleObj>
          </a:graphicData>
        </a:graphic>
      </p:graphicFrame>
      <p:graphicFrame>
        <p:nvGraphicFramePr>
          <p:cNvPr id="13314" name="Object 2"/>
          <p:cNvGraphicFramePr>
            <a:graphicFrameLocks noChangeAspect="1"/>
          </p:cNvGraphicFramePr>
          <p:nvPr/>
        </p:nvGraphicFramePr>
        <p:xfrm>
          <a:off x="471131" y="1924874"/>
          <a:ext cx="8215669" cy="1196151"/>
        </p:xfrm>
        <a:graphic>
          <a:graphicData uri="http://schemas.openxmlformats.org/presentationml/2006/ole">
            <p:oleObj spid="_x0000_s13314" name="Equation" r:id="rId5" imgW="3314520" imgH="482400" progId="Equation.DSMT4">
              <p:embed/>
            </p:oleObj>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Diagnostics 1</a:t>
            </a:r>
            <a:endParaRPr lang="en-AU" i="1" dirty="0" smtClean="0">
              <a:solidFill>
                <a:schemeClr val="accent1"/>
              </a:solidFill>
            </a:endParaRPr>
          </a:p>
        </p:txBody>
      </p:sp>
      <p:sp>
        <p:nvSpPr>
          <p:cNvPr id="8" name="Text Box 3"/>
          <p:cNvSpPr txBox="1">
            <a:spLocks noChangeArrowheads="1"/>
          </p:cNvSpPr>
          <p:nvPr/>
        </p:nvSpPr>
        <p:spPr bwMode="auto">
          <a:xfrm rot="10800000" flipH="1" flipV="1">
            <a:off x="1469870" y="1152975"/>
            <a:ext cx="6846125" cy="9679573"/>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latin typeface="+mj-lt"/>
              </a:rPr>
              <a:t>Plot: observed v expected frequencies of recapture size by release size class</a:t>
            </a: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r>
              <a:rPr lang="en-AU" sz="2400" dirty="0" smtClean="0">
                <a:latin typeface="+mj-lt"/>
              </a:rPr>
              <a:t>				</a:t>
            </a:r>
          </a:p>
          <a:p>
            <a:pPr>
              <a:lnSpc>
                <a:spcPts val="3000"/>
              </a:lnSpc>
              <a:spcBef>
                <a:spcPts val="600"/>
              </a:spcBef>
              <a:spcAft>
                <a:spcPts val="600"/>
              </a:spcAft>
            </a:pPr>
            <a:r>
              <a:rPr lang="en-AU" sz="2400" dirty="0" smtClean="0">
                <a:latin typeface="+mj-lt"/>
              </a:rPr>
              <a:t>is the expected number of recaptures in size class j</a:t>
            </a:r>
          </a:p>
          <a:p>
            <a:pPr>
              <a:lnSpc>
                <a:spcPts val="3000"/>
              </a:lnSpc>
              <a:spcBef>
                <a:spcPts val="600"/>
              </a:spcBef>
              <a:spcAft>
                <a:spcPts val="600"/>
              </a:spcAft>
            </a:pPr>
            <a:r>
              <a:rPr lang="en-AU" sz="2400" dirty="0" smtClean="0">
                <a:latin typeface="+mj-lt"/>
              </a:rPr>
              <a:t>		the probability of the </a:t>
            </a:r>
            <a:r>
              <a:rPr lang="en-AU" sz="2400" i="1" dirty="0" err="1" smtClean="0">
                <a:latin typeface="+mj-lt"/>
              </a:rPr>
              <a:t>i</a:t>
            </a:r>
            <a:r>
              <a:rPr lang="en-AU" sz="2400" dirty="0" err="1" smtClean="0">
                <a:latin typeface="+mj-lt"/>
              </a:rPr>
              <a:t>th</a:t>
            </a:r>
            <a:r>
              <a:rPr lang="en-AU" sz="2400" dirty="0" smtClean="0">
                <a:latin typeface="+mj-lt"/>
              </a:rPr>
              <a:t> animal in size class </a:t>
            </a:r>
            <a:r>
              <a:rPr lang="en-AU" sz="2400" i="1" dirty="0" smtClean="0">
                <a:latin typeface="+mj-lt"/>
              </a:rPr>
              <a:t>k</a:t>
            </a:r>
            <a:r>
              <a:rPr lang="en-AU" sz="2400" dirty="0" smtClean="0">
                <a:latin typeface="+mj-lt"/>
              </a:rPr>
              <a:t> at release, being recaptured in size class </a:t>
            </a:r>
            <a:r>
              <a:rPr lang="en-AU" sz="2400" i="1" dirty="0" smtClean="0">
                <a:latin typeface="+mj-lt"/>
              </a:rPr>
              <a:t>j</a:t>
            </a:r>
          </a:p>
          <a:p>
            <a:pPr>
              <a:lnSpc>
                <a:spcPts val="3000"/>
              </a:lnSpc>
              <a:spcBef>
                <a:spcPts val="600"/>
              </a:spcBef>
              <a:spcAft>
                <a:spcPts val="600"/>
              </a:spcAft>
            </a:pPr>
            <a:r>
              <a:rPr lang="en-AU" sz="2400" dirty="0" smtClean="0">
                <a:latin typeface="+mj-lt"/>
              </a:rPr>
              <a:t>				</a:t>
            </a: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p:txBody>
      </p:sp>
      <p:graphicFrame>
        <p:nvGraphicFramePr>
          <p:cNvPr id="4" name="Object 3"/>
          <p:cNvGraphicFramePr>
            <a:graphicFrameLocks noChangeAspect="1"/>
          </p:cNvGraphicFramePr>
          <p:nvPr/>
        </p:nvGraphicFramePr>
        <p:xfrm>
          <a:off x="4794250" y="1952625"/>
          <a:ext cx="114300" cy="177800"/>
        </p:xfrm>
        <a:graphic>
          <a:graphicData uri="http://schemas.openxmlformats.org/presentationml/2006/ole">
            <p:oleObj spid="_x0000_s61441" name="Equation" r:id="rId4" imgW="114120" imgH="177480" progId="Equation.DSMT4">
              <p:embed/>
            </p:oleObj>
          </a:graphicData>
        </a:graphic>
      </p:graphicFrame>
      <p:graphicFrame>
        <p:nvGraphicFramePr>
          <p:cNvPr id="61442" name="Object 2"/>
          <p:cNvGraphicFramePr>
            <a:graphicFrameLocks noChangeAspect="1"/>
          </p:cNvGraphicFramePr>
          <p:nvPr/>
        </p:nvGraphicFramePr>
        <p:xfrm>
          <a:off x="2494415" y="2409371"/>
          <a:ext cx="3061835" cy="1085207"/>
        </p:xfrm>
        <a:graphic>
          <a:graphicData uri="http://schemas.openxmlformats.org/presentationml/2006/ole">
            <p:oleObj spid="_x0000_s61442" name="Equation" r:id="rId5" imgW="1002960" imgH="355320" progId="Equation.DSMT4">
              <p:embed/>
            </p:oleObj>
          </a:graphicData>
        </a:graphic>
      </p:graphicFrame>
      <p:graphicFrame>
        <p:nvGraphicFramePr>
          <p:cNvPr id="16" name="Object 2"/>
          <p:cNvGraphicFramePr>
            <a:graphicFrameLocks noChangeAspect="1"/>
          </p:cNvGraphicFramePr>
          <p:nvPr/>
        </p:nvGraphicFramePr>
        <p:xfrm>
          <a:off x="696758" y="4022903"/>
          <a:ext cx="773112" cy="1262418"/>
        </p:xfrm>
        <a:graphic>
          <a:graphicData uri="http://schemas.openxmlformats.org/presentationml/2006/ole">
            <p:oleObj spid="_x0000_s61453" name="Equation" r:id="rId6" imgW="164880" imgH="457200" progId="Equation.DSMT4">
              <p:embed/>
            </p:oleObj>
          </a:graphicData>
        </a:graphic>
      </p:graphicFrame>
      <p:graphicFrame>
        <p:nvGraphicFramePr>
          <p:cNvPr id="18" name="Object 17"/>
          <p:cNvGraphicFramePr>
            <a:graphicFrameLocks noChangeAspect="1"/>
          </p:cNvGraphicFramePr>
          <p:nvPr/>
        </p:nvGraphicFramePr>
        <p:xfrm>
          <a:off x="696758" y="4654112"/>
          <a:ext cx="1470801" cy="631209"/>
        </p:xfrm>
        <a:graphic>
          <a:graphicData uri="http://schemas.openxmlformats.org/presentationml/2006/ole">
            <p:oleObj spid="_x0000_s61455" name="Equation" r:id="rId7" imgW="533160" imgH="228600" progId="Equation.DSMT4">
              <p:embed/>
            </p:oleObj>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Diagnostics 1</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600" y="1037004"/>
            <a:ext cx="8331200" cy="2185214"/>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latin typeface="+mj-lt"/>
              </a:rPr>
              <a:t>Plot: observed v expected recapture size by release size class</a:t>
            </a:r>
          </a:p>
          <a:p>
            <a:pPr>
              <a:lnSpc>
                <a:spcPts val="3000"/>
              </a:lnSpc>
              <a:spcBef>
                <a:spcPts val="600"/>
              </a:spcBef>
              <a:spcAft>
                <a:spcPts val="600"/>
              </a:spcAft>
            </a:pPr>
            <a:r>
              <a:rPr lang="en-AU" sz="2400" dirty="0" smtClean="0">
                <a:latin typeface="+mj-lt"/>
              </a:rPr>
              <a:t>No problems apparent  with king crab or brown tiger prawn – </a:t>
            </a:r>
            <a:endParaRPr lang="en-AU" sz="2400" dirty="0" smtClean="0">
              <a:solidFill>
                <a:srgbClr val="FF0000"/>
              </a:solidFill>
              <a:latin typeface="+mj-lt"/>
            </a:endParaRPr>
          </a:p>
          <a:p>
            <a:pPr>
              <a:lnSpc>
                <a:spcPts val="3000"/>
              </a:lnSpc>
              <a:spcBef>
                <a:spcPts val="600"/>
              </a:spcBef>
              <a:spcAft>
                <a:spcPts val="600"/>
              </a:spcAft>
            </a:pPr>
            <a:r>
              <a:rPr lang="en-AU" sz="2400" u="sng" dirty="0" smtClean="0">
                <a:latin typeface="+mj-lt"/>
              </a:rPr>
              <a:t>Problem</a:t>
            </a:r>
            <a:r>
              <a:rPr lang="en-AU" sz="2400" dirty="0" smtClean="0">
                <a:latin typeface="+mj-lt"/>
              </a:rPr>
              <a:t> with grooved tiger prawns</a:t>
            </a:r>
          </a:p>
          <a:p>
            <a:endParaRPr lang="en-AU" i="1" dirty="0" smtClean="0"/>
          </a:p>
          <a:p>
            <a:endParaRPr lang="en-AU" i="1" dirty="0" smtClean="0"/>
          </a:p>
        </p:txBody>
      </p:sp>
      <p:pic>
        <p:nvPicPr>
          <p:cNvPr id="4" name="Picture 3"/>
          <p:cNvPicPr/>
          <p:nvPr/>
        </p:nvPicPr>
        <p:blipFill>
          <a:blip r:embed="rId3" cstate="print"/>
          <a:srcRect t="4819" b="49772"/>
          <a:stretch>
            <a:fillRect/>
          </a:stretch>
        </p:blipFill>
        <p:spPr>
          <a:xfrm>
            <a:off x="1468738" y="2778825"/>
            <a:ext cx="5560822" cy="332509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Diagnostics 2</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7" y="456247"/>
            <a:ext cx="8331200" cy="6401753"/>
          </a:xfrm>
          <a:prstGeom prst="rect">
            <a:avLst/>
          </a:prstGeom>
          <a:noFill/>
          <a:ln w="9525">
            <a:noFill/>
            <a:miter lim="800000"/>
            <a:headEnd/>
            <a:tailEnd/>
          </a:ln>
        </p:spPr>
        <p:txBody>
          <a:bodyPr wrap="square">
            <a:spAutoFit/>
          </a:bodyPr>
          <a:lstStyle/>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Plot observed mean recapture size </a:t>
            </a:r>
          </a:p>
          <a:p>
            <a:pPr>
              <a:lnSpc>
                <a:spcPts val="3000"/>
              </a:lnSpc>
              <a:spcBef>
                <a:spcPts val="600"/>
              </a:spcBef>
              <a:spcAft>
                <a:spcPts val="600"/>
              </a:spcAft>
            </a:pPr>
            <a:r>
              <a:rPr lang="en-AU" sz="2400" dirty="0" smtClean="0"/>
              <a:t>by release size class, </a:t>
            </a:r>
          </a:p>
          <a:p>
            <a:pPr>
              <a:lnSpc>
                <a:spcPts val="3000"/>
              </a:lnSpc>
              <a:spcBef>
                <a:spcPts val="600"/>
              </a:spcBef>
              <a:spcAft>
                <a:spcPts val="600"/>
              </a:spcAft>
            </a:pPr>
            <a:r>
              <a:rPr lang="en-AU" sz="2400" dirty="0" smtClean="0"/>
              <a:t>along with  the expected (mean) size at recapture </a:t>
            </a:r>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 and ±S.E.</a:t>
            </a:r>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by time at liberty</a:t>
            </a: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p:txBody>
      </p:sp>
      <p:graphicFrame>
        <p:nvGraphicFramePr>
          <p:cNvPr id="4" name="Object 3"/>
          <p:cNvGraphicFramePr>
            <a:graphicFrameLocks noChangeAspect="1"/>
          </p:cNvGraphicFramePr>
          <p:nvPr/>
        </p:nvGraphicFramePr>
        <p:xfrm>
          <a:off x="3098800" y="1905000"/>
          <a:ext cx="914400" cy="198438"/>
        </p:xfrm>
        <a:graphic>
          <a:graphicData uri="http://schemas.openxmlformats.org/presentationml/2006/ole">
            <p:oleObj spid="_x0000_s57345" name="Equation" r:id="rId4" imgW="114120" imgH="177480" progId="Equation.DSMT4">
              <p:embed/>
            </p:oleObj>
          </a:graphicData>
        </a:graphic>
      </p:graphicFrame>
      <p:graphicFrame>
        <p:nvGraphicFramePr>
          <p:cNvPr id="57346" name="Object 2"/>
          <p:cNvGraphicFramePr>
            <a:graphicFrameLocks noChangeAspect="1"/>
          </p:cNvGraphicFramePr>
          <p:nvPr/>
        </p:nvGraphicFramePr>
        <p:xfrm>
          <a:off x="6179372" y="928471"/>
          <a:ext cx="804719" cy="651019"/>
        </p:xfrm>
        <a:graphic>
          <a:graphicData uri="http://schemas.openxmlformats.org/presentationml/2006/ole">
            <p:oleObj spid="_x0000_s57346" name="Equation" r:id="rId5" imgW="279360" imgH="241200" progId="Equation.DSMT4">
              <p:embed/>
            </p:oleObj>
          </a:graphicData>
        </a:graphic>
      </p:graphicFrame>
      <p:graphicFrame>
        <p:nvGraphicFramePr>
          <p:cNvPr id="7" name="Object 6"/>
          <p:cNvGraphicFramePr>
            <a:graphicFrameLocks noChangeAspect="1"/>
          </p:cNvGraphicFramePr>
          <p:nvPr/>
        </p:nvGraphicFramePr>
        <p:xfrm flipV="1">
          <a:off x="2195513" y="2608263"/>
          <a:ext cx="525462" cy="817562"/>
        </p:xfrm>
        <a:graphic>
          <a:graphicData uri="http://schemas.openxmlformats.org/presentationml/2006/ole">
            <p:oleObj spid="_x0000_s57347" name="Equation" r:id="rId6" imgW="114120" imgH="177480" progId="Equation.DSMT4">
              <p:embed/>
            </p:oleObj>
          </a:graphicData>
        </a:graphic>
      </p:graphicFrame>
      <p:graphicFrame>
        <p:nvGraphicFramePr>
          <p:cNvPr id="57348" name="Object 4"/>
          <p:cNvGraphicFramePr>
            <a:graphicFrameLocks noChangeAspect="1"/>
          </p:cNvGraphicFramePr>
          <p:nvPr/>
        </p:nvGraphicFramePr>
        <p:xfrm>
          <a:off x="4774640" y="2797010"/>
          <a:ext cx="2470727" cy="860590"/>
        </p:xfrm>
        <a:graphic>
          <a:graphicData uri="http://schemas.openxmlformats.org/presentationml/2006/ole">
            <p:oleObj spid="_x0000_s57348" name="Equation" r:id="rId7" imgW="1130040" imgH="393480" progId="Equation.DSMT4">
              <p:embed/>
            </p:oleObj>
          </a:graphicData>
        </a:graphic>
      </p:graphicFrame>
      <p:graphicFrame>
        <p:nvGraphicFramePr>
          <p:cNvPr id="9" name="Object 8"/>
          <p:cNvGraphicFramePr>
            <a:graphicFrameLocks noChangeAspect="1"/>
          </p:cNvGraphicFramePr>
          <p:nvPr/>
        </p:nvGraphicFramePr>
        <p:xfrm>
          <a:off x="4774640" y="4049485"/>
          <a:ext cx="3456381" cy="857967"/>
        </p:xfrm>
        <a:graphic>
          <a:graphicData uri="http://schemas.openxmlformats.org/presentationml/2006/ole">
            <p:oleObj spid="_x0000_s57349" name="Equation" r:id="rId8" imgW="1790640" imgH="444240" progId="Equation.DSMT4">
              <p:embed/>
            </p:oleObj>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Diagnostics 2</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600" y="819398"/>
            <a:ext cx="8331200" cy="2569934"/>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latin typeface="+mj-lt"/>
              </a:rPr>
              <a:t>Plot observed mean recapture size v  release size class, along with  the expected (mean) size at recapture (±S.E.),  by time at liberty</a:t>
            </a:r>
          </a:p>
          <a:p>
            <a:pPr>
              <a:lnSpc>
                <a:spcPts val="3000"/>
              </a:lnSpc>
              <a:spcBef>
                <a:spcPts val="600"/>
              </a:spcBef>
              <a:spcAft>
                <a:spcPts val="600"/>
              </a:spcAft>
            </a:pPr>
            <a:r>
              <a:rPr lang="en-AU" sz="2400" dirty="0" smtClean="0">
                <a:latin typeface="+mj-lt"/>
              </a:rPr>
              <a:t>No problems with King Crab or Brown Tiger Prawn growth data fit </a:t>
            </a:r>
          </a:p>
          <a:p>
            <a:pPr>
              <a:lnSpc>
                <a:spcPts val="3000"/>
              </a:lnSpc>
              <a:spcBef>
                <a:spcPts val="600"/>
              </a:spcBef>
              <a:spcAft>
                <a:spcPts val="600"/>
              </a:spcAft>
            </a:pPr>
            <a:r>
              <a:rPr lang="en-AU" sz="2400" dirty="0" smtClean="0">
                <a:latin typeface="+mj-lt"/>
              </a:rPr>
              <a:t>Bias: Grooved Tigers (Females shown)</a:t>
            </a:r>
          </a:p>
          <a:p>
            <a:endParaRPr lang="en-AU" i="1" dirty="0" smtClean="0"/>
          </a:p>
          <a:p>
            <a:endParaRPr lang="en-AU" i="1" dirty="0" smtClean="0"/>
          </a:p>
        </p:txBody>
      </p:sp>
      <p:pic>
        <p:nvPicPr>
          <p:cNvPr id="4" name="Picture 3"/>
          <p:cNvPicPr/>
          <p:nvPr/>
        </p:nvPicPr>
        <p:blipFill>
          <a:blip r:embed="rId3" cstate="print"/>
          <a:srcRect r="48360" b="72017"/>
          <a:stretch>
            <a:fillRect/>
          </a:stretch>
        </p:blipFill>
        <p:spPr>
          <a:xfrm>
            <a:off x="308750" y="2689760"/>
            <a:ext cx="8247412" cy="423949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r>
              <a:rPr lang="en-AU" dirty="0" smtClean="0"/>
              <a:t/>
            </a:r>
            <a:br>
              <a:rPr lang="en-AU" dirty="0" smtClean="0"/>
            </a:br>
            <a:r>
              <a:rPr lang="en-AU" dirty="0" smtClean="0">
                <a:solidFill>
                  <a:schemeClr val="accent1"/>
                </a:solidFill>
              </a:rPr>
              <a:t>Integrating the data with other data types -weighting</a:t>
            </a:r>
            <a:r>
              <a:rPr lang="en-AU" dirty="0" smtClean="0"/>
              <a:t/>
            </a:r>
            <a:br>
              <a:rPr lang="en-AU" dirty="0" smtClean="0"/>
            </a:b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9" y="1642188"/>
            <a:ext cx="8040256" cy="2631490"/>
          </a:xfrm>
          <a:prstGeom prst="rect">
            <a:avLst/>
          </a:prstGeom>
          <a:noFill/>
          <a:ln w="9525">
            <a:noFill/>
            <a:miter lim="800000"/>
            <a:headEnd/>
            <a:tailEnd/>
          </a:ln>
        </p:spPr>
        <p:txBody>
          <a:bodyPr wrap="square">
            <a:spAutoFit/>
          </a:bodyPr>
          <a:lstStyle/>
          <a:p>
            <a:endParaRPr lang="en-GB"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
        <p:nvSpPr>
          <p:cNvPr id="4" name="Text Box 3"/>
          <p:cNvSpPr txBox="1">
            <a:spLocks noChangeArrowheads="1"/>
          </p:cNvSpPr>
          <p:nvPr/>
        </p:nvSpPr>
        <p:spPr bwMode="auto">
          <a:xfrm rot="10800000" flipH="1" flipV="1">
            <a:off x="646542" y="995861"/>
            <a:ext cx="8040258" cy="6878806"/>
          </a:xfrm>
          <a:prstGeom prst="rect">
            <a:avLst/>
          </a:prstGeom>
          <a:noFill/>
          <a:ln w="9525">
            <a:noFill/>
            <a:miter lim="800000"/>
            <a:headEnd/>
            <a:tailEnd/>
          </a:ln>
        </p:spPr>
        <p:txBody>
          <a:bodyPr wrap="square">
            <a:spAutoFit/>
          </a:bodyPr>
          <a:lstStyle/>
          <a:p>
            <a:endParaRPr lang="en-GB" sz="2400" dirty="0" smtClean="0">
              <a:latin typeface="+mj-lt"/>
            </a:endParaRPr>
          </a:p>
          <a:p>
            <a:endParaRPr lang="en-GB" sz="2400" dirty="0" smtClean="0">
              <a:latin typeface="+mj-lt"/>
            </a:endParaRPr>
          </a:p>
          <a:p>
            <a:endParaRPr lang="en-AU" sz="2800" dirty="0" smtClean="0"/>
          </a:p>
          <a:p>
            <a:r>
              <a:rPr lang="en-AU" sz="2800" dirty="0" smtClean="0"/>
              <a:t>What should the relative contribution of the data sources be? </a:t>
            </a:r>
          </a:p>
          <a:p>
            <a:endParaRPr lang="en-AU" sz="2800" dirty="0" smtClean="0"/>
          </a:p>
          <a:p>
            <a:r>
              <a:rPr lang="en-GB" sz="2800" i="1" dirty="0" err="1" smtClean="0"/>
              <a:t>LL</a:t>
            </a:r>
            <a:r>
              <a:rPr lang="en-GB" sz="2800" baseline="-25000" dirty="0" err="1" smtClean="0"/>
              <a:t>total</a:t>
            </a:r>
            <a:r>
              <a:rPr lang="en-GB" sz="2800" dirty="0" smtClean="0"/>
              <a:t> =  w</a:t>
            </a:r>
            <a:r>
              <a:rPr lang="en-GB" sz="2800" baseline="-25000" dirty="0" smtClean="0"/>
              <a:t>1 </a:t>
            </a:r>
            <a:r>
              <a:rPr lang="en-GB" sz="2800" i="1" dirty="0" err="1" smtClean="0"/>
              <a:t>LL</a:t>
            </a:r>
            <a:r>
              <a:rPr lang="en-GB" sz="2800" baseline="-25000" dirty="0" err="1" smtClean="0"/>
              <a:t>Growth</a:t>
            </a:r>
            <a:r>
              <a:rPr lang="en-GB" sz="2800" dirty="0" smtClean="0"/>
              <a:t> +  w</a:t>
            </a:r>
            <a:r>
              <a:rPr lang="en-GB" sz="2800" baseline="-25000" dirty="0" smtClean="0"/>
              <a:t>2 </a:t>
            </a:r>
            <a:r>
              <a:rPr lang="en-GB" sz="2800" i="1" dirty="0" err="1" smtClean="0"/>
              <a:t>LL</a:t>
            </a:r>
            <a:r>
              <a:rPr lang="en-GB" sz="2800" baseline="-25000" dirty="0" err="1" smtClean="0"/>
              <a:t>Cannual</a:t>
            </a:r>
            <a:r>
              <a:rPr lang="en-GB" sz="2800" dirty="0" smtClean="0"/>
              <a:t> +  w</a:t>
            </a:r>
            <a:r>
              <a:rPr lang="en-GB" sz="2800" baseline="-25000" dirty="0" smtClean="0"/>
              <a:t>3 </a:t>
            </a:r>
            <a:r>
              <a:rPr lang="en-GB" sz="2800" i="1" dirty="0" err="1" smtClean="0"/>
              <a:t>LL</a:t>
            </a:r>
            <a:r>
              <a:rPr lang="en-GB" sz="2800" baseline="-25000" dirty="0" err="1" smtClean="0"/>
              <a:t>Cweek</a:t>
            </a:r>
            <a:r>
              <a:rPr lang="en-GB" sz="2800" dirty="0" smtClean="0"/>
              <a:t> </a:t>
            </a:r>
          </a:p>
          <a:p>
            <a:endParaRPr lang="en-GB" sz="2800" dirty="0" smtClean="0"/>
          </a:p>
          <a:p>
            <a:r>
              <a:rPr lang="en-GB" sz="2800" dirty="0" smtClean="0"/>
              <a:t>			+  	w</a:t>
            </a:r>
            <a:r>
              <a:rPr lang="en-GB" sz="2800" baseline="-25000" dirty="0" smtClean="0"/>
              <a:t>4 </a:t>
            </a:r>
            <a:r>
              <a:rPr lang="en-GB" sz="2800" i="1" dirty="0" err="1" smtClean="0"/>
              <a:t>LL</a:t>
            </a:r>
            <a:r>
              <a:rPr lang="en-GB" sz="2800" baseline="-25000" dirty="0" err="1" smtClean="0"/>
              <a:t>NspawnerIndex</a:t>
            </a:r>
            <a:r>
              <a:rPr lang="en-GB" sz="2800" dirty="0" smtClean="0"/>
              <a:t> +  w</a:t>
            </a:r>
            <a:r>
              <a:rPr lang="en-GB" sz="2800" baseline="-25000" dirty="0" smtClean="0"/>
              <a:t>5 </a:t>
            </a:r>
            <a:r>
              <a:rPr lang="en-GB" sz="2800" i="1" dirty="0" err="1" smtClean="0"/>
              <a:t>LL</a:t>
            </a:r>
            <a:r>
              <a:rPr lang="en-GB" sz="2800" baseline="-25000" dirty="0" err="1" smtClean="0"/>
              <a:t>NrecruitIndex</a:t>
            </a:r>
            <a:r>
              <a:rPr lang="en-GB" sz="2800" baseline="-25000" dirty="0" smtClean="0"/>
              <a:t> </a:t>
            </a:r>
            <a:r>
              <a:rPr lang="en-GB" sz="2800" dirty="0" smtClean="0"/>
              <a:t>+</a:t>
            </a:r>
          </a:p>
          <a:p>
            <a:r>
              <a:rPr lang="en-GB" sz="2800" dirty="0" smtClean="0"/>
              <a:t>			+  w</a:t>
            </a:r>
            <a:r>
              <a:rPr lang="en-GB" sz="2800" baseline="-25000" dirty="0" smtClean="0"/>
              <a:t>6 </a:t>
            </a:r>
            <a:r>
              <a:rPr lang="en-GB" sz="2800" i="1" dirty="0" err="1" smtClean="0"/>
              <a:t>LL</a:t>
            </a:r>
            <a:r>
              <a:rPr lang="en-GB" sz="2800" baseline="-25000" dirty="0" err="1" smtClean="0"/>
              <a:t>SizeSurvey</a:t>
            </a:r>
            <a:r>
              <a:rPr lang="en-GB" sz="2800" dirty="0" smtClean="0"/>
              <a:t> </a:t>
            </a:r>
          </a:p>
          <a:p>
            <a:r>
              <a:rPr lang="en-GB" sz="2800" dirty="0" smtClean="0"/>
              <a:t>			+ 	w</a:t>
            </a:r>
            <a:r>
              <a:rPr lang="en-GB" sz="2800" baseline="-25000" dirty="0" smtClean="0"/>
              <a:t>7 </a:t>
            </a:r>
            <a:r>
              <a:rPr lang="en-GB" sz="2800" i="1" dirty="0" err="1" smtClean="0"/>
              <a:t>LL</a:t>
            </a:r>
            <a:r>
              <a:rPr lang="en-GB" sz="2800" baseline="-25000" dirty="0" err="1" smtClean="0"/>
              <a:t>SizeComm</a:t>
            </a:r>
            <a:r>
              <a:rPr lang="en-GB" sz="2800" dirty="0" smtClean="0"/>
              <a:t> </a:t>
            </a:r>
            <a:endParaRPr lang="en-AU" sz="2800" dirty="0" smtClean="0"/>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
        <p:nvSpPr>
          <p:cNvPr id="7" name="Freeform 6"/>
          <p:cNvSpPr/>
          <p:nvPr/>
        </p:nvSpPr>
        <p:spPr>
          <a:xfrm>
            <a:off x="1996735" y="3325091"/>
            <a:ext cx="475976" cy="702581"/>
          </a:xfrm>
          <a:custGeom>
            <a:avLst/>
            <a:gdLst>
              <a:gd name="connsiteX0" fmla="*/ 0 w 1358537"/>
              <a:gd name="connsiteY0" fmla="*/ 104502 h 859245"/>
              <a:gd name="connsiteX1" fmla="*/ 26126 w 1358537"/>
              <a:gd name="connsiteY1" fmla="*/ 92891 h 859245"/>
              <a:gd name="connsiteX2" fmla="*/ 55155 w 1358537"/>
              <a:gd name="connsiteY2" fmla="*/ 89988 h 859245"/>
              <a:gd name="connsiteX3" fmla="*/ 63863 w 1358537"/>
              <a:gd name="connsiteY3" fmla="*/ 87085 h 859245"/>
              <a:gd name="connsiteX4" fmla="*/ 101600 w 1358537"/>
              <a:gd name="connsiteY4" fmla="*/ 81280 h 859245"/>
              <a:gd name="connsiteX5" fmla="*/ 124823 w 1358537"/>
              <a:gd name="connsiteY5" fmla="*/ 72571 h 859245"/>
              <a:gd name="connsiteX6" fmla="*/ 142240 w 1358537"/>
              <a:gd name="connsiteY6" fmla="*/ 69668 h 859245"/>
              <a:gd name="connsiteX7" fmla="*/ 159657 w 1358537"/>
              <a:gd name="connsiteY7" fmla="*/ 63862 h 859245"/>
              <a:gd name="connsiteX8" fmla="*/ 191589 w 1358537"/>
              <a:gd name="connsiteY8" fmla="*/ 58057 h 859245"/>
              <a:gd name="connsiteX9" fmla="*/ 209006 w 1358537"/>
              <a:gd name="connsiteY9" fmla="*/ 49348 h 859245"/>
              <a:gd name="connsiteX10" fmla="*/ 223520 w 1358537"/>
              <a:gd name="connsiteY10" fmla="*/ 46445 h 859245"/>
              <a:gd name="connsiteX11" fmla="*/ 235132 w 1358537"/>
              <a:gd name="connsiteY11" fmla="*/ 43542 h 859245"/>
              <a:gd name="connsiteX12" fmla="*/ 252549 w 1358537"/>
              <a:gd name="connsiteY12" fmla="*/ 37737 h 859245"/>
              <a:gd name="connsiteX13" fmla="*/ 261257 w 1358537"/>
              <a:gd name="connsiteY13" fmla="*/ 34834 h 859245"/>
              <a:gd name="connsiteX14" fmla="*/ 284480 w 1358537"/>
              <a:gd name="connsiteY14" fmla="*/ 31931 h 859245"/>
              <a:gd name="connsiteX15" fmla="*/ 307703 w 1358537"/>
              <a:gd name="connsiteY15" fmla="*/ 23222 h 859245"/>
              <a:gd name="connsiteX16" fmla="*/ 336732 w 1358537"/>
              <a:gd name="connsiteY16" fmla="*/ 17417 h 859245"/>
              <a:gd name="connsiteX17" fmla="*/ 365760 w 1358537"/>
              <a:gd name="connsiteY17" fmla="*/ 11611 h 859245"/>
              <a:gd name="connsiteX18" fmla="*/ 423817 w 1358537"/>
              <a:gd name="connsiteY18" fmla="*/ 5805 h 859245"/>
              <a:gd name="connsiteX19" fmla="*/ 496389 w 1358537"/>
              <a:gd name="connsiteY19" fmla="*/ 0 h 859245"/>
              <a:gd name="connsiteX20" fmla="*/ 859246 w 1358537"/>
              <a:gd name="connsiteY20" fmla="*/ 2902 h 859245"/>
              <a:gd name="connsiteX21" fmla="*/ 876663 w 1358537"/>
              <a:gd name="connsiteY21" fmla="*/ 8708 h 859245"/>
              <a:gd name="connsiteX22" fmla="*/ 920206 w 1358537"/>
              <a:gd name="connsiteY22" fmla="*/ 11611 h 859245"/>
              <a:gd name="connsiteX23" fmla="*/ 955040 w 1358537"/>
              <a:gd name="connsiteY23" fmla="*/ 14514 h 859245"/>
              <a:gd name="connsiteX24" fmla="*/ 995680 w 1358537"/>
              <a:gd name="connsiteY24" fmla="*/ 23222 h 859245"/>
              <a:gd name="connsiteX25" fmla="*/ 1021806 w 1358537"/>
              <a:gd name="connsiteY25" fmla="*/ 31931 h 859245"/>
              <a:gd name="connsiteX26" fmla="*/ 1036320 w 1358537"/>
              <a:gd name="connsiteY26" fmla="*/ 34834 h 859245"/>
              <a:gd name="connsiteX27" fmla="*/ 1045029 w 1358537"/>
              <a:gd name="connsiteY27" fmla="*/ 40640 h 859245"/>
              <a:gd name="connsiteX28" fmla="*/ 1065349 w 1358537"/>
              <a:gd name="connsiteY28" fmla="*/ 46445 h 859245"/>
              <a:gd name="connsiteX29" fmla="*/ 1074057 w 1358537"/>
              <a:gd name="connsiteY29" fmla="*/ 49348 h 859245"/>
              <a:gd name="connsiteX30" fmla="*/ 1085669 w 1358537"/>
              <a:gd name="connsiteY30" fmla="*/ 55154 h 859245"/>
              <a:gd name="connsiteX31" fmla="*/ 1100183 w 1358537"/>
              <a:gd name="connsiteY31" fmla="*/ 58057 h 859245"/>
              <a:gd name="connsiteX32" fmla="*/ 1123406 w 1358537"/>
              <a:gd name="connsiteY32" fmla="*/ 69668 h 859245"/>
              <a:gd name="connsiteX33" fmla="*/ 1143726 w 1358537"/>
              <a:gd name="connsiteY33" fmla="*/ 81280 h 859245"/>
              <a:gd name="connsiteX34" fmla="*/ 1158240 w 1358537"/>
              <a:gd name="connsiteY34" fmla="*/ 87085 h 859245"/>
              <a:gd name="connsiteX35" fmla="*/ 1178560 w 1358537"/>
              <a:gd name="connsiteY35" fmla="*/ 95794 h 859245"/>
              <a:gd name="connsiteX36" fmla="*/ 1210492 w 1358537"/>
              <a:gd name="connsiteY36" fmla="*/ 116114 h 859245"/>
              <a:gd name="connsiteX37" fmla="*/ 1227909 w 1358537"/>
              <a:gd name="connsiteY37" fmla="*/ 127725 h 859245"/>
              <a:gd name="connsiteX38" fmla="*/ 1236617 w 1358537"/>
              <a:gd name="connsiteY38" fmla="*/ 133531 h 859245"/>
              <a:gd name="connsiteX39" fmla="*/ 1248229 w 1358537"/>
              <a:gd name="connsiteY39" fmla="*/ 150948 h 859245"/>
              <a:gd name="connsiteX40" fmla="*/ 1265646 w 1358537"/>
              <a:gd name="connsiteY40" fmla="*/ 179977 h 859245"/>
              <a:gd name="connsiteX41" fmla="*/ 1274355 w 1358537"/>
              <a:gd name="connsiteY41" fmla="*/ 188685 h 859245"/>
              <a:gd name="connsiteX42" fmla="*/ 1294675 w 1358537"/>
              <a:gd name="connsiteY42" fmla="*/ 226422 h 859245"/>
              <a:gd name="connsiteX43" fmla="*/ 1297577 w 1358537"/>
              <a:gd name="connsiteY43" fmla="*/ 235131 h 859245"/>
              <a:gd name="connsiteX44" fmla="*/ 1312092 w 1358537"/>
              <a:gd name="connsiteY44" fmla="*/ 261257 h 859245"/>
              <a:gd name="connsiteX45" fmla="*/ 1317897 w 1358537"/>
              <a:gd name="connsiteY45" fmla="*/ 272868 h 859245"/>
              <a:gd name="connsiteX46" fmla="*/ 1335315 w 1358537"/>
              <a:gd name="connsiteY46" fmla="*/ 301897 h 859245"/>
              <a:gd name="connsiteX47" fmla="*/ 1344023 w 1358537"/>
              <a:gd name="connsiteY47" fmla="*/ 348342 h 859245"/>
              <a:gd name="connsiteX48" fmla="*/ 1346926 w 1358537"/>
              <a:gd name="connsiteY48" fmla="*/ 374468 h 859245"/>
              <a:gd name="connsiteX49" fmla="*/ 1349829 w 1358537"/>
              <a:gd name="connsiteY49" fmla="*/ 388982 h 859245"/>
              <a:gd name="connsiteX50" fmla="*/ 1355635 w 1358537"/>
              <a:gd name="connsiteY50" fmla="*/ 432525 h 859245"/>
              <a:gd name="connsiteX51" fmla="*/ 1358537 w 1358537"/>
              <a:gd name="connsiteY51" fmla="*/ 519611 h 859245"/>
              <a:gd name="connsiteX52" fmla="*/ 1355635 w 1358537"/>
              <a:gd name="connsiteY52" fmla="*/ 583474 h 859245"/>
              <a:gd name="connsiteX53" fmla="*/ 1349829 w 1358537"/>
              <a:gd name="connsiteY53" fmla="*/ 600891 h 859245"/>
              <a:gd name="connsiteX54" fmla="*/ 1344023 w 1358537"/>
              <a:gd name="connsiteY54" fmla="*/ 609600 h 859245"/>
              <a:gd name="connsiteX55" fmla="*/ 1341120 w 1358537"/>
              <a:gd name="connsiteY55" fmla="*/ 624114 h 859245"/>
              <a:gd name="connsiteX56" fmla="*/ 1323703 w 1358537"/>
              <a:gd name="connsiteY56" fmla="*/ 641531 h 859245"/>
              <a:gd name="connsiteX57" fmla="*/ 1306286 w 1358537"/>
              <a:gd name="connsiteY57" fmla="*/ 664754 h 859245"/>
              <a:gd name="connsiteX58" fmla="*/ 1291772 w 1358537"/>
              <a:gd name="connsiteY58" fmla="*/ 690880 h 859245"/>
              <a:gd name="connsiteX59" fmla="*/ 1283063 w 1358537"/>
              <a:gd name="connsiteY59" fmla="*/ 699588 h 859245"/>
              <a:gd name="connsiteX60" fmla="*/ 1262743 w 1358537"/>
              <a:gd name="connsiteY60" fmla="*/ 722811 h 859245"/>
              <a:gd name="connsiteX61" fmla="*/ 1251132 w 1358537"/>
              <a:gd name="connsiteY61" fmla="*/ 728617 h 859245"/>
              <a:gd name="connsiteX62" fmla="*/ 1222103 w 1358537"/>
              <a:gd name="connsiteY62" fmla="*/ 751840 h 859245"/>
              <a:gd name="connsiteX63" fmla="*/ 1193075 w 1358537"/>
              <a:gd name="connsiteY63" fmla="*/ 769257 h 859245"/>
              <a:gd name="connsiteX64" fmla="*/ 1184366 w 1358537"/>
              <a:gd name="connsiteY64" fmla="*/ 775062 h 859245"/>
              <a:gd name="connsiteX65" fmla="*/ 1158240 w 1358537"/>
              <a:gd name="connsiteY65" fmla="*/ 783771 h 859245"/>
              <a:gd name="connsiteX66" fmla="*/ 1146629 w 1358537"/>
              <a:gd name="connsiteY66" fmla="*/ 789577 h 859245"/>
              <a:gd name="connsiteX67" fmla="*/ 1117600 w 1358537"/>
              <a:gd name="connsiteY67" fmla="*/ 801188 h 859245"/>
              <a:gd name="connsiteX68" fmla="*/ 1094377 w 1358537"/>
              <a:gd name="connsiteY68" fmla="*/ 812800 h 859245"/>
              <a:gd name="connsiteX69" fmla="*/ 1076960 w 1358537"/>
              <a:gd name="connsiteY69" fmla="*/ 815702 h 859245"/>
              <a:gd name="connsiteX70" fmla="*/ 1050835 w 1358537"/>
              <a:gd name="connsiteY70" fmla="*/ 821508 h 859245"/>
              <a:gd name="connsiteX71" fmla="*/ 1042126 w 1358537"/>
              <a:gd name="connsiteY71" fmla="*/ 824411 h 859245"/>
              <a:gd name="connsiteX72" fmla="*/ 1007292 w 1358537"/>
              <a:gd name="connsiteY72" fmla="*/ 833120 h 859245"/>
              <a:gd name="connsiteX73" fmla="*/ 986972 w 1358537"/>
              <a:gd name="connsiteY73" fmla="*/ 838925 h 859245"/>
              <a:gd name="connsiteX74" fmla="*/ 946332 w 1358537"/>
              <a:gd name="connsiteY74" fmla="*/ 841828 h 859245"/>
              <a:gd name="connsiteX75" fmla="*/ 911497 w 1358537"/>
              <a:gd name="connsiteY75" fmla="*/ 844731 h 859245"/>
              <a:gd name="connsiteX76" fmla="*/ 867955 w 1358537"/>
              <a:gd name="connsiteY76" fmla="*/ 853440 h 859245"/>
              <a:gd name="connsiteX77" fmla="*/ 821509 w 1358537"/>
              <a:gd name="connsiteY77" fmla="*/ 859245 h 859245"/>
              <a:gd name="connsiteX78" fmla="*/ 766355 w 1358537"/>
              <a:gd name="connsiteY78" fmla="*/ 853440 h 859245"/>
              <a:gd name="connsiteX79" fmla="*/ 728617 w 1358537"/>
              <a:gd name="connsiteY79" fmla="*/ 850537 h 859245"/>
              <a:gd name="connsiteX80" fmla="*/ 690880 w 1358537"/>
              <a:gd name="connsiteY80" fmla="*/ 841828 h 859245"/>
              <a:gd name="connsiteX81" fmla="*/ 641532 w 1358537"/>
              <a:gd name="connsiteY81" fmla="*/ 838925 h 859245"/>
              <a:gd name="connsiteX82" fmla="*/ 618309 w 1358537"/>
              <a:gd name="connsiteY82" fmla="*/ 836022 h 859245"/>
              <a:gd name="connsiteX83" fmla="*/ 606697 w 1358537"/>
              <a:gd name="connsiteY83" fmla="*/ 833120 h 859245"/>
              <a:gd name="connsiteX84" fmla="*/ 577669 w 1358537"/>
              <a:gd name="connsiteY84" fmla="*/ 830217 h 859245"/>
              <a:gd name="connsiteX85" fmla="*/ 563155 w 1358537"/>
              <a:gd name="connsiteY85" fmla="*/ 824411 h 859245"/>
              <a:gd name="connsiteX86" fmla="*/ 551543 w 1358537"/>
              <a:gd name="connsiteY86" fmla="*/ 821508 h 859245"/>
              <a:gd name="connsiteX87" fmla="*/ 542835 w 1358537"/>
              <a:gd name="connsiteY87" fmla="*/ 818605 h 859245"/>
              <a:gd name="connsiteX88" fmla="*/ 519612 w 1358537"/>
              <a:gd name="connsiteY88" fmla="*/ 812800 h 859245"/>
              <a:gd name="connsiteX89" fmla="*/ 484777 w 1358537"/>
              <a:gd name="connsiteY89" fmla="*/ 804091 h 859245"/>
              <a:gd name="connsiteX90" fmla="*/ 476069 w 1358537"/>
              <a:gd name="connsiteY90" fmla="*/ 798285 h 859245"/>
              <a:gd name="connsiteX91" fmla="*/ 452846 w 1358537"/>
              <a:gd name="connsiteY91" fmla="*/ 795382 h 859245"/>
              <a:gd name="connsiteX92" fmla="*/ 441235 w 1358537"/>
              <a:gd name="connsiteY92" fmla="*/ 792480 h 859245"/>
              <a:gd name="connsiteX93" fmla="*/ 429623 w 1358537"/>
              <a:gd name="connsiteY93" fmla="*/ 786674 h 859245"/>
              <a:gd name="connsiteX94" fmla="*/ 394789 w 1358537"/>
              <a:gd name="connsiteY94" fmla="*/ 777965 h 859245"/>
              <a:gd name="connsiteX95" fmla="*/ 386080 w 1358537"/>
              <a:gd name="connsiteY95" fmla="*/ 772160 h 859245"/>
              <a:gd name="connsiteX96" fmla="*/ 362857 w 1358537"/>
              <a:gd name="connsiteY96" fmla="*/ 763451 h 859245"/>
              <a:gd name="connsiteX97" fmla="*/ 342537 w 1358537"/>
              <a:gd name="connsiteY97" fmla="*/ 751840 h 859245"/>
              <a:gd name="connsiteX98" fmla="*/ 325120 w 1358537"/>
              <a:gd name="connsiteY98" fmla="*/ 740228 h 859245"/>
              <a:gd name="connsiteX99" fmla="*/ 304800 w 1358537"/>
              <a:gd name="connsiteY99" fmla="*/ 731520 h 859245"/>
              <a:gd name="connsiteX100" fmla="*/ 287383 w 1358537"/>
              <a:gd name="connsiteY100" fmla="*/ 719908 h 859245"/>
              <a:gd name="connsiteX101" fmla="*/ 278675 w 1358537"/>
              <a:gd name="connsiteY101" fmla="*/ 714102 h 859245"/>
              <a:gd name="connsiteX102" fmla="*/ 267063 w 1358537"/>
              <a:gd name="connsiteY102" fmla="*/ 708297 h 859245"/>
              <a:gd name="connsiteX103" fmla="*/ 249646 w 1358537"/>
              <a:gd name="connsiteY103" fmla="*/ 699588 h 859245"/>
              <a:gd name="connsiteX104" fmla="*/ 235132 w 1358537"/>
              <a:gd name="connsiteY104" fmla="*/ 685074 h 859245"/>
              <a:gd name="connsiteX105" fmla="*/ 223520 w 1358537"/>
              <a:gd name="connsiteY105" fmla="*/ 673462 h 859245"/>
              <a:gd name="connsiteX106" fmla="*/ 214812 w 1358537"/>
              <a:gd name="connsiteY106" fmla="*/ 667657 h 859245"/>
              <a:gd name="connsiteX107" fmla="*/ 197395 w 1358537"/>
              <a:gd name="connsiteY107" fmla="*/ 650240 h 859245"/>
              <a:gd name="connsiteX108" fmla="*/ 179977 w 1358537"/>
              <a:gd name="connsiteY108" fmla="*/ 635725 h 859245"/>
              <a:gd name="connsiteX109" fmla="*/ 171269 w 1358537"/>
              <a:gd name="connsiteY109" fmla="*/ 624114 h 859245"/>
              <a:gd name="connsiteX110" fmla="*/ 165463 w 1358537"/>
              <a:gd name="connsiteY110" fmla="*/ 615405 h 859245"/>
              <a:gd name="connsiteX111" fmla="*/ 156755 w 1358537"/>
              <a:gd name="connsiteY111" fmla="*/ 606697 h 859245"/>
              <a:gd name="connsiteX112" fmla="*/ 150949 w 1358537"/>
              <a:gd name="connsiteY112" fmla="*/ 597988 h 859245"/>
              <a:gd name="connsiteX113" fmla="*/ 142240 w 1358537"/>
              <a:gd name="connsiteY113" fmla="*/ 589280 h 859245"/>
              <a:gd name="connsiteX114" fmla="*/ 136435 w 1358537"/>
              <a:gd name="connsiteY114" fmla="*/ 580571 h 859245"/>
              <a:gd name="connsiteX115" fmla="*/ 127726 w 1358537"/>
              <a:gd name="connsiteY115" fmla="*/ 568960 h 859245"/>
              <a:gd name="connsiteX116" fmla="*/ 119017 w 1358537"/>
              <a:gd name="connsiteY116" fmla="*/ 560251 h 859245"/>
              <a:gd name="connsiteX117" fmla="*/ 107406 w 1358537"/>
              <a:gd name="connsiteY117" fmla="*/ 542834 h 859245"/>
              <a:gd name="connsiteX118" fmla="*/ 101600 w 1358537"/>
              <a:gd name="connsiteY118" fmla="*/ 534125 h 859245"/>
              <a:gd name="connsiteX119" fmla="*/ 95795 w 1358537"/>
              <a:gd name="connsiteY119" fmla="*/ 525417 h 859245"/>
              <a:gd name="connsiteX120" fmla="*/ 87086 w 1358537"/>
              <a:gd name="connsiteY120" fmla="*/ 516708 h 859245"/>
              <a:gd name="connsiteX121" fmla="*/ 81280 w 1358537"/>
              <a:gd name="connsiteY121" fmla="*/ 505097 h 859245"/>
              <a:gd name="connsiteX122" fmla="*/ 78377 w 1358537"/>
              <a:gd name="connsiteY122" fmla="*/ 496388 h 859245"/>
              <a:gd name="connsiteX123" fmla="*/ 69669 w 1358537"/>
              <a:gd name="connsiteY123" fmla="*/ 487680 h 859245"/>
              <a:gd name="connsiteX124" fmla="*/ 63863 w 1358537"/>
              <a:gd name="connsiteY124" fmla="*/ 470262 h 859245"/>
              <a:gd name="connsiteX125" fmla="*/ 60960 w 1358537"/>
              <a:gd name="connsiteY125" fmla="*/ 461554 h 859245"/>
              <a:gd name="connsiteX126" fmla="*/ 55155 w 1358537"/>
              <a:gd name="connsiteY126" fmla="*/ 452845 h 859245"/>
              <a:gd name="connsiteX127" fmla="*/ 52252 w 1358537"/>
              <a:gd name="connsiteY127" fmla="*/ 441234 h 859245"/>
              <a:gd name="connsiteX128" fmla="*/ 46446 w 1358537"/>
              <a:gd name="connsiteY128" fmla="*/ 423817 h 859245"/>
              <a:gd name="connsiteX129" fmla="*/ 40640 w 1358537"/>
              <a:gd name="connsiteY129" fmla="*/ 403497 h 859245"/>
              <a:gd name="connsiteX130" fmla="*/ 37737 w 1358537"/>
              <a:gd name="connsiteY130" fmla="*/ 391885 h 859245"/>
              <a:gd name="connsiteX131" fmla="*/ 31932 w 1358537"/>
              <a:gd name="connsiteY131" fmla="*/ 380274 h 859245"/>
              <a:gd name="connsiteX132" fmla="*/ 26126 w 1358537"/>
              <a:gd name="connsiteY132" fmla="*/ 325120 h 859245"/>
              <a:gd name="connsiteX133" fmla="*/ 23223 w 1358537"/>
              <a:gd name="connsiteY133" fmla="*/ 310605 h 859245"/>
              <a:gd name="connsiteX134" fmla="*/ 17417 w 1358537"/>
              <a:gd name="connsiteY134" fmla="*/ 281577 h 859245"/>
              <a:gd name="connsiteX135" fmla="*/ 20320 w 1358537"/>
              <a:gd name="connsiteY135" fmla="*/ 150948 h 859245"/>
              <a:gd name="connsiteX136" fmla="*/ 23223 w 1358537"/>
              <a:gd name="connsiteY136" fmla="*/ 142240 h 859245"/>
              <a:gd name="connsiteX137" fmla="*/ 26126 w 1358537"/>
              <a:gd name="connsiteY137" fmla="*/ 130628 h 859245"/>
              <a:gd name="connsiteX138" fmla="*/ 31932 w 1358537"/>
              <a:gd name="connsiteY138" fmla="*/ 119017 h 859245"/>
              <a:gd name="connsiteX139" fmla="*/ 37737 w 1358537"/>
              <a:gd name="connsiteY139" fmla="*/ 92891 h 859245"/>
              <a:gd name="connsiteX140" fmla="*/ 46446 w 1358537"/>
              <a:gd name="connsiteY140" fmla="*/ 63862 h 859245"/>
              <a:gd name="connsiteX141" fmla="*/ 49349 w 1358537"/>
              <a:gd name="connsiteY141" fmla="*/ 52251 h 859245"/>
              <a:gd name="connsiteX142" fmla="*/ 58057 w 1358537"/>
              <a:gd name="connsiteY142" fmla="*/ 34834 h 859245"/>
              <a:gd name="connsiteX143" fmla="*/ 58057 w 1358537"/>
              <a:gd name="connsiteY143" fmla="*/ 20320 h 85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358537" h="859245">
                <a:moveTo>
                  <a:pt x="0" y="104502"/>
                </a:moveTo>
                <a:cubicBezTo>
                  <a:pt x="6008" y="101498"/>
                  <a:pt x="19954" y="94126"/>
                  <a:pt x="26126" y="92891"/>
                </a:cubicBezTo>
                <a:cubicBezTo>
                  <a:pt x="35662" y="90984"/>
                  <a:pt x="45479" y="90956"/>
                  <a:pt x="55155" y="89988"/>
                </a:cubicBezTo>
                <a:cubicBezTo>
                  <a:pt x="58058" y="89020"/>
                  <a:pt x="60853" y="87632"/>
                  <a:pt x="63863" y="87085"/>
                </a:cubicBezTo>
                <a:cubicBezTo>
                  <a:pt x="89703" y="82386"/>
                  <a:pt x="80877" y="86460"/>
                  <a:pt x="101600" y="81280"/>
                </a:cubicBezTo>
                <a:cubicBezTo>
                  <a:pt x="122238" y="76121"/>
                  <a:pt x="95572" y="80549"/>
                  <a:pt x="124823" y="72571"/>
                </a:cubicBezTo>
                <a:cubicBezTo>
                  <a:pt x="130501" y="71022"/>
                  <a:pt x="136530" y="71096"/>
                  <a:pt x="142240" y="69668"/>
                </a:cubicBezTo>
                <a:cubicBezTo>
                  <a:pt x="148177" y="68184"/>
                  <a:pt x="153700" y="65264"/>
                  <a:pt x="159657" y="63862"/>
                </a:cubicBezTo>
                <a:cubicBezTo>
                  <a:pt x="170188" y="61384"/>
                  <a:pt x="180945" y="59992"/>
                  <a:pt x="191589" y="58057"/>
                </a:cubicBezTo>
                <a:cubicBezTo>
                  <a:pt x="197395" y="55154"/>
                  <a:pt x="202906" y="51566"/>
                  <a:pt x="209006" y="49348"/>
                </a:cubicBezTo>
                <a:cubicBezTo>
                  <a:pt x="213643" y="47662"/>
                  <a:pt x="218704" y="47515"/>
                  <a:pt x="223520" y="46445"/>
                </a:cubicBezTo>
                <a:cubicBezTo>
                  <a:pt x="227415" y="45579"/>
                  <a:pt x="231310" y="44688"/>
                  <a:pt x="235132" y="43542"/>
                </a:cubicBezTo>
                <a:cubicBezTo>
                  <a:pt x="240994" y="41784"/>
                  <a:pt x="246743" y="39672"/>
                  <a:pt x="252549" y="37737"/>
                </a:cubicBezTo>
                <a:cubicBezTo>
                  <a:pt x="255452" y="36769"/>
                  <a:pt x="258221" y="35214"/>
                  <a:pt x="261257" y="34834"/>
                </a:cubicBezTo>
                <a:lnTo>
                  <a:pt x="284480" y="31931"/>
                </a:lnTo>
                <a:cubicBezTo>
                  <a:pt x="292136" y="28868"/>
                  <a:pt x="299747" y="25495"/>
                  <a:pt x="307703" y="23222"/>
                </a:cubicBezTo>
                <a:cubicBezTo>
                  <a:pt x="321786" y="19199"/>
                  <a:pt x="320158" y="20525"/>
                  <a:pt x="336732" y="17417"/>
                </a:cubicBezTo>
                <a:cubicBezTo>
                  <a:pt x="346431" y="15598"/>
                  <a:pt x="355979" y="12915"/>
                  <a:pt x="365760" y="11611"/>
                </a:cubicBezTo>
                <a:cubicBezTo>
                  <a:pt x="385038" y="9040"/>
                  <a:pt x="404564" y="8556"/>
                  <a:pt x="423817" y="5805"/>
                </a:cubicBezTo>
                <a:cubicBezTo>
                  <a:pt x="461406" y="435"/>
                  <a:pt x="437305" y="3281"/>
                  <a:pt x="496389" y="0"/>
                </a:cubicBezTo>
                <a:lnTo>
                  <a:pt x="859246" y="2902"/>
                </a:lnTo>
                <a:cubicBezTo>
                  <a:pt x="865364" y="3042"/>
                  <a:pt x="870605" y="7842"/>
                  <a:pt x="876663" y="8708"/>
                </a:cubicBezTo>
                <a:cubicBezTo>
                  <a:pt x="891063" y="10765"/>
                  <a:pt x="905699" y="10536"/>
                  <a:pt x="920206" y="11611"/>
                </a:cubicBezTo>
                <a:lnTo>
                  <a:pt x="955040" y="14514"/>
                </a:lnTo>
                <a:cubicBezTo>
                  <a:pt x="992477" y="25211"/>
                  <a:pt x="958151" y="16399"/>
                  <a:pt x="995680" y="23222"/>
                </a:cubicBezTo>
                <a:cubicBezTo>
                  <a:pt x="1014531" y="26649"/>
                  <a:pt x="1000735" y="25609"/>
                  <a:pt x="1021806" y="31931"/>
                </a:cubicBezTo>
                <a:cubicBezTo>
                  <a:pt x="1026532" y="33349"/>
                  <a:pt x="1031482" y="33866"/>
                  <a:pt x="1036320" y="34834"/>
                </a:cubicBezTo>
                <a:cubicBezTo>
                  <a:pt x="1039223" y="36769"/>
                  <a:pt x="1041908" y="39080"/>
                  <a:pt x="1045029" y="40640"/>
                </a:cubicBezTo>
                <a:cubicBezTo>
                  <a:pt x="1049665" y="42958"/>
                  <a:pt x="1061014" y="45206"/>
                  <a:pt x="1065349" y="46445"/>
                </a:cubicBezTo>
                <a:cubicBezTo>
                  <a:pt x="1068291" y="47286"/>
                  <a:pt x="1071245" y="48143"/>
                  <a:pt x="1074057" y="49348"/>
                </a:cubicBezTo>
                <a:cubicBezTo>
                  <a:pt x="1078035" y="51053"/>
                  <a:pt x="1081564" y="53785"/>
                  <a:pt x="1085669" y="55154"/>
                </a:cubicBezTo>
                <a:cubicBezTo>
                  <a:pt x="1090350" y="56714"/>
                  <a:pt x="1095345" y="57089"/>
                  <a:pt x="1100183" y="58057"/>
                </a:cubicBezTo>
                <a:cubicBezTo>
                  <a:pt x="1115467" y="73339"/>
                  <a:pt x="1101157" y="62251"/>
                  <a:pt x="1123406" y="69668"/>
                </a:cubicBezTo>
                <a:cubicBezTo>
                  <a:pt x="1138674" y="74758"/>
                  <a:pt x="1130984" y="74909"/>
                  <a:pt x="1143726" y="81280"/>
                </a:cubicBezTo>
                <a:cubicBezTo>
                  <a:pt x="1148387" y="83610"/>
                  <a:pt x="1153478" y="84969"/>
                  <a:pt x="1158240" y="87085"/>
                </a:cubicBezTo>
                <a:cubicBezTo>
                  <a:pt x="1179770" y="96653"/>
                  <a:pt x="1160669" y="89830"/>
                  <a:pt x="1178560" y="95794"/>
                </a:cubicBezTo>
                <a:cubicBezTo>
                  <a:pt x="1199768" y="117000"/>
                  <a:pt x="1170149" y="89220"/>
                  <a:pt x="1210492" y="116114"/>
                </a:cubicBezTo>
                <a:lnTo>
                  <a:pt x="1227909" y="127725"/>
                </a:lnTo>
                <a:lnTo>
                  <a:pt x="1236617" y="133531"/>
                </a:lnTo>
                <a:cubicBezTo>
                  <a:pt x="1240488" y="139337"/>
                  <a:pt x="1245108" y="144707"/>
                  <a:pt x="1248229" y="150948"/>
                </a:cubicBezTo>
                <a:cubicBezTo>
                  <a:pt x="1252810" y="160109"/>
                  <a:pt x="1258642" y="172973"/>
                  <a:pt x="1265646" y="179977"/>
                </a:cubicBezTo>
                <a:lnTo>
                  <a:pt x="1274355" y="188685"/>
                </a:lnTo>
                <a:cubicBezTo>
                  <a:pt x="1287491" y="221526"/>
                  <a:pt x="1278596" y="210345"/>
                  <a:pt x="1294675" y="226422"/>
                </a:cubicBezTo>
                <a:cubicBezTo>
                  <a:pt x="1295642" y="229325"/>
                  <a:pt x="1296372" y="232318"/>
                  <a:pt x="1297577" y="235131"/>
                </a:cubicBezTo>
                <a:cubicBezTo>
                  <a:pt x="1302794" y="247304"/>
                  <a:pt x="1305216" y="248879"/>
                  <a:pt x="1312092" y="261257"/>
                </a:cubicBezTo>
                <a:cubicBezTo>
                  <a:pt x="1314193" y="265040"/>
                  <a:pt x="1315671" y="269158"/>
                  <a:pt x="1317897" y="272868"/>
                </a:cubicBezTo>
                <a:cubicBezTo>
                  <a:pt x="1338918" y="307903"/>
                  <a:pt x="1322042" y="275350"/>
                  <a:pt x="1335315" y="301897"/>
                </a:cubicBezTo>
                <a:cubicBezTo>
                  <a:pt x="1339757" y="319670"/>
                  <a:pt x="1341439" y="325090"/>
                  <a:pt x="1344023" y="348342"/>
                </a:cubicBezTo>
                <a:cubicBezTo>
                  <a:pt x="1344991" y="357051"/>
                  <a:pt x="1345687" y="365794"/>
                  <a:pt x="1346926" y="374468"/>
                </a:cubicBezTo>
                <a:cubicBezTo>
                  <a:pt x="1347624" y="379352"/>
                  <a:pt x="1349097" y="384103"/>
                  <a:pt x="1349829" y="388982"/>
                </a:cubicBezTo>
                <a:cubicBezTo>
                  <a:pt x="1352001" y="403463"/>
                  <a:pt x="1353700" y="418011"/>
                  <a:pt x="1355635" y="432525"/>
                </a:cubicBezTo>
                <a:cubicBezTo>
                  <a:pt x="1356602" y="461554"/>
                  <a:pt x="1358537" y="490566"/>
                  <a:pt x="1358537" y="519611"/>
                </a:cubicBezTo>
                <a:cubicBezTo>
                  <a:pt x="1358537" y="540921"/>
                  <a:pt x="1357905" y="562286"/>
                  <a:pt x="1355635" y="583474"/>
                </a:cubicBezTo>
                <a:cubicBezTo>
                  <a:pt x="1354983" y="589559"/>
                  <a:pt x="1353224" y="595799"/>
                  <a:pt x="1349829" y="600891"/>
                </a:cubicBezTo>
                <a:lnTo>
                  <a:pt x="1344023" y="609600"/>
                </a:lnTo>
                <a:cubicBezTo>
                  <a:pt x="1343055" y="614438"/>
                  <a:pt x="1343769" y="619952"/>
                  <a:pt x="1341120" y="624114"/>
                </a:cubicBezTo>
                <a:cubicBezTo>
                  <a:pt x="1336712" y="631041"/>
                  <a:pt x="1327927" y="634491"/>
                  <a:pt x="1323703" y="641531"/>
                </a:cubicBezTo>
                <a:cubicBezTo>
                  <a:pt x="1312883" y="659565"/>
                  <a:pt x="1318984" y="652056"/>
                  <a:pt x="1306286" y="664754"/>
                </a:cubicBezTo>
                <a:cubicBezTo>
                  <a:pt x="1302636" y="675703"/>
                  <a:pt x="1301751" y="680902"/>
                  <a:pt x="1291772" y="690880"/>
                </a:cubicBezTo>
                <a:cubicBezTo>
                  <a:pt x="1288869" y="693783"/>
                  <a:pt x="1285735" y="696471"/>
                  <a:pt x="1283063" y="699588"/>
                </a:cubicBezTo>
                <a:cubicBezTo>
                  <a:pt x="1274240" y="709881"/>
                  <a:pt x="1274191" y="714225"/>
                  <a:pt x="1262743" y="722811"/>
                </a:cubicBezTo>
                <a:cubicBezTo>
                  <a:pt x="1259281" y="725407"/>
                  <a:pt x="1254653" y="726102"/>
                  <a:pt x="1251132" y="728617"/>
                </a:cubicBezTo>
                <a:cubicBezTo>
                  <a:pt x="1241049" y="735820"/>
                  <a:pt x="1232414" y="744966"/>
                  <a:pt x="1222103" y="751840"/>
                </a:cubicBezTo>
                <a:cubicBezTo>
                  <a:pt x="1179516" y="780230"/>
                  <a:pt x="1224303" y="751413"/>
                  <a:pt x="1193075" y="769257"/>
                </a:cubicBezTo>
                <a:cubicBezTo>
                  <a:pt x="1190046" y="770988"/>
                  <a:pt x="1187586" y="773720"/>
                  <a:pt x="1184366" y="775062"/>
                </a:cubicBezTo>
                <a:cubicBezTo>
                  <a:pt x="1175892" y="778593"/>
                  <a:pt x="1166450" y="779665"/>
                  <a:pt x="1158240" y="783771"/>
                </a:cubicBezTo>
                <a:cubicBezTo>
                  <a:pt x="1154370" y="785706"/>
                  <a:pt x="1150606" y="787872"/>
                  <a:pt x="1146629" y="789577"/>
                </a:cubicBezTo>
                <a:cubicBezTo>
                  <a:pt x="1137050" y="793682"/>
                  <a:pt x="1126921" y="796527"/>
                  <a:pt x="1117600" y="801188"/>
                </a:cubicBezTo>
                <a:cubicBezTo>
                  <a:pt x="1109859" y="805059"/>
                  <a:pt x="1102528" y="809889"/>
                  <a:pt x="1094377" y="812800"/>
                </a:cubicBezTo>
                <a:cubicBezTo>
                  <a:pt x="1088834" y="814780"/>
                  <a:pt x="1082751" y="814649"/>
                  <a:pt x="1076960" y="815702"/>
                </a:cubicBezTo>
                <a:cubicBezTo>
                  <a:pt x="1068731" y="817198"/>
                  <a:pt x="1058988" y="819179"/>
                  <a:pt x="1050835" y="821508"/>
                </a:cubicBezTo>
                <a:cubicBezTo>
                  <a:pt x="1047893" y="822349"/>
                  <a:pt x="1045078" y="823606"/>
                  <a:pt x="1042126" y="824411"/>
                </a:cubicBezTo>
                <a:cubicBezTo>
                  <a:pt x="1030579" y="827560"/>
                  <a:pt x="1018800" y="829832"/>
                  <a:pt x="1007292" y="833120"/>
                </a:cubicBezTo>
                <a:cubicBezTo>
                  <a:pt x="1000519" y="835055"/>
                  <a:pt x="993946" y="837929"/>
                  <a:pt x="986972" y="838925"/>
                </a:cubicBezTo>
                <a:cubicBezTo>
                  <a:pt x="973527" y="840846"/>
                  <a:pt x="959873" y="840786"/>
                  <a:pt x="946332" y="841828"/>
                </a:cubicBezTo>
                <a:lnTo>
                  <a:pt x="911497" y="844731"/>
                </a:lnTo>
                <a:cubicBezTo>
                  <a:pt x="884832" y="853620"/>
                  <a:pt x="901502" y="849415"/>
                  <a:pt x="867955" y="853440"/>
                </a:cubicBezTo>
                <a:lnTo>
                  <a:pt x="821509" y="859245"/>
                </a:lnTo>
                <a:lnTo>
                  <a:pt x="766355" y="853440"/>
                </a:lnTo>
                <a:cubicBezTo>
                  <a:pt x="753794" y="852262"/>
                  <a:pt x="741156" y="851930"/>
                  <a:pt x="728617" y="850537"/>
                </a:cubicBezTo>
                <a:cubicBezTo>
                  <a:pt x="676393" y="844734"/>
                  <a:pt x="767223" y="850990"/>
                  <a:pt x="690880" y="841828"/>
                </a:cubicBezTo>
                <a:cubicBezTo>
                  <a:pt x="674520" y="839865"/>
                  <a:pt x="657981" y="839893"/>
                  <a:pt x="641532" y="838925"/>
                </a:cubicBezTo>
                <a:cubicBezTo>
                  <a:pt x="633791" y="837957"/>
                  <a:pt x="626004" y="837304"/>
                  <a:pt x="618309" y="836022"/>
                </a:cubicBezTo>
                <a:cubicBezTo>
                  <a:pt x="614374" y="835366"/>
                  <a:pt x="610647" y="833684"/>
                  <a:pt x="606697" y="833120"/>
                </a:cubicBezTo>
                <a:cubicBezTo>
                  <a:pt x="597070" y="831745"/>
                  <a:pt x="587345" y="831185"/>
                  <a:pt x="577669" y="830217"/>
                </a:cubicBezTo>
                <a:cubicBezTo>
                  <a:pt x="572831" y="828282"/>
                  <a:pt x="568098" y="826059"/>
                  <a:pt x="563155" y="824411"/>
                </a:cubicBezTo>
                <a:cubicBezTo>
                  <a:pt x="559370" y="823149"/>
                  <a:pt x="555379" y="822604"/>
                  <a:pt x="551543" y="821508"/>
                </a:cubicBezTo>
                <a:cubicBezTo>
                  <a:pt x="548601" y="820667"/>
                  <a:pt x="545787" y="819410"/>
                  <a:pt x="542835" y="818605"/>
                </a:cubicBezTo>
                <a:cubicBezTo>
                  <a:pt x="535137" y="816506"/>
                  <a:pt x="519612" y="812800"/>
                  <a:pt x="519612" y="812800"/>
                </a:cubicBezTo>
                <a:cubicBezTo>
                  <a:pt x="491099" y="798543"/>
                  <a:pt x="530183" y="816475"/>
                  <a:pt x="484777" y="804091"/>
                </a:cubicBezTo>
                <a:cubicBezTo>
                  <a:pt x="481411" y="803173"/>
                  <a:pt x="479435" y="799203"/>
                  <a:pt x="476069" y="798285"/>
                </a:cubicBezTo>
                <a:cubicBezTo>
                  <a:pt x="468543" y="796232"/>
                  <a:pt x="460541" y="796664"/>
                  <a:pt x="452846" y="795382"/>
                </a:cubicBezTo>
                <a:cubicBezTo>
                  <a:pt x="448911" y="794726"/>
                  <a:pt x="445105" y="793447"/>
                  <a:pt x="441235" y="792480"/>
                </a:cubicBezTo>
                <a:cubicBezTo>
                  <a:pt x="437364" y="790545"/>
                  <a:pt x="433768" y="787918"/>
                  <a:pt x="429623" y="786674"/>
                </a:cubicBezTo>
                <a:cubicBezTo>
                  <a:pt x="417747" y="783111"/>
                  <a:pt x="405752" y="785272"/>
                  <a:pt x="394789" y="777965"/>
                </a:cubicBezTo>
                <a:cubicBezTo>
                  <a:pt x="391886" y="776030"/>
                  <a:pt x="389200" y="773720"/>
                  <a:pt x="386080" y="772160"/>
                </a:cubicBezTo>
                <a:cubicBezTo>
                  <a:pt x="379134" y="768687"/>
                  <a:pt x="370396" y="765964"/>
                  <a:pt x="362857" y="763451"/>
                </a:cubicBezTo>
                <a:cubicBezTo>
                  <a:pt x="324767" y="734881"/>
                  <a:pt x="371035" y="767672"/>
                  <a:pt x="342537" y="751840"/>
                </a:cubicBezTo>
                <a:cubicBezTo>
                  <a:pt x="336437" y="748451"/>
                  <a:pt x="331361" y="743349"/>
                  <a:pt x="325120" y="740228"/>
                </a:cubicBezTo>
                <a:cubicBezTo>
                  <a:pt x="310772" y="733053"/>
                  <a:pt x="317614" y="735790"/>
                  <a:pt x="304800" y="731520"/>
                </a:cubicBezTo>
                <a:lnTo>
                  <a:pt x="287383" y="719908"/>
                </a:lnTo>
                <a:cubicBezTo>
                  <a:pt x="284480" y="717973"/>
                  <a:pt x="281795" y="715662"/>
                  <a:pt x="278675" y="714102"/>
                </a:cubicBezTo>
                <a:cubicBezTo>
                  <a:pt x="274804" y="712167"/>
                  <a:pt x="270820" y="710444"/>
                  <a:pt x="267063" y="708297"/>
                </a:cubicBezTo>
                <a:cubicBezTo>
                  <a:pt x="251302" y="699291"/>
                  <a:pt x="265618" y="704912"/>
                  <a:pt x="249646" y="699588"/>
                </a:cubicBezTo>
                <a:cubicBezTo>
                  <a:pt x="238464" y="682817"/>
                  <a:pt x="250183" y="697976"/>
                  <a:pt x="235132" y="685074"/>
                </a:cubicBezTo>
                <a:cubicBezTo>
                  <a:pt x="230976" y="681511"/>
                  <a:pt x="227676" y="677024"/>
                  <a:pt x="223520" y="673462"/>
                </a:cubicBezTo>
                <a:cubicBezTo>
                  <a:pt x="220871" y="671192"/>
                  <a:pt x="217419" y="669975"/>
                  <a:pt x="214812" y="667657"/>
                </a:cubicBezTo>
                <a:cubicBezTo>
                  <a:pt x="208675" y="662202"/>
                  <a:pt x="204227" y="654794"/>
                  <a:pt x="197395" y="650240"/>
                </a:cubicBezTo>
                <a:cubicBezTo>
                  <a:pt x="188436" y="644267"/>
                  <a:pt x="187428" y="644417"/>
                  <a:pt x="179977" y="635725"/>
                </a:cubicBezTo>
                <a:cubicBezTo>
                  <a:pt x="176829" y="632052"/>
                  <a:pt x="174081" y="628051"/>
                  <a:pt x="171269" y="624114"/>
                </a:cubicBezTo>
                <a:cubicBezTo>
                  <a:pt x="169241" y="621275"/>
                  <a:pt x="167697" y="618085"/>
                  <a:pt x="165463" y="615405"/>
                </a:cubicBezTo>
                <a:cubicBezTo>
                  <a:pt x="162835" y="612251"/>
                  <a:pt x="159383" y="609851"/>
                  <a:pt x="156755" y="606697"/>
                </a:cubicBezTo>
                <a:cubicBezTo>
                  <a:pt x="154521" y="604017"/>
                  <a:pt x="153183" y="600668"/>
                  <a:pt x="150949" y="597988"/>
                </a:cubicBezTo>
                <a:cubicBezTo>
                  <a:pt x="148321" y="594834"/>
                  <a:pt x="144868" y="592434"/>
                  <a:pt x="142240" y="589280"/>
                </a:cubicBezTo>
                <a:cubicBezTo>
                  <a:pt x="140007" y="586600"/>
                  <a:pt x="138463" y="583410"/>
                  <a:pt x="136435" y="580571"/>
                </a:cubicBezTo>
                <a:cubicBezTo>
                  <a:pt x="133623" y="576634"/>
                  <a:pt x="130875" y="572633"/>
                  <a:pt x="127726" y="568960"/>
                </a:cubicBezTo>
                <a:cubicBezTo>
                  <a:pt x="125054" y="565843"/>
                  <a:pt x="121537" y="563492"/>
                  <a:pt x="119017" y="560251"/>
                </a:cubicBezTo>
                <a:cubicBezTo>
                  <a:pt x="114733" y="554743"/>
                  <a:pt x="111276" y="548640"/>
                  <a:pt x="107406" y="542834"/>
                </a:cubicBezTo>
                <a:lnTo>
                  <a:pt x="101600" y="534125"/>
                </a:lnTo>
                <a:cubicBezTo>
                  <a:pt x="99665" y="531222"/>
                  <a:pt x="98262" y="527884"/>
                  <a:pt x="95795" y="525417"/>
                </a:cubicBezTo>
                <a:cubicBezTo>
                  <a:pt x="92892" y="522514"/>
                  <a:pt x="89472" y="520049"/>
                  <a:pt x="87086" y="516708"/>
                </a:cubicBezTo>
                <a:cubicBezTo>
                  <a:pt x="84571" y="513187"/>
                  <a:pt x="82985" y="509074"/>
                  <a:pt x="81280" y="505097"/>
                </a:cubicBezTo>
                <a:cubicBezTo>
                  <a:pt x="80075" y="502284"/>
                  <a:pt x="80074" y="498934"/>
                  <a:pt x="78377" y="496388"/>
                </a:cubicBezTo>
                <a:cubicBezTo>
                  <a:pt x="76100" y="492972"/>
                  <a:pt x="72572" y="490583"/>
                  <a:pt x="69669" y="487680"/>
                </a:cubicBezTo>
                <a:lnTo>
                  <a:pt x="63863" y="470262"/>
                </a:lnTo>
                <a:cubicBezTo>
                  <a:pt x="62895" y="467359"/>
                  <a:pt x="62657" y="464100"/>
                  <a:pt x="60960" y="461554"/>
                </a:cubicBezTo>
                <a:lnTo>
                  <a:pt x="55155" y="452845"/>
                </a:lnTo>
                <a:cubicBezTo>
                  <a:pt x="54187" y="448975"/>
                  <a:pt x="53398" y="445055"/>
                  <a:pt x="52252" y="441234"/>
                </a:cubicBezTo>
                <a:cubicBezTo>
                  <a:pt x="50493" y="435372"/>
                  <a:pt x="47930" y="429754"/>
                  <a:pt x="46446" y="423817"/>
                </a:cubicBezTo>
                <a:cubicBezTo>
                  <a:pt x="37370" y="387513"/>
                  <a:pt x="48970" y="432649"/>
                  <a:pt x="40640" y="403497"/>
                </a:cubicBezTo>
                <a:cubicBezTo>
                  <a:pt x="39544" y="399661"/>
                  <a:pt x="39138" y="395621"/>
                  <a:pt x="37737" y="391885"/>
                </a:cubicBezTo>
                <a:cubicBezTo>
                  <a:pt x="36218" y="387833"/>
                  <a:pt x="33867" y="384144"/>
                  <a:pt x="31932" y="380274"/>
                </a:cubicBezTo>
                <a:cubicBezTo>
                  <a:pt x="25183" y="346532"/>
                  <a:pt x="32635" y="386952"/>
                  <a:pt x="26126" y="325120"/>
                </a:cubicBezTo>
                <a:cubicBezTo>
                  <a:pt x="25609" y="320213"/>
                  <a:pt x="24034" y="315472"/>
                  <a:pt x="23223" y="310605"/>
                </a:cubicBezTo>
                <a:cubicBezTo>
                  <a:pt x="18776" y="283921"/>
                  <a:pt x="22981" y="298267"/>
                  <a:pt x="17417" y="281577"/>
                </a:cubicBezTo>
                <a:cubicBezTo>
                  <a:pt x="18385" y="238034"/>
                  <a:pt x="18507" y="194464"/>
                  <a:pt x="20320" y="150948"/>
                </a:cubicBezTo>
                <a:cubicBezTo>
                  <a:pt x="20447" y="147891"/>
                  <a:pt x="22382" y="145182"/>
                  <a:pt x="23223" y="142240"/>
                </a:cubicBezTo>
                <a:cubicBezTo>
                  <a:pt x="24319" y="138404"/>
                  <a:pt x="24725" y="134364"/>
                  <a:pt x="26126" y="130628"/>
                </a:cubicBezTo>
                <a:cubicBezTo>
                  <a:pt x="27645" y="126576"/>
                  <a:pt x="29997" y="122887"/>
                  <a:pt x="31932" y="119017"/>
                </a:cubicBezTo>
                <a:cubicBezTo>
                  <a:pt x="34543" y="108571"/>
                  <a:pt x="35893" y="103956"/>
                  <a:pt x="37737" y="92891"/>
                </a:cubicBezTo>
                <a:cubicBezTo>
                  <a:pt x="41887" y="67986"/>
                  <a:pt x="36460" y="78841"/>
                  <a:pt x="46446" y="63862"/>
                </a:cubicBezTo>
                <a:cubicBezTo>
                  <a:pt x="47414" y="59992"/>
                  <a:pt x="47777" y="55918"/>
                  <a:pt x="49349" y="52251"/>
                </a:cubicBezTo>
                <a:cubicBezTo>
                  <a:pt x="53926" y="41573"/>
                  <a:pt x="56618" y="46346"/>
                  <a:pt x="58057" y="34834"/>
                </a:cubicBezTo>
                <a:cubicBezTo>
                  <a:pt x="58657" y="30033"/>
                  <a:pt x="58057" y="25158"/>
                  <a:pt x="58057" y="20320"/>
                </a:cubicBezTo>
              </a:path>
            </a:pathLst>
          </a:custGeom>
          <a:ln w="57150">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Compensate for known </a:t>
            </a:r>
            <a:r>
              <a:rPr lang="en-AU" dirty="0" err="1" smtClean="0">
                <a:solidFill>
                  <a:schemeClr val="accent1"/>
                </a:solidFill>
              </a:rPr>
              <a:t>mis</a:t>
            </a:r>
            <a:r>
              <a:rPr lang="en-AU" dirty="0" smtClean="0">
                <a:solidFill>
                  <a:schemeClr val="accent1"/>
                </a:solidFill>
              </a:rPr>
              <a:t>-specification: Growth data from tagging tend to be </a:t>
            </a:r>
            <a:r>
              <a:rPr lang="en-AU" dirty="0" err="1" smtClean="0">
                <a:solidFill>
                  <a:schemeClr val="accent1"/>
                </a:solidFill>
              </a:rPr>
              <a:t>overdispersed</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600" y="1959419"/>
            <a:ext cx="8331200" cy="5724644"/>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latin typeface="+mj-lt"/>
              </a:rPr>
              <a:t>Northern Prawn Fishery (NPF) tiger prawns and Aleutian Islands golden king crab assessment models:  tagging data is used to estimate growth parameters.</a:t>
            </a:r>
          </a:p>
          <a:p>
            <a:pPr>
              <a:lnSpc>
                <a:spcPts val="3000"/>
              </a:lnSpc>
              <a:spcBef>
                <a:spcPts val="600"/>
              </a:spcBef>
              <a:spcAft>
                <a:spcPts val="600"/>
              </a:spcAft>
            </a:pPr>
            <a:r>
              <a:rPr lang="en-AU" sz="2400" dirty="0" smtClean="0">
                <a:latin typeface="+mj-lt"/>
              </a:rPr>
              <a:t>Model: each recapture is a Bernoulli trial (binomial)</a:t>
            </a:r>
          </a:p>
          <a:p>
            <a:pPr>
              <a:lnSpc>
                <a:spcPts val="3000"/>
              </a:lnSpc>
              <a:spcBef>
                <a:spcPts val="600"/>
              </a:spcBef>
              <a:spcAft>
                <a:spcPts val="600"/>
              </a:spcAft>
            </a:pPr>
            <a:r>
              <a:rPr lang="en-AU" sz="2400" dirty="0" smtClean="0">
                <a:latin typeface="+mj-lt"/>
              </a:rPr>
              <a:t>BUT </a:t>
            </a:r>
            <a:r>
              <a:rPr lang="en-AU" sz="2400" dirty="0" err="1" smtClean="0">
                <a:latin typeface="+mj-lt"/>
              </a:rPr>
              <a:t>pseudoreplicates</a:t>
            </a:r>
            <a:r>
              <a:rPr lang="en-AU" sz="2400" dirty="0" smtClean="0">
                <a:latin typeface="+mj-lt"/>
              </a:rPr>
              <a:t> due to release/ recapture clustering (not independent), thus should account for  </a:t>
            </a:r>
            <a:r>
              <a:rPr lang="en-AU" sz="2400" dirty="0" err="1" smtClean="0">
                <a:latin typeface="+mj-lt"/>
              </a:rPr>
              <a:t>overdispersion</a:t>
            </a:r>
            <a:r>
              <a:rPr lang="en-AU" sz="2400" dirty="0" smtClean="0">
                <a:latin typeface="+mj-lt"/>
              </a:rPr>
              <a:t>: 	</a:t>
            </a:r>
            <a:r>
              <a:rPr lang="en-AU" sz="2400" u="sng" dirty="0" err="1" smtClean="0">
                <a:latin typeface="+mj-lt"/>
              </a:rPr>
              <a:t>downweight</a:t>
            </a:r>
            <a:endParaRPr lang="en-AU" sz="2400" u="sng" dirty="0" smtClean="0">
              <a:latin typeface="+mj-lt"/>
            </a:endParaRPr>
          </a:p>
          <a:p>
            <a:pPr>
              <a:lnSpc>
                <a:spcPts val="3000"/>
              </a:lnSpc>
              <a:spcBef>
                <a:spcPts val="600"/>
              </a:spcBef>
              <a:spcAft>
                <a:spcPts val="600"/>
              </a:spcAft>
            </a:pPr>
            <a:r>
              <a:rPr lang="en-AU" sz="2400" dirty="0" smtClean="0">
                <a:latin typeface="+mj-lt"/>
              </a:rPr>
              <a:t>Hitherto, no objective methods of weighting or for exploring </a:t>
            </a:r>
            <a:r>
              <a:rPr lang="en-AU" sz="2400" dirty="0" err="1" smtClean="0">
                <a:latin typeface="+mj-lt"/>
              </a:rPr>
              <a:t>mis</a:t>
            </a:r>
            <a:r>
              <a:rPr lang="en-AU" sz="2400" dirty="0" smtClean="0">
                <a:latin typeface="+mj-lt"/>
              </a:rPr>
              <a:t>-specification for growth model</a:t>
            </a: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Weighting . . .</a:t>
            </a:r>
            <a:endParaRPr lang="en-AU" i="1" dirty="0" smtClean="0">
              <a:solidFill>
                <a:schemeClr val="accent1"/>
              </a:solidFill>
            </a:endParaRPr>
          </a:p>
        </p:txBody>
      </p:sp>
      <p:sp>
        <p:nvSpPr>
          <p:cNvPr id="8" name="Text Box 3"/>
          <p:cNvSpPr txBox="1">
            <a:spLocks noChangeArrowheads="1"/>
          </p:cNvSpPr>
          <p:nvPr/>
        </p:nvSpPr>
        <p:spPr bwMode="auto">
          <a:xfrm rot="10800000" flipH="1" flipV="1">
            <a:off x="276597" y="734855"/>
            <a:ext cx="8331200" cy="11957119"/>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t>The inverse of the variance of the standardized residuals for the mean size at recapture, in each size class     </a:t>
            </a:r>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solidFill>
                  <a:srgbClr val="DF1995"/>
                </a:solidFill>
              </a:rPr>
              <a:t>		</a:t>
            </a:r>
          </a:p>
          <a:p>
            <a:pPr>
              <a:lnSpc>
                <a:spcPts val="3000"/>
              </a:lnSpc>
              <a:spcBef>
                <a:spcPts val="600"/>
              </a:spcBef>
              <a:spcAft>
                <a:spcPts val="600"/>
              </a:spcAft>
            </a:pPr>
            <a:r>
              <a:rPr lang="en-AU" sz="2400" dirty="0" smtClean="0">
                <a:solidFill>
                  <a:srgbClr val="DF1995"/>
                </a:solidFill>
              </a:rPr>
              <a:t>		</a:t>
            </a:r>
            <a:r>
              <a:rPr lang="en-AU" sz="2000" dirty="0" smtClean="0"/>
              <a:t>observed (mean) size-at-recapture, release size </a:t>
            </a:r>
            <a:r>
              <a:rPr lang="en-AU" sz="2000" i="1" dirty="0" smtClean="0">
                <a:latin typeface="Times New Roman" pitchFamily="18" charset="0"/>
                <a:cs typeface="Times New Roman" pitchFamily="18" charset="0"/>
              </a:rPr>
              <a:t>L</a:t>
            </a:r>
            <a:endParaRPr lang="en-AU" sz="2400" i="1" dirty="0" smtClean="0">
              <a:latin typeface="Times New Roman" pitchFamily="18" charset="0"/>
              <a:cs typeface="Times New Roman" pitchFamily="18" charset="0"/>
            </a:endParaRPr>
          </a:p>
          <a:p>
            <a:pPr>
              <a:lnSpc>
                <a:spcPts val="3000"/>
              </a:lnSpc>
              <a:spcBef>
                <a:spcPts val="600"/>
              </a:spcBef>
              <a:spcAft>
                <a:spcPts val="600"/>
              </a:spcAft>
            </a:pPr>
            <a:r>
              <a:rPr lang="en-AU" sz="2400" dirty="0" smtClean="0"/>
              <a:t>		</a:t>
            </a:r>
            <a:r>
              <a:rPr lang="en-AU" sz="2000" dirty="0" smtClean="0"/>
              <a:t>expected (mean) size-at-recapture, release size </a:t>
            </a:r>
            <a:r>
              <a:rPr lang="en-AU" sz="2000" i="1" dirty="0" smtClean="0">
                <a:latin typeface="Times New Roman" pitchFamily="18" charset="0"/>
                <a:cs typeface="Times New Roman" pitchFamily="18" charset="0"/>
              </a:rPr>
              <a:t>L</a:t>
            </a:r>
            <a:endParaRPr lang="en-AU" sz="2400" dirty="0" smtClean="0"/>
          </a:p>
          <a:p>
            <a:pPr>
              <a:lnSpc>
                <a:spcPts val="3000"/>
              </a:lnSpc>
              <a:spcBef>
                <a:spcPts val="600"/>
              </a:spcBef>
              <a:spcAft>
                <a:spcPts val="600"/>
              </a:spcAft>
            </a:pPr>
            <a:r>
              <a:rPr lang="en-AU" sz="2400" dirty="0" smtClean="0"/>
              <a:t>          						</a:t>
            </a:r>
          </a:p>
          <a:p>
            <a:pPr>
              <a:lnSpc>
                <a:spcPts val="3000"/>
              </a:lnSpc>
              <a:spcBef>
                <a:spcPts val="600"/>
              </a:spcBef>
              <a:spcAft>
                <a:spcPts val="600"/>
              </a:spcAft>
            </a:pPr>
            <a:r>
              <a:rPr lang="en-AU" sz="2400" dirty="0" smtClean="0"/>
              <a:t>		</a:t>
            </a:r>
          </a:p>
          <a:p>
            <a:pPr>
              <a:lnSpc>
                <a:spcPts val="3000"/>
              </a:lnSpc>
              <a:spcBef>
                <a:spcPts val="600"/>
              </a:spcBef>
              <a:spcAft>
                <a:spcPts val="600"/>
              </a:spcAft>
            </a:pPr>
            <a:r>
              <a:rPr lang="en-AU" sz="2400" dirty="0" smtClean="0"/>
              <a:t>		 </a:t>
            </a:r>
            <a:r>
              <a:rPr lang="en-AU" sz="2000" dirty="0" smtClean="0"/>
              <a:t>mid point of length class </a:t>
            </a:r>
            <a:r>
              <a:rPr lang="en-AU" sz="2000" i="1" dirty="0" smtClean="0"/>
              <a:t>j</a:t>
            </a:r>
            <a:r>
              <a:rPr lang="en-AU" sz="2000" dirty="0" smtClean="0"/>
              <a:t>, </a:t>
            </a:r>
            <a:r>
              <a:rPr lang="en-AU" sz="2000" i="1" dirty="0" smtClean="0">
                <a:latin typeface="Times New Roman" pitchFamily="18" charset="0"/>
                <a:cs typeface="Times New Roman" pitchFamily="18" charset="0"/>
              </a:rPr>
              <a:t>N</a:t>
            </a:r>
            <a:r>
              <a:rPr lang="en-AU" sz="2000" i="1" baseline="-25000" dirty="0" smtClean="0">
                <a:latin typeface="Times New Roman" pitchFamily="18" charset="0"/>
                <a:cs typeface="Times New Roman" pitchFamily="18" charset="0"/>
              </a:rPr>
              <a:t>L</a:t>
            </a:r>
            <a:r>
              <a:rPr lang="en-AU" sz="2000" dirty="0" smtClean="0"/>
              <a:t>	number of releases in </a:t>
            </a:r>
            <a:r>
              <a:rPr lang="en-AU" sz="2000" i="1" dirty="0" smtClean="0">
                <a:latin typeface="Times New Roman" pitchFamily="18" charset="0"/>
                <a:cs typeface="Times New Roman" pitchFamily="18" charset="0"/>
              </a:rPr>
              <a:t>L</a:t>
            </a:r>
            <a:endParaRPr lang="en-AU" sz="2400" i="1" dirty="0" smtClean="0">
              <a:latin typeface="Times New Roman" pitchFamily="18" charset="0"/>
              <a:cs typeface="Times New Roman" pitchFamily="18" charset="0"/>
            </a:endParaRPr>
          </a:p>
          <a:p>
            <a:pPr>
              <a:lnSpc>
                <a:spcPts val="3000"/>
              </a:lnSpc>
              <a:spcBef>
                <a:spcPts val="600"/>
              </a:spcBef>
              <a:spcAft>
                <a:spcPts val="600"/>
              </a:spcAft>
            </a:pPr>
            <a:r>
              <a:rPr lang="en-AU" sz="2400" dirty="0" smtClean="0"/>
              <a:t>Principle: weight is related to deviation between data and expected value. Analogue to Francis weighting</a:t>
            </a:r>
          </a:p>
          <a:p>
            <a:pPr>
              <a:lnSpc>
                <a:spcPts val="3000"/>
              </a:lnSpc>
              <a:spcBef>
                <a:spcPts val="600"/>
              </a:spcBef>
              <a:spcAft>
                <a:spcPts val="600"/>
              </a:spcAft>
            </a:pPr>
            <a:r>
              <a:rPr lang="en-AU" sz="2400" dirty="0" smtClean="0"/>
              <a:t>(</a:t>
            </a:r>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*by time-at-liberty interval and sex</a:t>
            </a:r>
            <a:endParaRPr lang="en-AU" sz="48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a:t>
            </a:r>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 </a:t>
            </a: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graphicFrame>
        <p:nvGraphicFramePr>
          <p:cNvPr id="5" name="Object 4"/>
          <p:cNvGraphicFramePr>
            <a:graphicFrameLocks noChangeAspect="1"/>
          </p:cNvGraphicFramePr>
          <p:nvPr/>
        </p:nvGraphicFramePr>
        <p:xfrm>
          <a:off x="858619" y="1793992"/>
          <a:ext cx="5242362" cy="774040"/>
        </p:xfrm>
        <a:graphic>
          <a:graphicData uri="http://schemas.openxmlformats.org/presentationml/2006/ole">
            <p:oleObj spid="_x0000_s1026" name="Equation" r:id="rId4" imgW="1892160" imgH="279360" progId="Equation.DSMT4">
              <p:embed/>
            </p:oleObj>
          </a:graphicData>
        </a:graphic>
      </p:graphicFrame>
      <p:graphicFrame>
        <p:nvGraphicFramePr>
          <p:cNvPr id="6" name="Object 5"/>
          <p:cNvGraphicFramePr>
            <a:graphicFrameLocks noChangeAspect="1"/>
          </p:cNvGraphicFramePr>
          <p:nvPr/>
        </p:nvGraphicFramePr>
        <p:xfrm>
          <a:off x="499618" y="2708314"/>
          <a:ext cx="492125" cy="424559"/>
        </p:xfrm>
        <a:graphic>
          <a:graphicData uri="http://schemas.openxmlformats.org/presentationml/2006/ole">
            <p:oleObj spid="_x0000_s1027" name="Equation" r:id="rId5" imgW="279360" imgH="241200" progId="Equation.DSMT4">
              <p:embed/>
            </p:oleObj>
          </a:graphicData>
        </a:graphic>
      </p:graphicFrame>
      <p:graphicFrame>
        <p:nvGraphicFramePr>
          <p:cNvPr id="1028" name="Object 4"/>
          <p:cNvGraphicFramePr>
            <a:graphicFrameLocks noChangeAspect="1"/>
          </p:cNvGraphicFramePr>
          <p:nvPr/>
        </p:nvGraphicFramePr>
        <p:xfrm>
          <a:off x="477395" y="3214011"/>
          <a:ext cx="472167" cy="536577"/>
        </p:xfrm>
        <a:graphic>
          <a:graphicData uri="http://schemas.openxmlformats.org/presentationml/2006/ole">
            <p:oleObj spid="_x0000_s1028" name="Equation" r:id="rId6" imgW="177480" imgH="279360" progId="Equation.DSMT4">
              <p:embed/>
            </p:oleObj>
          </a:graphicData>
        </a:graphic>
      </p:graphicFrame>
      <p:graphicFrame>
        <p:nvGraphicFramePr>
          <p:cNvPr id="1030" name="Object 6"/>
          <p:cNvGraphicFramePr>
            <a:graphicFrameLocks noChangeAspect="1"/>
          </p:cNvGraphicFramePr>
          <p:nvPr/>
        </p:nvGraphicFramePr>
        <p:xfrm>
          <a:off x="537848" y="3997326"/>
          <a:ext cx="2933874" cy="728266"/>
        </p:xfrm>
        <a:graphic>
          <a:graphicData uri="http://schemas.openxmlformats.org/presentationml/2006/ole">
            <p:oleObj spid="_x0000_s1030" name="Equation" r:id="rId7" imgW="1790640" imgH="444240" progId="Equation.DSMT4">
              <p:embed/>
            </p:oleObj>
          </a:graphicData>
        </a:graphic>
      </p:graphicFrame>
      <p:graphicFrame>
        <p:nvGraphicFramePr>
          <p:cNvPr id="1033" name="Object 9"/>
          <p:cNvGraphicFramePr>
            <a:graphicFrameLocks noChangeAspect="1"/>
          </p:cNvGraphicFramePr>
          <p:nvPr/>
        </p:nvGraphicFramePr>
        <p:xfrm>
          <a:off x="554500" y="4795045"/>
          <a:ext cx="437243" cy="500743"/>
        </p:xfrm>
        <a:graphic>
          <a:graphicData uri="http://schemas.openxmlformats.org/presentationml/2006/ole">
            <p:oleObj spid="_x0000_s1033" name="Equation" r:id="rId8" imgW="177480" imgH="253800" progId="Equation.DSMT4">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Weighting . . .</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600" y="1123825"/>
            <a:ext cx="8331200" cy="8340745"/>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t>For both Tiger Prawn species, weighting factors for all months and sexes were about 1 (so, no further analysis)</a:t>
            </a:r>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Western Aleutian Islands Golden King Crab:</a:t>
            </a:r>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Weighting factors of 0.5, 0.2, and 0.35 for times-at-liberty of 1, 2 and 3 years. Later years calculated ≥ 1 (set at 1)</a:t>
            </a:r>
            <a:endParaRPr lang="en-US"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a:t>
            </a:r>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 </a:t>
            </a: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 Big impact on assessment for W. Aleutian Is. Golden King Crab </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9" y="3019022"/>
            <a:ext cx="8331200" cy="1107996"/>
          </a:xfrm>
          <a:prstGeom prst="rect">
            <a:avLst/>
          </a:prstGeom>
          <a:noFill/>
          <a:ln w="9525">
            <a:noFill/>
            <a:miter lim="800000"/>
            <a:headEnd/>
            <a:tailEnd/>
          </a:ln>
        </p:spPr>
        <p:txBody>
          <a:bodyPr wrap="square">
            <a:spAutoFit/>
          </a:bodyPr>
          <a:lstStyle/>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pic>
        <p:nvPicPr>
          <p:cNvPr id="4" name="Picture 3"/>
          <p:cNvPicPr/>
          <p:nvPr/>
        </p:nvPicPr>
        <p:blipFill>
          <a:blip r:embed="rId3" cstate="print"/>
          <a:srcRect l="8665" t="39403" r="14466"/>
          <a:stretch>
            <a:fillRect/>
          </a:stretch>
        </p:blipFill>
        <p:spPr>
          <a:xfrm>
            <a:off x="355600" y="1793174"/>
            <a:ext cx="4405745" cy="4091465"/>
          </a:xfrm>
          <a:prstGeom prst="rect">
            <a:avLst/>
          </a:prstGeom>
        </p:spPr>
      </p:pic>
      <p:sp>
        <p:nvSpPr>
          <p:cNvPr id="5" name="Text Box 3"/>
          <p:cNvSpPr txBox="1">
            <a:spLocks noChangeArrowheads="1"/>
          </p:cNvSpPr>
          <p:nvPr/>
        </p:nvSpPr>
        <p:spPr bwMode="auto">
          <a:xfrm rot="10800000" flipH="1" flipV="1">
            <a:off x="5516085" y="1985534"/>
            <a:ext cx="2815113" cy="6571030"/>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t>Conflict between growth data from tagging and other data sources</a:t>
            </a:r>
            <a:endParaRPr lang="en-US"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a:t>
            </a:r>
          </a:p>
          <a:p>
            <a:pPr>
              <a:lnSpc>
                <a:spcPts val="3000"/>
              </a:lnSpc>
              <a:spcBef>
                <a:spcPts val="600"/>
              </a:spcBef>
              <a:spcAft>
                <a:spcPts val="600"/>
              </a:spcAft>
            </a:pPr>
            <a:endParaRPr lang="en-AU" sz="2400" dirty="0" smtClean="0"/>
          </a:p>
          <a:p>
            <a:pPr>
              <a:lnSpc>
                <a:spcPts val="3000"/>
              </a:lnSpc>
              <a:spcBef>
                <a:spcPts val="600"/>
              </a:spcBef>
              <a:spcAft>
                <a:spcPts val="600"/>
              </a:spcAft>
            </a:pPr>
            <a:endParaRPr lang="en-AU" sz="2400" dirty="0" smtClean="0"/>
          </a:p>
          <a:p>
            <a:pPr>
              <a:lnSpc>
                <a:spcPts val="3000"/>
              </a:lnSpc>
              <a:spcBef>
                <a:spcPts val="600"/>
              </a:spcBef>
              <a:spcAft>
                <a:spcPts val="600"/>
              </a:spcAft>
            </a:pPr>
            <a:r>
              <a:rPr lang="en-AU" sz="2400" dirty="0" smtClean="0"/>
              <a:t> </a:t>
            </a: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Preface </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600" y="1326448"/>
            <a:ext cx="4096204" cy="8802410"/>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latin typeface="+mj-lt"/>
              </a:rPr>
              <a:t>Back in the days of Ronald Reagan in the USA, and Bob Hawke in Australia . . . </a:t>
            </a:r>
          </a:p>
          <a:p>
            <a:pPr>
              <a:lnSpc>
                <a:spcPts val="3000"/>
              </a:lnSpc>
              <a:spcBef>
                <a:spcPts val="600"/>
              </a:spcBef>
              <a:spcAft>
                <a:spcPts val="600"/>
              </a:spcAft>
            </a:pPr>
            <a:r>
              <a:rPr lang="en-AU" sz="2400" dirty="0" smtClean="0">
                <a:latin typeface="+mj-lt"/>
              </a:rPr>
              <a:t> –these young fellows were out collecting some of the data I am talking about today.  </a:t>
            </a:r>
          </a:p>
          <a:p>
            <a:pPr>
              <a:lnSpc>
                <a:spcPts val="3000"/>
              </a:lnSpc>
              <a:spcBef>
                <a:spcPts val="600"/>
              </a:spcBef>
              <a:spcAft>
                <a:spcPts val="600"/>
              </a:spcAft>
            </a:pPr>
            <a:r>
              <a:rPr lang="en-AU" sz="2400" dirty="0" smtClean="0">
                <a:latin typeface="+mj-lt"/>
              </a:rPr>
              <a:t>They would be delighted  to see that the way  it is being used is still  being improved</a:t>
            </a: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pic>
        <p:nvPicPr>
          <p:cNvPr id="27650" name="Picture 2"/>
          <p:cNvPicPr>
            <a:picLocks noChangeAspect="1" noChangeArrowheads="1"/>
          </p:cNvPicPr>
          <p:nvPr/>
        </p:nvPicPr>
        <p:blipFill>
          <a:blip r:embed="rId3"/>
          <a:srcRect/>
          <a:stretch>
            <a:fillRect/>
          </a:stretch>
        </p:blipFill>
        <p:spPr bwMode="auto">
          <a:xfrm>
            <a:off x="5485413" y="761094"/>
            <a:ext cx="1685928" cy="2284897"/>
          </a:xfrm>
          <a:prstGeom prst="rect">
            <a:avLst/>
          </a:prstGeom>
          <a:noFill/>
          <a:ln w="9525">
            <a:noFill/>
            <a:miter lim="800000"/>
            <a:headEnd/>
            <a:tailEnd/>
          </a:ln>
        </p:spPr>
      </p:pic>
      <p:pic>
        <p:nvPicPr>
          <p:cNvPr id="27651" name="Picture 3"/>
          <p:cNvPicPr>
            <a:picLocks noChangeAspect="1" noChangeArrowheads="1"/>
          </p:cNvPicPr>
          <p:nvPr/>
        </p:nvPicPr>
        <p:blipFill>
          <a:blip r:embed="rId4"/>
          <a:srcRect/>
          <a:stretch>
            <a:fillRect/>
          </a:stretch>
        </p:blipFill>
        <p:spPr bwMode="auto">
          <a:xfrm>
            <a:off x="4785178" y="3251205"/>
            <a:ext cx="4743450" cy="2878137"/>
          </a:xfrm>
          <a:prstGeom prst="rect">
            <a:avLst/>
          </a:prstGeom>
          <a:noFill/>
          <a:ln w="9525">
            <a:noFill/>
            <a:miter lim="800000"/>
            <a:headEnd/>
            <a:tailEnd/>
          </a:ln>
        </p:spPr>
      </p:pic>
      <p:pic>
        <p:nvPicPr>
          <p:cNvPr id="27652" name="Picture 4"/>
          <p:cNvPicPr>
            <a:picLocks noChangeAspect="1" noChangeArrowheads="1"/>
          </p:cNvPicPr>
          <p:nvPr/>
        </p:nvPicPr>
        <p:blipFill>
          <a:blip r:embed="rId5"/>
          <a:srcRect/>
          <a:stretch>
            <a:fillRect/>
          </a:stretch>
        </p:blipFill>
        <p:spPr bwMode="auto">
          <a:xfrm>
            <a:off x="7171341" y="114089"/>
            <a:ext cx="1972659" cy="2688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Conclusions</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7" y="315913"/>
            <a:ext cx="8331200" cy="7340471"/>
          </a:xfrm>
          <a:prstGeom prst="rect">
            <a:avLst/>
          </a:prstGeom>
          <a:noFill/>
          <a:ln w="9525">
            <a:noFill/>
            <a:miter lim="800000"/>
            <a:headEnd/>
            <a:tailEnd/>
          </a:ln>
        </p:spPr>
        <p:txBody>
          <a:bodyPr wrap="square">
            <a:spAutoFit/>
          </a:bodyPr>
          <a:lstStyle/>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r>
              <a:rPr lang="en-AU" sz="2400" dirty="0" smtClean="0">
                <a:latin typeface="+mj-lt"/>
              </a:rPr>
              <a:t>We developed diagnostic plots to evaluate fits to growth data from tagging; there appear to be some issues with the fit of the model  for grooved tiger prawns. Brown tiger prawns and W. golden King Crabs were fine.</a:t>
            </a:r>
          </a:p>
          <a:p>
            <a:pPr>
              <a:lnSpc>
                <a:spcPts val="3000"/>
              </a:lnSpc>
              <a:spcBef>
                <a:spcPts val="600"/>
              </a:spcBef>
              <a:spcAft>
                <a:spcPts val="600"/>
              </a:spcAft>
            </a:pPr>
            <a:r>
              <a:rPr lang="en-AU" sz="2400" dirty="0" smtClean="0">
                <a:latin typeface="+mj-lt"/>
              </a:rPr>
              <a:t>The diagnostics potentially indicate sources of data conflict</a:t>
            </a:r>
          </a:p>
          <a:p>
            <a:pPr>
              <a:lnSpc>
                <a:spcPts val="3000"/>
              </a:lnSpc>
              <a:spcBef>
                <a:spcPts val="600"/>
              </a:spcBef>
              <a:spcAft>
                <a:spcPts val="600"/>
              </a:spcAft>
            </a:pPr>
            <a:r>
              <a:rPr lang="en-AU" sz="2400" dirty="0" smtClean="0">
                <a:latin typeface="+mj-lt"/>
              </a:rPr>
              <a:t>Tagging data are </a:t>
            </a:r>
            <a:r>
              <a:rPr lang="en-AU" sz="2400" dirty="0" err="1" smtClean="0">
                <a:latin typeface="+mj-lt"/>
              </a:rPr>
              <a:t>overdispersed</a:t>
            </a:r>
            <a:r>
              <a:rPr lang="en-AU" sz="2400" dirty="0" smtClean="0">
                <a:latin typeface="+mj-lt"/>
              </a:rPr>
              <a:t>, so should be </a:t>
            </a:r>
            <a:r>
              <a:rPr lang="en-AU" sz="2400" dirty="0" err="1" smtClean="0">
                <a:latin typeface="+mj-lt"/>
              </a:rPr>
              <a:t>downweighted</a:t>
            </a:r>
            <a:r>
              <a:rPr lang="en-AU" sz="2400" dirty="0" smtClean="0">
                <a:latin typeface="+mj-lt"/>
              </a:rPr>
              <a:t> </a:t>
            </a:r>
          </a:p>
          <a:p>
            <a:pPr>
              <a:lnSpc>
                <a:spcPts val="3000"/>
              </a:lnSpc>
              <a:spcBef>
                <a:spcPts val="600"/>
              </a:spcBef>
              <a:spcAft>
                <a:spcPts val="600"/>
              </a:spcAft>
            </a:pPr>
            <a:r>
              <a:rPr lang="en-AU" sz="2400" dirty="0" smtClean="0">
                <a:latin typeface="+mj-lt"/>
              </a:rPr>
              <a:t>We have provided a method of weighting likelihoods for use with growth data  from tagging (extended “Francis weighting”) </a:t>
            </a:r>
          </a:p>
          <a:p>
            <a:pPr>
              <a:lnSpc>
                <a:spcPts val="3000"/>
              </a:lnSpc>
              <a:spcBef>
                <a:spcPts val="600"/>
              </a:spcBef>
              <a:spcAft>
                <a:spcPts val="600"/>
              </a:spcAft>
            </a:pPr>
            <a:r>
              <a:rPr lang="en-AU" sz="2400" dirty="0" smtClean="0">
                <a:latin typeface="+mj-lt"/>
              </a:rPr>
              <a:t>Assessments can be quite sensitive to data weighting –as shown by the W. Aleutians Golden King Crab case study</a:t>
            </a: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1"/>
                </a:solidFill>
              </a:rPr>
              <a:t>Acknowledgements and Questions</a:t>
            </a:r>
            <a:endParaRPr lang="en-AU" dirty="0">
              <a:solidFill>
                <a:schemeClr val="accent1"/>
              </a:solidFill>
            </a:endParaRPr>
          </a:p>
        </p:txBody>
      </p:sp>
      <p:pic>
        <p:nvPicPr>
          <p:cNvPr id="7171" name="Picture 3" descr="C:\Users\buc13f\Downloads\file these\Genetag photos\Genetag expeditionOct04-Glass out.JPG"/>
          <p:cNvPicPr>
            <a:picLocks noChangeAspect="1" noChangeArrowheads="1"/>
          </p:cNvPicPr>
          <p:nvPr/>
        </p:nvPicPr>
        <p:blipFill>
          <a:blip r:embed="rId2"/>
          <a:srcRect/>
          <a:stretch>
            <a:fillRect/>
          </a:stretch>
        </p:blipFill>
        <p:spPr bwMode="auto">
          <a:xfrm>
            <a:off x="770203" y="1127125"/>
            <a:ext cx="7991886" cy="4538180"/>
          </a:xfrm>
          <a:prstGeom prst="rect">
            <a:avLst/>
          </a:prstGeom>
          <a:noFill/>
        </p:spPr>
      </p:pic>
      <p:sp>
        <p:nvSpPr>
          <p:cNvPr id="9" name="TextBox 8"/>
          <p:cNvSpPr txBox="1"/>
          <p:nvPr/>
        </p:nvSpPr>
        <p:spPr>
          <a:xfrm>
            <a:off x="6846126" y="4839196"/>
            <a:ext cx="801584" cy="200055"/>
          </a:xfrm>
          <a:prstGeom prst="rect">
            <a:avLst/>
          </a:prstGeom>
          <a:noFill/>
        </p:spPr>
        <p:txBody>
          <a:bodyPr wrap="square" rtlCol="0">
            <a:spAutoFit/>
          </a:bodyPr>
          <a:lstStyle/>
          <a:p>
            <a:pPr>
              <a:buFont typeface="Wingdings" pitchFamily="2" charset="2"/>
              <a:buChar char="§"/>
            </a:pPr>
            <a:r>
              <a:rPr lang="en-AU" sz="700" dirty="0" smtClean="0">
                <a:solidFill>
                  <a:schemeClr val="bg2"/>
                </a:solidFill>
              </a:rPr>
              <a:t>NT DPIF</a:t>
            </a:r>
          </a:p>
        </p:txBody>
      </p:sp>
      <p:sp>
        <p:nvSpPr>
          <p:cNvPr id="6" name="Rectangle 5"/>
          <p:cNvSpPr/>
          <p:nvPr/>
        </p:nvSpPr>
        <p:spPr>
          <a:xfrm>
            <a:off x="770204" y="4223656"/>
            <a:ext cx="7985356" cy="1938992"/>
          </a:xfrm>
          <a:prstGeom prst="rect">
            <a:avLst/>
          </a:prstGeom>
          <a:solidFill>
            <a:schemeClr val="accent3">
              <a:lumMod val="50000"/>
            </a:schemeClr>
          </a:solidFill>
        </p:spPr>
        <p:txBody>
          <a:bodyPr wrap="square">
            <a:spAutoFit/>
          </a:bodyPr>
          <a:lstStyle/>
          <a:p>
            <a:r>
              <a:rPr lang="en-AU" sz="2000" dirty="0" smtClean="0">
                <a:solidFill>
                  <a:schemeClr val="bg2"/>
                </a:solidFill>
              </a:rPr>
              <a:t>This work was partially funded by NOAA Award NA14NMF4370119, Australian Fisheries Management Authority (AFMA) project RR2015/0811 and the Joint Institute for the NOAA Ocean Acidification Program through the Joint Institute of the Study of the Atmosphere and Ocean (JISAO) under NOAA Cooperative agreement No. NA10OAR4320148., as well as CSIRO.</a:t>
            </a:r>
            <a:endParaRPr lang="en-AU" sz="2000" dirty="0">
              <a:solidFill>
                <a:schemeClr val="bg2"/>
              </a:solidFill>
            </a:endParaRPr>
          </a:p>
        </p:txBody>
      </p:sp>
      <p:sp>
        <p:nvSpPr>
          <p:cNvPr id="7" name="TextBox 6"/>
          <p:cNvSpPr txBox="1"/>
          <p:nvPr/>
        </p:nvSpPr>
        <p:spPr>
          <a:xfrm>
            <a:off x="7895771" y="1378857"/>
            <a:ext cx="859789" cy="646331"/>
          </a:xfrm>
          <a:prstGeom prst="rect">
            <a:avLst/>
          </a:prstGeom>
          <a:noFill/>
        </p:spPr>
        <p:txBody>
          <a:bodyPr wrap="square" rtlCol="0">
            <a:spAutoFit/>
          </a:bodyPr>
          <a:lstStyle/>
          <a:p>
            <a:r>
              <a:rPr lang="en-AU" dirty="0" smtClean="0"/>
              <a:t>NT DPIF</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p:nvPr>
        </p:nvSpPr>
        <p:spPr>
          <a:xfrm>
            <a:off x="360363" y="2867025"/>
            <a:ext cx="7469187" cy="719138"/>
          </a:xfrm>
        </p:spPr>
        <p:txBody>
          <a:bodyPr/>
          <a:lstStyle/>
          <a:p>
            <a:pPr eaLnBrk="1" hangingPunct="1">
              <a:spcAft>
                <a:spcPct val="0"/>
              </a:spcAft>
            </a:pPr>
            <a:r>
              <a:rPr lang="en-AU" dirty="0" smtClean="0"/>
              <a:t>Thank you</a:t>
            </a:r>
          </a:p>
        </p:txBody>
      </p:sp>
      <p:sp>
        <p:nvSpPr>
          <p:cNvPr id="55299" name="Text Placeholder 1"/>
          <p:cNvSpPr>
            <a:spLocks noGrp="1"/>
          </p:cNvSpPr>
          <p:nvPr>
            <p:ph type="body" sz="quarter" idx="10"/>
          </p:nvPr>
        </p:nvSpPr>
        <p:spPr>
          <a:xfrm>
            <a:off x="360363" y="3863975"/>
            <a:ext cx="4333875" cy="1528763"/>
          </a:xfrm>
        </p:spPr>
        <p:txBody>
          <a:bodyPr/>
          <a:lstStyle/>
          <a:p>
            <a:pPr lvl="1" eaLnBrk="1" hangingPunct="1">
              <a:spcAft>
                <a:spcPts val="563"/>
              </a:spcAft>
            </a:pPr>
            <a:r>
              <a:rPr lang="en-AU" dirty="0" smtClean="0"/>
              <a:t>Dr Rik Buckworth</a:t>
            </a:r>
            <a:br>
              <a:rPr lang="en-AU" dirty="0" smtClean="0"/>
            </a:br>
            <a:r>
              <a:rPr lang="en-AU" dirty="0" smtClean="0"/>
              <a:t>Oceans &amp; Atmosphere</a:t>
            </a:r>
          </a:p>
          <a:p>
            <a:pPr lvl="1" eaLnBrk="1" hangingPunct="1">
              <a:spcAft>
                <a:spcPts val="563"/>
              </a:spcAft>
            </a:pPr>
            <a:r>
              <a:rPr lang="en-AU" dirty="0" smtClean="0"/>
              <a:t> Principal Research Scientist</a:t>
            </a:r>
          </a:p>
          <a:p>
            <a:pPr lvl="2" eaLnBrk="1" hangingPunct="1">
              <a:spcAft>
                <a:spcPct val="0"/>
              </a:spcAft>
              <a:tabLst/>
            </a:pPr>
            <a:r>
              <a:rPr lang="en-AU" b="1" dirty="0" smtClean="0"/>
              <a:t>t</a:t>
            </a:r>
            <a:r>
              <a:rPr lang="en-AU" dirty="0" smtClean="0"/>
              <a:t>	+61 8 89448484</a:t>
            </a:r>
          </a:p>
          <a:p>
            <a:pPr lvl="2" eaLnBrk="1" hangingPunct="1">
              <a:spcAft>
                <a:spcPct val="0"/>
              </a:spcAft>
              <a:tabLst/>
            </a:pPr>
            <a:r>
              <a:rPr lang="en-AU" b="1" dirty="0" smtClean="0"/>
              <a:t>e</a:t>
            </a:r>
            <a:r>
              <a:rPr lang="en-AU" dirty="0" smtClean="0"/>
              <a:t>	rik.buckworth@csiro.au</a:t>
            </a:r>
          </a:p>
          <a:p>
            <a:pPr lvl="2" eaLnBrk="1" hangingPunct="1">
              <a:spcAft>
                <a:spcPct val="0"/>
              </a:spcAft>
              <a:tabLst/>
            </a:pPr>
            <a:r>
              <a:rPr lang="en-AU" b="1" dirty="0" smtClean="0"/>
              <a:t>w</a:t>
            </a:r>
            <a:r>
              <a:rPr lang="en-AU" dirty="0" smtClean="0"/>
              <a:t>	www.csiro.au</a:t>
            </a:r>
          </a:p>
        </p:txBody>
      </p:sp>
      <p:sp>
        <p:nvSpPr>
          <p:cNvPr id="4" name="Text Placeholder 1"/>
          <p:cNvSpPr>
            <a:spLocks noGrp="1"/>
          </p:cNvSpPr>
          <p:nvPr>
            <p:ph type="body" sz="quarter" idx="10"/>
          </p:nvPr>
        </p:nvSpPr>
        <p:spPr>
          <a:xfrm>
            <a:off x="4694238" y="3867290"/>
            <a:ext cx="4333875" cy="1528763"/>
          </a:xfrm>
        </p:spPr>
        <p:txBody>
          <a:bodyPr/>
          <a:lstStyle/>
          <a:p>
            <a:pPr lvl="1" eaLnBrk="1" hangingPunct="1">
              <a:spcAft>
                <a:spcPts val="563"/>
              </a:spcAft>
            </a:pPr>
            <a:endParaRPr lang="en-AU" dirty="0" smtClean="0"/>
          </a:p>
        </p:txBody>
      </p:sp>
      <p:pic>
        <p:nvPicPr>
          <p:cNvPr id="5" name="Picture 3" descr="C:\Users\buc13f\Documents\NPF2012\BananaRain&amp;TAC&amp;MEY_FRDC2011\ASFB July 2012\DSC00265.JPG"/>
          <p:cNvPicPr>
            <a:picLocks noChangeAspect="1" noChangeArrowheads="1"/>
          </p:cNvPicPr>
          <p:nvPr/>
        </p:nvPicPr>
        <p:blipFill>
          <a:blip r:embed="rId2" cstate="print"/>
          <a:srcRect b="29524"/>
          <a:stretch>
            <a:fillRect/>
          </a:stretch>
        </p:blipFill>
        <p:spPr bwMode="auto">
          <a:xfrm>
            <a:off x="0" y="0"/>
            <a:ext cx="5476461" cy="2895697"/>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Why weight data?  </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600" y="956384"/>
            <a:ext cx="8331200" cy="5816977"/>
          </a:xfrm>
          <a:prstGeom prst="rect">
            <a:avLst/>
          </a:prstGeom>
          <a:noFill/>
          <a:ln w="9525">
            <a:noFill/>
            <a:miter lim="800000"/>
            <a:headEnd/>
            <a:tailEnd/>
          </a:ln>
        </p:spPr>
        <p:txBody>
          <a:bodyPr wrap="square">
            <a:spAutoFit/>
          </a:bodyPr>
          <a:lstStyle/>
          <a:p>
            <a:r>
              <a:rPr lang="en-GB" sz="2400" i="1" dirty="0" err="1" smtClean="0"/>
              <a:t>LL</a:t>
            </a:r>
            <a:r>
              <a:rPr lang="en-GB" sz="2400" baseline="-25000" dirty="0" err="1" smtClean="0"/>
              <a:t>total</a:t>
            </a:r>
            <a:r>
              <a:rPr lang="en-GB" sz="2400" dirty="0" smtClean="0"/>
              <a:t> =  w</a:t>
            </a:r>
            <a:r>
              <a:rPr lang="en-GB" sz="2400" baseline="-25000" dirty="0" smtClean="0"/>
              <a:t>1 </a:t>
            </a:r>
            <a:r>
              <a:rPr lang="en-GB" sz="2400" i="1" dirty="0" err="1" smtClean="0"/>
              <a:t>LL</a:t>
            </a:r>
            <a:r>
              <a:rPr lang="en-GB" sz="2400" baseline="-25000" dirty="0" err="1" smtClean="0"/>
              <a:t>growth</a:t>
            </a:r>
            <a:r>
              <a:rPr lang="en-GB" sz="2400" dirty="0" smtClean="0"/>
              <a:t> +  w</a:t>
            </a:r>
            <a:r>
              <a:rPr lang="en-GB" sz="2400" baseline="-25000" dirty="0" smtClean="0"/>
              <a:t>2 </a:t>
            </a:r>
            <a:r>
              <a:rPr lang="en-GB" sz="2400" i="1" dirty="0" err="1" smtClean="0"/>
              <a:t>L</a:t>
            </a:r>
            <a:r>
              <a:rPr lang="en-GB" sz="2400" baseline="-25000" dirty="0" err="1" smtClean="0"/>
              <a:t>Cannual</a:t>
            </a:r>
            <a:r>
              <a:rPr lang="en-GB" sz="2400" dirty="0" smtClean="0"/>
              <a:t> +  w</a:t>
            </a:r>
            <a:r>
              <a:rPr lang="en-GB" sz="2400" baseline="-25000" dirty="0" smtClean="0"/>
              <a:t>3 </a:t>
            </a:r>
            <a:r>
              <a:rPr lang="en-GB" sz="2400" i="1" dirty="0" err="1" smtClean="0"/>
              <a:t>LL</a:t>
            </a:r>
            <a:r>
              <a:rPr lang="en-GB" sz="2400" baseline="-25000" dirty="0" err="1" smtClean="0"/>
              <a:t>Cweek</a:t>
            </a:r>
            <a:r>
              <a:rPr lang="en-GB" sz="2400" dirty="0" smtClean="0"/>
              <a:t> </a:t>
            </a:r>
          </a:p>
          <a:p>
            <a:r>
              <a:rPr lang="en-GB" sz="2400" dirty="0" smtClean="0"/>
              <a:t>			+  	w</a:t>
            </a:r>
            <a:r>
              <a:rPr lang="en-GB" sz="2400" baseline="-25000" dirty="0" smtClean="0"/>
              <a:t>4 </a:t>
            </a:r>
            <a:r>
              <a:rPr lang="en-GB" sz="2400" i="1" dirty="0" err="1" smtClean="0"/>
              <a:t>LL</a:t>
            </a:r>
            <a:r>
              <a:rPr lang="en-GB" sz="2400" baseline="-25000" dirty="0" err="1" smtClean="0"/>
              <a:t>NspawnerIndex</a:t>
            </a:r>
            <a:r>
              <a:rPr lang="en-GB" sz="2400" dirty="0" smtClean="0"/>
              <a:t> +  w</a:t>
            </a:r>
            <a:r>
              <a:rPr lang="en-GB" sz="2400" baseline="-25000" dirty="0" smtClean="0"/>
              <a:t>5 </a:t>
            </a:r>
            <a:r>
              <a:rPr lang="en-GB" sz="2400" i="1" dirty="0" err="1" smtClean="0"/>
              <a:t>LL</a:t>
            </a:r>
            <a:r>
              <a:rPr lang="en-GB" sz="2400" baseline="-25000" dirty="0" err="1" smtClean="0"/>
              <a:t>NrecruitIndex</a:t>
            </a:r>
            <a:r>
              <a:rPr lang="en-GB" sz="2400" dirty="0" smtClean="0"/>
              <a:t> +  w</a:t>
            </a:r>
            <a:r>
              <a:rPr lang="en-GB" sz="2400" baseline="-25000" dirty="0" smtClean="0"/>
              <a:t>6 </a:t>
            </a:r>
            <a:r>
              <a:rPr lang="en-GB" sz="2400" i="1" dirty="0" err="1" smtClean="0"/>
              <a:t>LL</a:t>
            </a:r>
            <a:r>
              <a:rPr lang="en-GB" sz="2400" baseline="-25000" dirty="0" err="1" smtClean="0"/>
              <a:t>SizeSurvey</a:t>
            </a:r>
            <a:r>
              <a:rPr lang="en-GB" sz="2400" dirty="0" smtClean="0"/>
              <a:t> </a:t>
            </a:r>
          </a:p>
          <a:p>
            <a:r>
              <a:rPr lang="en-GB" sz="2400" dirty="0" smtClean="0"/>
              <a:t>			+ 	w</a:t>
            </a:r>
            <a:r>
              <a:rPr lang="en-GB" sz="2400" baseline="-25000" dirty="0" smtClean="0"/>
              <a:t>7 </a:t>
            </a:r>
            <a:r>
              <a:rPr lang="en-GB" sz="2400" i="1" dirty="0" err="1" smtClean="0"/>
              <a:t>LL</a:t>
            </a:r>
            <a:r>
              <a:rPr lang="en-GB" sz="2400" baseline="-25000" dirty="0" err="1" smtClean="0"/>
              <a:t>SizeComm</a:t>
            </a:r>
            <a:r>
              <a:rPr lang="en-GB" sz="2400" dirty="0" smtClean="0"/>
              <a:t> </a:t>
            </a:r>
            <a:endParaRPr lang="en-AU" sz="2400" dirty="0" smtClean="0"/>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r>
              <a:rPr lang="en-AU" sz="2400" dirty="0" smtClean="0">
                <a:latin typeface="+mj-lt"/>
              </a:rPr>
              <a:t>Each component likelihood  (</a:t>
            </a:r>
            <a:r>
              <a:rPr lang="en-GB" sz="2400" i="1" dirty="0" smtClean="0"/>
              <a:t>LL</a:t>
            </a:r>
            <a:r>
              <a:rPr lang="en-AU" sz="2400" dirty="0" smtClean="0">
                <a:latin typeface="+mj-lt"/>
              </a:rPr>
              <a:t>) represents a sub-model describing sampling from that data source.</a:t>
            </a:r>
          </a:p>
          <a:p>
            <a:pPr>
              <a:lnSpc>
                <a:spcPts val="3000"/>
              </a:lnSpc>
              <a:spcBef>
                <a:spcPts val="600"/>
              </a:spcBef>
              <a:spcAft>
                <a:spcPts val="600"/>
              </a:spcAft>
            </a:pPr>
            <a:r>
              <a:rPr lang="en-AU" sz="2400" dirty="0" smtClean="0">
                <a:latin typeface="+mj-lt"/>
              </a:rPr>
              <a:t>A ‘consensus’? – weights (</a:t>
            </a:r>
            <a:r>
              <a:rPr lang="en-GB" sz="2400" dirty="0" err="1" smtClean="0"/>
              <a:t>w</a:t>
            </a:r>
            <a:r>
              <a:rPr lang="en-GB" sz="2400" baseline="-25000" dirty="0" err="1" smtClean="0"/>
              <a:t>i</a:t>
            </a:r>
            <a:r>
              <a:rPr lang="en-AU" sz="2400" dirty="0" smtClean="0">
                <a:latin typeface="+mj-lt"/>
              </a:rPr>
              <a:t>) for each component likelihood depend on the type and amount of that data, in principle relates to deviations between observed and expected values</a:t>
            </a:r>
          </a:p>
          <a:p>
            <a:pPr>
              <a:lnSpc>
                <a:spcPts val="3000"/>
              </a:lnSpc>
              <a:spcBef>
                <a:spcPts val="600"/>
              </a:spcBef>
              <a:spcAft>
                <a:spcPts val="600"/>
              </a:spcAft>
            </a:pPr>
            <a:r>
              <a:rPr lang="en-AU" sz="2400" dirty="0" smtClean="0">
                <a:latin typeface="+mj-lt"/>
              </a:rPr>
              <a:t>Objective weightings are not always straightforward – ours is a new method for growth data used in this context</a:t>
            </a:r>
          </a:p>
          <a:p>
            <a:endParaRPr lang="en-AU" i="1" dirty="0" smtClean="0"/>
          </a:p>
          <a:p>
            <a:endParaRPr lang="en-AU" i="1"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What drives data conflict? Why test model fit? </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600" y="1376294"/>
            <a:ext cx="8331200" cy="5586145"/>
          </a:xfrm>
          <a:prstGeom prst="rect">
            <a:avLst/>
          </a:prstGeom>
          <a:noFill/>
          <a:ln w="9525">
            <a:noFill/>
            <a:miter lim="800000"/>
            <a:headEnd/>
            <a:tailEnd/>
          </a:ln>
        </p:spPr>
        <p:txBody>
          <a:bodyPr wrap="square">
            <a:spAutoFit/>
          </a:bodyPr>
          <a:lstStyle/>
          <a:p>
            <a:endParaRPr lang="en-GB" sz="2400" b="1" i="1" dirty="0" smtClean="0"/>
          </a:p>
          <a:p>
            <a:r>
              <a:rPr lang="en-GB" sz="2400" i="1" dirty="0" err="1" smtClean="0"/>
              <a:t>LL</a:t>
            </a:r>
            <a:r>
              <a:rPr lang="en-GB" sz="2400" baseline="-25000" dirty="0" err="1" smtClean="0"/>
              <a:t>total</a:t>
            </a:r>
            <a:r>
              <a:rPr lang="en-GB" sz="2400" dirty="0" smtClean="0"/>
              <a:t> =  w</a:t>
            </a:r>
            <a:r>
              <a:rPr lang="en-GB" sz="2400" baseline="-25000" dirty="0" smtClean="0"/>
              <a:t>1 </a:t>
            </a:r>
            <a:r>
              <a:rPr lang="en-GB" sz="2400" i="1" dirty="0" err="1" smtClean="0"/>
              <a:t>LL</a:t>
            </a:r>
            <a:r>
              <a:rPr lang="en-GB" sz="2400" baseline="-25000" dirty="0" err="1" smtClean="0"/>
              <a:t>growth</a:t>
            </a:r>
            <a:r>
              <a:rPr lang="en-GB" sz="2400" dirty="0" smtClean="0"/>
              <a:t> +  w</a:t>
            </a:r>
            <a:r>
              <a:rPr lang="en-GB" sz="2400" baseline="-25000" dirty="0" smtClean="0"/>
              <a:t>2 </a:t>
            </a:r>
            <a:r>
              <a:rPr lang="en-GB" sz="2400" i="1" dirty="0" err="1" smtClean="0"/>
              <a:t>L</a:t>
            </a:r>
            <a:r>
              <a:rPr lang="en-GB" sz="2400" baseline="-25000" dirty="0" err="1" smtClean="0"/>
              <a:t>Cannual</a:t>
            </a:r>
            <a:r>
              <a:rPr lang="en-GB" sz="2400" dirty="0" smtClean="0"/>
              <a:t> +  w</a:t>
            </a:r>
            <a:r>
              <a:rPr lang="en-GB" sz="2400" baseline="-25000" dirty="0" smtClean="0"/>
              <a:t>3 </a:t>
            </a:r>
            <a:r>
              <a:rPr lang="en-GB" sz="2400" i="1" dirty="0" err="1" smtClean="0"/>
              <a:t>LL</a:t>
            </a:r>
            <a:r>
              <a:rPr lang="en-GB" sz="2400" baseline="-25000" dirty="0" err="1" smtClean="0"/>
              <a:t>Cweek</a:t>
            </a:r>
            <a:r>
              <a:rPr lang="en-GB" sz="2400" dirty="0" smtClean="0"/>
              <a:t> </a:t>
            </a:r>
          </a:p>
          <a:p>
            <a:r>
              <a:rPr lang="en-GB" sz="2400" dirty="0" smtClean="0"/>
              <a:t>			+  	w</a:t>
            </a:r>
            <a:r>
              <a:rPr lang="en-GB" sz="2400" baseline="-25000" dirty="0" smtClean="0"/>
              <a:t>4 </a:t>
            </a:r>
            <a:r>
              <a:rPr lang="en-GB" sz="2400" i="1" dirty="0" err="1" smtClean="0"/>
              <a:t>LL</a:t>
            </a:r>
            <a:r>
              <a:rPr lang="en-GB" sz="2400" baseline="-25000" dirty="0" err="1" smtClean="0"/>
              <a:t>Nspawner</a:t>
            </a:r>
            <a:r>
              <a:rPr lang="en-GB" sz="2400" dirty="0" smtClean="0"/>
              <a:t> +  w</a:t>
            </a:r>
            <a:r>
              <a:rPr lang="en-GB" sz="2400" baseline="-25000" dirty="0" smtClean="0"/>
              <a:t>5 </a:t>
            </a:r>
            <a:r>
              <a:rPr lang="en-GB" sz="2400" i="1" dirty="0" err="1" smtClean="0"/>
              <a:t>LL</a:t>
            </a:r>
            <a:r>
              <a:rPr lang="en-GB" sz="2400" baseline="-25000" dirty="0" err="1" smtClean="0"/>
              <a:t>Nrecruit</a:t>
            </a:r>
            <a:r>
              <a:rPr lang="en-GB" sz="2400" dirty="0" smtClean="0"/>
              <a:t> +  w</a:t>
            </a:r>
            <a:r>
              <a:rPr lang="en-GB" sz="2400" baseline="-25000" dirty="0" smtClean="0"/>
              <a:t>6 </a:t>
            </a:r>
            <a:r>
              <a:rPr lang="en-GB" sz="2400" i="1" dirty="0" err="1" smtClean="0"/>
              <a:t>LL</a:t>
            </a:r>
            <a:r>
              <a:rPr lang="en-GB" sz="2400" baseline="-25000" dirty="0" err="1" smtClean="0"/>
              <a:t>SizeSurvey</a:t>
            </a:r>
            <a:r>
              <a:rPr lang="en-GB" sz="2400" dirty="0" smtClean="0"/>
              <a:t> </a:t>
            </a:r>
          </a:p>
          <a:p>
            <a:r>
              <a:rPr lang="en-GB" sz="2400" dirty="0" smtClean="0"/>
              <a:t>			+ 	w</a:t>
            </a:r>
            <a:r>
              <a:rPr lang="en-GB" sz="2400" baseline="-25000" dirty="0" smtClean="0"/>
              <a:t>7 </a:t>
            </a:r>
            <a:r>
              <a:rPr lang="en-GB" sz="2400" i="1" dirty="0" err="1" smtClean="0"/>
              <a:t>LL</a:t>
            </a:r>
            <a:r>
              <a:rPr lang="en-GB" sz="2400" baseline="-25000" dirty="0" err="1" smtClean="0"/>
              <a:t>SizeComm</a:t>
            </a:r>
            <a:r>
              <a:rPr lang="en-GB" sz="2400" dirty="0" smtClean="0"/>
              <a:t> </a:t>
            </a:r>
            <a:endParaRPr lang="en-AU" sz="2400" dirty="0" smtClean="0"/>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r>
              <a:rPr lang="en-AU" sz="2400" dirty="0" smtClean="0">
                <a:latin typeface="+mj-lt"/>
              </a:rPr>
              <a:t>Data conflict?</a:t>
            </a:r>
            <a:r>
              <a:rPr lang="en-US" sz="2400" dirty="0" smtClean="0">
                <a:latin typeface="+mj-lt"/>
              </a:rPr>
              <a:t>  Different parameter estimates are evolved if data sets are used individually</a:t>
            </a:r>
            <a:endParaRPr lang="en-AU" sz="2400" dirty="0" smtClean="0">
              <a:latin typeface="+mj-lt"/>
            </a:endParaRPr>
          </a:p>
          <a:p>
            <a:pPr>
              <a:lnSpc>
                <a:spcPts val="3000"/>
              </a:lnSpc>
              <a:spcBef>
                <a:spcPts val="600"/>
              </a:spcBef>
              <a:spcAft>
                <a:spcPts val="600"/>
              </a:spcAft>
            </a:pPr>
            <a:r>
              <a:rPr lang="en-AU" sz="2400" dirty="0" smtClean="0">
                <a:latin typeface="+mj-lt"/>
              </a:rPr>
              <a:t>Data are true – hence conflict implies model </a:t>
            </a:r>
            <a:r>
              <a:rPr lang="en-AU" sz="2400" dirty="0" err="1" smtClean="0">
                <a:latin typeface="+mj-lt"/>
              </a:rPr>
              <a:t>mis</a:t>
            </a:r>
            <a:r>
              <a:rPr lang="en-AU" sz="2400" dirty="0" smtClean="0">
                <a:latin typeface="+mj-lt"/>
              </a:rPr>
              <a:t>-specification. Test? </a:t>
            </a:r>
          </a:p>
          <a:p>
            <a:pPr>
              <a:lnSpc>
                <a:spcPts val="3000"/>
              </a:lnSpc>
              <a:spcBef>
                <a:spcPts val="600"/>
              </a:spcBef>
              <a:spcAft>
                <a:spcPts val="600"/>
              </a:spcAft>
            </a:pPr>
            <a:r>
              <a:rPr lang="en-AU" sz="2400" dirty="0" smtClean="0">
                <a:latin typeface="+mj-lt"/>
              </a:rPr>
              <a:t>Compensate for known </a:t>
            </a:r>
            <a:r>
              <a:rPr lang="en-AU" sz="2400" dirty="0" err="1" smtClean="0">
                <a:latin typeface="+mj-lt"/>
              </a:rPr>
              <a:t>mis</a:t>
            </a:r>
            <a:r>
              <a:rPr lang="en-AU" sz="2400" dirty="0" smtClean="0">
                <a:latin typeface="+mj-lt"/>
              </a:rPr>
              <a:t>-specification</a:t>
            </a: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The pressure is always on to improve assessments – but you should ask a couple of questions!</a:t>
            </a:r>
            <a:r>
              <a:rPr lang="en-AU" dirty="0" smtClean="0"/>
              <a:t/>
            </a:r>
            <a:br>
              <a:rPr lang="en-AU" dirty="0" smtClean="0"/>
            </a:b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9" y="2173631"/>
            <a:ext cx="8040256" cy="4847481"/>
          </a:xfrm>
          <a:prstGeom prst="rect">
            <a:avLst/>
          </a:prstGeom>
          <a:noFill/>
          <a:ln w="9525">
            <a:noFill/>
            <a:miter lim="800000"/>
            <a:headEnd/>
            <a:tailEnd/>
          </a:ln>
        </p:spPr>
        <p:txBody>
          <a:bodyPr wrap="square">
            <a:spAutoFit/>
          </a:bodyPr>
          <a:lstStyle/>
          <a:p>
            <a:endParaRPr lang="en-AU" sz="2400" dirty="0" smtClean="0"/>
          </a:p>
          <a:p>
            <a:r>
              <a:rPr lang="en-AU" sz="2400" dirty="0" smtClean="0"/>
              <a:t>Do things work the way that you think that they should – the fit of the model to the data?</a:t>
            </a:r>
          </a:p>
          <a:p>
            <a:endParaRPr lang="en-AU" sz="2400" dirty="0" smtClean="0"/>
          </a:p>
          <a:p>
            <a:endParaRPr lang="en-AU" sz="2400" dirty="0" smtClean="0"/>
          </a:p>
          <a:p>
            <a:r>
              <a:rPr lang="en-AU" sz="2400" dirty="0" smtClean="0"/>
              <a:t>Integrating the data with other data types</a:t>
            </a:r>
          </a:p>
          <a:p>
            <a:endParaRPr lang="en-GB"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
        <p:nvSpPr>
          <p:cNvPr id="4" name="Text Box 3"/>
          <p:cNvSpPr txBox="1">
            <a:spLocks noChangeArrowheads="1"/>
          </p:cNvSpPr>
          <p:nvPr/>
        </p:nvSpPr>
        <p:spPr bwMode="auto">
          <a:xfrm rot="10800000" flipH="1" flipV="1">
            <a:off x="355600" y="4193163"/>
            <a:ext cx="8040258" cy="2631490"/>
          </a:xfrm>
          <a:prstGeom prst="rect">
            <a:avLst/>
          </a:prstGeom>
          <a:noFill/>
          <a:ln w="9525">
            <a:noFill/>
            <a:miter lim="800000"/>
            <a:headEnd/>
            <a:tailEnd/>
          </a:ln>
        </p:spPr>
        <p:txBody>
          <a:bodyPr wrap="square">
            <a:spAutoFit/>
          </a:bodyPr>
          <a:lstStyle/>
          <a:p>
            <a:endParaRPr lang="en-GB"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Overview</a:t>
            </a:r>
            <a:endParaRPr lang="en-AU" i="1" dirty="0" smtClean="0">
              <a:solidFill>
                <a:schemeClr val="accent1"/>
              </a:solidFill>
            </a:endParaRPr>
          </a:p>
        </p:txBody>
      </p:sp>
      <p:sp>
        <p:nvSpPr>
          <p:cNvPr id="8" name="Text Box 3"/>
          <p:cNvSpPr txBox="1">
            <a:spLocks noChangeArrowheads="1"/>
          </p:cNvSpPr>
          <p:nvPr/>
        </p:nvSpPr>
        <p:spPr bwMode="auto">
          <a:xfrm rot="10800000" flipH="1" flipV="1">
            <a:off x="355600" y="975130"/>
            <a:ext cx="8331200" cy="7879080"/>
          </a:xfrm>
          <a:prstGeom prst="rect">
            <a:avLst/>
          </a:prstGeom>
          <a:noFill/>
          <a:ln w="9525">
            <a:noFill/>
            <a:miter lim="800000"/>
            <a:headEnd/>
            <a:tailEnd/>
          </a:ln>
        </p:spPr>
        <p:txBody>
          <a:bodyPr wrap="square">
            <a:spAutoFit/>
          </a:bodyPr>
          <a:lstStyle/>
          <a:p>
            <a:pPr>
              <a:lnSpc>
                <a:spcPts val="3000"/>
              </a:lnSpc>
              <a:spcBef>
                <a:spcPts val="600"/>
              </a:spcBef>
              <a:spcAft>
                <a:spcPts val="600"/>
              </a:spcAft>
            </a:pPr>
            <a:r>
              <a:rPr lang="en-AU" sz="2400" dirty="0" smtClean="0">
                <a:latin typeface="+mj-lt"/>
              </a:rPr>
              <a:t>Aleutian Is. Golden King Crab and Northern Prawn Fishery Tiger Prawns:  tagging growth data in integrated size-structured  models : complex</a:t>
            </a:r>
          </a:p>
          <a:p>
            <a:pPr>
              <a:lnSpc>
                <a:spcPts val="3000"/>
              </a:lnSpc>
              <a:spcBef>
                <a:spcPts val="600"/>
              </a:spcBef>
              <a:spcAft>
                <a:spcPts val="600"/>
              </a:spcAft>
            </a:pPr>
            <a:r>
              <a:rPr lang="en-AU" sz="2400" dirty="0" smtClean="0">
                <a:latin typeface="+mj-lt"/>
              </a:rPr>
              <a:t>How well do the integrated models fit the tagging  information (potential sources of data conflict)? </a:t>
            </a:r>
          </a:p>
          <a:p>
            <a:pPr>
              <a:lnSpc>
                <a:spcPts val="3000"/>
              </a:lnSpc>
              <a:spcBef>
                <a:spcPts val="600"/>
              </a:spcBef>
              <a:spcAft>
                <a:spcPts val="600"/>
              </a:spcAft>
            </a:pPr>
            <a:r>
              <a:rPr lang="en-AU" sz="2400" dirty="0" smtClean="0">
                <a:latin typeface="+mj-lt"/>
              </a:rPr>
              <a:t>	 - we offer new diagnostics </a:t>
            </a:r>
          </a:p>
          <a:p>
            <a:pPr>
              <a:lnSpc>
                <a:spcPts val="3000"/>
              </a:lnSpc>
              <a:spcBef>
                <a:spcPts val="600"/>
              </a:spcBef>
              <a:spcAft>
                <a:spcPts val="600"/>
              </a:spcAft>
            </a:pPr>
            <a:r>
              <a:rPr lang="en-AU" sz="2400" dirty="0" smtClean="0">
                <a:latin typeface="+mj-lt"/>
              </a:rPr>
              <a:t>How should the tagging growth information be weighted relative to the other types of information? </a:t>
            </a:r>
          </a:p>
          <a:p>
            <a:pPr>
              <a:lnSpc>
                <a:spcPts val="3000"/>
              </a:lnSpc>
              <a:spcBef>
                <a:spcPts val="600"/>
              </a:spcBef>
              <a:spcAft>
                <a:spcPts val="600"/>
              </a:spcAft>
            </a:pPr>
            <a:r>
              <a:rPr lang="en-AU" sz="2400" dirty="0" smtClean="0">
                <a:latin typeface="+mj-lt"/>
              </a:rPr>
              <a:t>	- we offer a new method that accounts for </a:t>
            </a:r>
            <a:r>
              <a:rPr lang="en-AU" sz="2400" dirty="0" err="1" smtClean="0">
                <a:latin typeface="+mj-lt"/>
              </a:rPr>
              <a:t>overdispersion</a:t>
            </a:r>
            <a:r>
              <a:rPr lang="en-AU" sz="2400" dirty="0" smtClean="0">
                <a:latin typeface="+mj-lt"/>
              </a:rPr>
              <a:t>, analogous to “Francis weighting”</a:t>
            </a:r>
          </a:p>
          <a:p>
            <a:pPr>
              <a:lnSpc>
                <a:spcPts val="3000"/>
              </a:lnSpc>
              <a:spcBef>
                <a:spcPts val="600"/>
              </a:spcBef>
              <a:spcAft>
                <a:spcPts val="600"/>
              </a:spcAft>
            </a:pPr>
            <a:r>
              <a:rPr lang="en-AU" sz="2400" dirty="0" smtClean="0">
                <a:latin typeface="+mj-lt"/>
              </a:rPr>
              <a:t>Assessments can be profoundly impacted by weighting</a:t>
            </a: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Some brief background on the fisheries</a:t>
            </a:r>
            <a:br>
              <a:rPr lang="en-AU" dirty="0" smtClean="0">
                <a:solidFill>
                  <a:schemeClr val="accent1"/>
                </a:solidFill>
              </a:rPr>
            </a:br>
            <a:r>
              <a:rPr lang="en-AU" dirty="0" smtClean="0">
                <a:solidFill>
                  <a:schemeClr val="accent1"/>
                </a:solidFill>
              </a:rPr>
              <a:t>- Tiger Prawns in Australia’s Northern Prawn Fishery</a:t>
            </a:r>
            <a:r>
              <a:rPr lang="en-AU" dirty="0" smtClean="0"/>
              <a:t/>
            </a:r>
            <a:br>
              <a:rPr lang="en-AU" dirty="0" smtClean="0"/>
            </a:b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9" y="1989384"/>
            <a:ext cx="5210628" cy="7063472"/>
          </a:xfrm>
          <a:prstGeom prst="rect">
            <a:avLst/>
          </a:prstGeom>
          <a:noFill/>
          <a:ln w="9525">
            <a:noFill/>
            <a:miter lim="800000"/>
            <a:headEnd/>
            <a:tailEnd/>
          </a:ln>
        </p:spPr>
        <p:txBody>
          <a:bodyPr wrap="square">
            <a:spAutoFit/>
          </a:bodyPr>
          <a:lstStyle/>
          <a:p>
            <a:pPr>
              <a:buFont typeface="Arial" pitchFamily="34" charset="0"/>
              <a:buChar char="•"/>
            </a:pPr>
            <a:r>
              <a:rPr lang="en-GB" sz="2400" dirty="0" smtClean="0">
                <a:latin typeface="+mj-lt"/>
              </a:rPr>
              <a:t>Tropical otter trawl fishery, 20-40 m</a:t>
            </a:r>
          </a:p>
          <a:p>
            <a:pPr>
              <a:buFont typeface="Arial" pitchFamily="34" charset="0"/>
              <a:buChar char="•"/>
            </a:pPr>
            <a:r>
              <a:rPr lang="en-GB" sz="2400" dirty="0" smtClean="0">
                <a:latin typeface="+mj-lt"/>
              </a:rPr>
              <a:t>Input  controls –ITEs, gear controls, extensive closures</a:t>
            </a:r>
          </a:p>
          <a:p>
            <a:pPr>
              <a:buFont typeface="Arial" pitchFamily="34" charset="0"/>
              <a:buChar char="•"/>
            </a:pPr>
            <a:r>
              <a:rPr lang="en-GB" sz="2400" dirty="0" smtClean="0">
                <a:latin typeface="+mj-lt"/>
              </a:rPr>
              <a:t>Targets Grooved (</a:t>
            </a:r>
            <a:r>
              <a:rPr lang="en-GB" sz="2400" i="1" dirty="0" smtClean="0">
                <a:latin typeface="+mj-lt"/>
              </a:rPr>
              <a:t>Penaeus semisulcatus</a:t>
            </a:r>
            <a:r>
              <a:rPr lang="en-GB" sz="2400" dirty="0" smtClean="0">
                <a:latin typeface="+mj-lt"/>
              </a:rPr>
              <a:t>) and Brown (</a:t>
            </a:r>
            <a:r>
              <a:rPr lang="en-GB" sz="2400" i="1" dirty="0" smtClean="0">
                <a:latin typeface="+mj-lt"/>
              </a:rPr>
              <a:t>P. esculentus</a:t>
            </a:r>
            <a:r>
              <a:rPr lang="en-GB" sz="2400" dirty="0" smtClean="0">
                <a:latin typeface="+mj-lt"/>
              </a:rPr>
              <a:t>) Tiger prawns</a:t>
            </a:r>
          </a:p>
          <a:p>
            <a:pPr>
              <a:buFont typeface="Arial" pitchFamily="34" charset="0"/>
              <a:buChar char="•"/>
            </a:pPr>
            <a:endParaRPr lang="en-GB" sz="2400" dirty="0" smtClean="0">
              <a:latin typeface="+mj-lt"/>
            </a:endParaRPr>
          </a:p>
          <a:p>
            <a:pPr>
              <a:buFont typeface="Arial" pitchFamily="34" charset="0"/>
              <a:buChar char="•"/>
            </a:pPr>
            <a:r>
              <a:rPr lang="en-GB" sz="2400" dirty="0" smtClean="0">
                <a:latin typeface="+mj-lt"/>
              </a:rPr>
              <a:t>A single (mostly) cohort fishery, targets large, valuable prawns </a:t>
            </a:r>
          </a:p>
          <a:p>
            <a:pPr>
              <a:buFont typeface="Arial" pitchFamily="34" charset="0"/>
              <a:buChar char="•"/>
            </a:pPr>
            <a:r>
              <a:rPr lang="en-GB" sz="2400" dirty="0" smtClean="0">
                <a:latin typeface="+mj-lt"/>
              </a:rPr>
              <a:t>814-3285 t since 1996  (historically greater) ~ </a:t>
            </a:r>
            <a:r>
              <a:rPr lang="en-GB" sz="2400" dirty="0" err="1" smtClean="0">
                <a:latin typeface="+mj-lt"/>
              </a:rPr>
              <a:t>Aust</a:t>
            </a:r>
            <a:r>
              <a:rPr lang="en-GB" sz="2400" dirty="0" smtClean="0">
                <a:latin typeface="+mj-lt"/>
              </a:rPr>
              <a:t> $17-26 million</a:t>
            </a:r>
          </a:p>
          <a:p>
            <a:pPr>
              <a:buFont typeface="Arial" pitchFamily="34" charset="0"/>
              <a:buChar char="•"/>
            </a:pPr>
            <a:endParaRPr lang="en-GB" sz="2400" dirty="0" smtClean="0">
              <a:latin typeface="+mj-lt"/>
            </a:endParaRPr>
          </a:p>
          <a:p>
            <a:endParaRPr lang="en-GB"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grpSp>
        <p:nvGrpSpPr>
          <p:cNvPr id="11" name="Group 10"/>
          <p:cNvGrpSpPr/>
          <p:nvPr/>
        </p:nvGrpSpPr>
        <p:grpSpPr>
          <a:xfrm>
            <a:off x="5566227" y="1524000"/>
            <a:ext cx="4376059" cy="3808438"/>
            <a:chOff x="5566227" y="1524000"/>
            <a:chExt cx="4376059" cy="3808438"/>
          </a:xfrm>
        </p:grpSpPr>
        <p:pic>
          <p:nvPicPr>
            <p:cNvPr id="19457" name="Picture 1" descr="C:\Users\buc13f\Documents\Projects\data weighing and conflict workshop Oct 2015 La Jolla\npf snaps\DSC00289.JPG"/>
            <p:cNvPicPr>
              <a:picLocks noChangeAspect="1" noChangeArrowheads="1"/>
            </p:cNvPicPr>
            <p:nvPr/>
          </p:nvPicPr>
          <p:blipFill>
            <a:blip r:embed="rId3"/>
            <a:srcRect/>
            <a:stretch>
              <a:fillRect/>
            </a:stretch>
          </p:blipFill>
          <p:spPr bwMode="auto">
            <a:xfrm>
              <a:off x="5849257" y="1524000"/>
              <a:ext cx="4093029" cy="3069772"/>
            </a:xfrm>
            <a:prstGeom prst="rect">
              <a:avLst/>
            </a:prstGeom>
            <a:noFill/>
          </p:spPr>
        </p:pic>
        <p:sp>
          <p:nvSpPr>
            <p:cNvPr id="6" name="TextBox 5"/>
            <p:cNvSpPr txBox="1"/>
            <p:nvPr/>
          </p:nvSpPr>
          <p:spPr>
            <a:xfrm>
              <a:off x="5566227" y="4593774"/>
              <a:ext cx="2111829" cy="369332"/>
            </a:xfrm>
            <a:prstGeom prst="rect">
              <a:avLst/>
            </a:prstGeom>
            <a:solidFill>
              <a:schemeClr val="bg1"/>
            </a:solidFill>
          </p:spPr>
          <p:txBody>
            <a:bodyPr wrap="square" rtlCol="0">
              <a:spAutoFit/>
            </a:bodyPr>
            <a:lstStyle/>
            <a:p>
              <a:pPr>
                <a:buFont typeface="Wingdings" pitchFamily="2" charset="2"/>
                <a:buChar char="§"/>
              </a:pPr>
              <a:r>
                <a:rPr lang="en-AU" i="1" dirty="0" smtClean="0"/>
                <a:t>. P esculentus</a:t>
              </a:r>
              <a:endParaRPr lang="en-AU" dirty="0" smtClean="0"/>
            </a:p>
          </p:txBody>
        </p:sp>
        <p:sp>
          <p:nvSpPr>
            <p:cNvPr id="7" name="TextBox 6"/>
            <p:cNvSpPr txBox="1"/>
            <p:nvPr/>
          </p:nvSpPr>
          <p:spPr>
            <a:xfrm>
              <a:off x="6622141" y="4963106"/>
              <a:ext cx="2111829" cy="369332"/>
            </a:xfrm>
            <a:prstGeom prst="rect">
              <a:avLst/>
            </a:prstGeom>
            <a:solidFill>
              <a:schemeClr val="bg1"/>
            </a:solidFill>
          </p:spPr>
          <p:txBody>
            <a:bodyPr wrap="square" rtlCol="0">
              <a:spAutoFit/>
            </a:bodyPr>
            <a:lstStyle/>
            <a:p>
              <a:pPr>
                <a:buFont typeface="Wingdings" pitchFamily="2" charset="2"/>
                <a:buChar char="§"/>
              </a:pPr>
              <a:r>
                <a:rPr lang="en-AU" i="1" dirty="0" smtClean="0"/>
                <a:t>. P semisulcatus</a:t>
              </a:r>
              <a:endParaRPr lang="en-AU" dirty="0" smtClean="0"/>
            </a:p>
          </p:txBody>
        </p:sp>
        <p:sp>
          <p:nvSpPr>
            <p:cNvPr id="9" name="Down Arrow 8"/>
            <p:cNvSpPr/>
            <p:nvPr/>
          </p:nvSpPr>
          <p:spPr>
            <a:xfrm rot="11833358">
              <a:off x="7418670" y="3775121"/>
              <a:ext cx="80353" cy="979715"/>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Down Arrow 9"/>
            <p:cNvSpPr/>
            <p:nvPr/>
          </p:nvSpPr>
          <p:spPr>
            <a:xfrm rot="11833358">
              <a:off x="7809948" y="3957722"/>
              <a:ext cx="76252" cy="1144244"/>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 Tiger Prawns in Australia’s Northern Prawn Fishery -more</a:t>
            </a:r>
            <a:r>
              <a:rPr lang="en-AU" dirty="0" smtClean="0"/>
              <a:t/>
            </a:r>
            <a:br>
              <a:rPr lang="en-AU" dirty="0" smtClean="0"/>
            </a:br>
            <a:endParaRPr lang="en-AU" i="1" dirty="0" smtClean="0">
              <a:solidFill>
                <a:schemeClr val="accent1"/>
              </a:solidFill>
            </a:endParaRPr>
          </a:p>
        </p:txBody>
      </p:sp>
      <p:sp>
        <p:nvSpPr>
          <p:cNvPr id="8" name="Text Box 3"/>
          <p:cNvSpPr txBox="1">
            <a:spLocks noChangeArrowheads="1"/>
          </p:cNvSpPr>
          <p:nvPr/>
        </p:nvSpPr>
        <p:spPr bwMode="auto">
          <a:xfrm rot="10800000" flipH="1" flipV="1">
            <a:off x="4249779" y="1918202"/>
            <a:ext cx="4437021" cy="7063472"/>
          </a:xfrm>
          <a:prstGeom prst="rect">
            <a:avLst/>
          </a:prstGeom>
          <a:noFill/>
          <a:ln w="9525">
            <a:noFill/>
            <a:miter lim="800000"/>
            <a:headEnd/>
            <a:tailEnd/>
          </a:ln>
        </p:spPr>
        <p:txBody>
          <a:bodyPr wrap="square">
            <a:spAutoFit/>
          </a:bodyPr>
          <a:lstStyle/>
          <a:p>
            <a:endParaRPr lang="en-GB" sz="2400" dirty="0" smtClean="0">
              <a:latin typeface="+mj-lt"/>
            </a:endParaRPr>
          </a:p>
          <a:p>
            <a:pPr>
              <a:buFont typeface="Arial" pitchFamily="34" charset="0"/>
              <a:buChar char="•"/>
            </a:pPr>
            <a:r>
              <a:rPr lang="en-GB" sz="2400" dirty="0" smtClean="0">
                <a:latin typeface="+mj-lt"/>
              </a:rPr>
              <a:t>Assessment via a sex- and length-structured, weekly time-step model using several different data types: </a:t>
            </a:r>
          </a:p>
          <a:p>
            <a:pPr>
              <a:buFont typeface="Arial" pitchFamily="34" charset="0"/>
              <a:buChar char="•"/>
            </a:pPr>
            <a:endParaRPr lang="en-GB" sz="2400" dirty="0" smtClean="0">
              <a:latin typeface="+mj-lt"/>
            </a:endParaRPr>
          </a:p>
          <a:p>
            <a:pPr>
              <a:buFont typeface="Arial" pitchFamily="34" charset="0"/>
              <a:buChar char="•"/>
            </a:pPr>
            <a:r>
              <a:rPr lang="en-GB" sz="2400" dirty="0" smtClean="0">
                <a:latin typeface="+mj-lt"/>
              </a:rPr>
              <a:t>Catch and effort data, survey abundance index and size composition, commercial size composition, growth from tagging</a:t>
            </a:r>
          </a:p>
          <a:p>
            <a:endParaRPr lang="en-GB" sz="2400" dirty="0" smtClean="0">
              <a:latin typeface="+mj-lt"/>
            </a:endParaRPr>
          </a:p>
          <a:p>
            <a:endParaRPr lang="en-GB" sz="2400" dirty="0" smtClean="0">
              <a:latin typeface="+mj-lt"/>
            </a:endParaRPr>
          </a:p>
          <a:p>
            <a:endParaRPr lang="en-GB"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pic>
        <p:nvPicPr>
          <p:cNvPr id="73730" name="Picture 2" descr="C:\Users\buc13f\Documents\Projects\data weighing and conflict workshop Oct 2015 La Jolla\npf snaps\prawn 1.jpg"/>
          <p:cNvPicPr>
            <a:picLocks noChangeAspect="1" noChangeArrowheads="1"/>
          </p:cNvPicPr>
          <p:nvPr/>
        </p:nvPicPr>
        <p:blipFill>
          <a:blip r:embed="rId3"/>
          <a:srcRect/>
          <a:stretch>
            <a:fillRect/>
          </a:stretch>
        </p:blipFill>
        <p:spPr bwMode="auto">
          <a:xfrm>
            <a:off x="174171" y="2107474"/>
            <a:ext cx="3901440" cy="292608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Some brief background on the fisheries</a:t>
            </a:r>
            <a:br>
              <a:rPr lang="en-AU" dirty="0" smtClean="0">
                <a:solidFill>
                  <a:schemeClr val="accent1"/>
                </a:solidFill>
              </a:rPr>
            </a:br>
            <a:r>
              <a:rPr lang="en-AU" dirty="0" smtClean="0">
                <a:solidFill>
                  <a:schemeClr val="accent1"/>
                </a:solidFill>
              </a:rPr>
              <a:t>- Golden King Crab in the West Aleutian Islands</a:t>
            </a:r>
            <a:r>
              <a:rPr lang="en-AU" dirty="0" smtClean="0"/>
              <a:t/>
            </a:r>
            <a:br>
              <a:rPr lang="en-AU" dirty="0" smtClean="0"/>
            </a:br>
            <a:endParaRPr lang="en-AU" i="1" dirty="0" smtClean="0">
              <a:solidFill>
                <a:schemeClr val="accent1"/>
              </a:solidFill>
            </a:endParaRPr>
          </a:p>
        </p:txBody>
      </p:sp>
      <p:sp>
        <p:nvSpPr>
          <p:cNvPr id="8" name="Text Box 3"/>
          <p:cNvSpPr txBox="1">
            <a:spLocks noChangeArrowheads="1"/>
          </p:cNvSpPr>
          <p:nvPr/>
        </p:nvSpPr>
        <p:spPr bwMode="auto">
          <a:xfrm rot="10800000" flipH="1" flipV="1">
            <a:off x="0" y="2397120"/>
            <a:ext cx="4978400" cy="4139595"/>
          </a:xfrm>
          <a:prstGeom prst="rect">
            <a:avLst/>
          </a:prstGeom>
          <a:noFill/>
          <a:ln w="9525">
            <a:noFill/>
            <a:miter lim="800000"/>
            <a:headEnd/>
            <a:tailEnd/>
          </a:ln>
        </p:spPr>
        <p:txBody>
          <a:bodyPr wrap="square">
            <a:spAutoFit/>
          </a:bodyPr>
          <a:lstStyle/>
          <a:p>
            <a:endParaRPr lang="en-GB" sz="2400" dirty="0" smtClean="0">
              <a:latin typeface="+mj-lt"/>
            </a:endParaRPr>
          </a:p>
          <a:p>
            <a:pPr>
              <a:buFont typeface="Arial" pitchFamily="34" charset="0"/>
              <a:buChar char="•"/>
            </a:pPr>
            <a:r>
              <a:rPr lang="en-GB" sz="2400" dirty="0" smtClean="0">
                <a:latin typeface="+mj-lt"/>
              </a:rPr>
              <a:t>Deep-water pot fishery for </a:t>
            </a:r>
            <a:r>
              <a:rPr lang="en-GB" sz="2400" i="1" dirty="0" err="1" smtClean="0">
                <a:latin typeface="+mj-lt"/>
              </a:rPr>
              <a:t>Lithodes</a:t>
            </a:r>
            <a:r>
              <a:rPr lang="en-GB" sz="2400" i="1" dirty="0" smtClean="0">
                <a:latin typeface="+mj-lt"/>
              </a:rPr>
              <a:t> </a:t>
            </a:r>
            <a:r>
              <a:rPr lang="en-GB" sz="2400" i="1" dirty="0" err="1" smtClean="0">
                <a:latin typeface="+mj-lt"/>
              </a:rPr>
              <a:t>aequispinus</a:t>
            </a:r>
            <a:r>
              <a:rPr lang="en-GB" sz="2400" i="1" dirty="0" smtClean="0">
                <a:latin typeface="+mj-lt"/>
              </a:rPr>
              <a:t> </a:t>
            </a:r>
            <a:r>
              <a:rPr lang="en-GB" sz="2400" dirty="0" smtClean="0">
                <a:latin typeface="+mj-lt"/>
              </a:rPr>
              <a:t>, west of 174</a:t>
            </a:r>
            <a:r>
              <a:rPr lang="en-GB" sz="2400" baseline="30000" dirty="0" smtClean="0">
                <a:latin typeface="+mj-lt"/>
              </a:rPr>
              <a:t>o</a:t>
            </a:r>
            <a:r>
              <a:rPr lang="en-GB" sz="2400" dirty="0" smtClean="0">
                <a:latin typeface="+mj-lt"/>
              </a:rPr>
              <a:t> W. </a:t>
            </a:r>
          </a:p>
          <a:p>
            <a:pPr>
              <a:buFont typeface="Arial" pitchFamily="34" charset="0"/>
              <a:buChar char="•"/>
            </a:pPr>
            <a:r>
              <a:rPr lang="en-GB" sz="2400" dirty="0" smtClean="0">
                <a:latin typeface="+mj-lt"/>
              </a:rPr>
              <a:t>Males only.</a:t>
            </a:r>
          </a:p>
          <a:p>
            <a:pPr>
              <a:buFont typeface="Arial" pitchFamily="34" charset="0"/>
              <a:buChar char="•"/>
            </a:pPr>
            <a:r>
              <a:rPr lang="en-GB" sz="2400" dirty="0" smtClean="0">
                <a:latin typeface="+mj-lt"/>
              </a:rPr>
              <a:t>Lands 931-1140 t annually, valued   US$2.6-$10.1 million( since 1996)</a:t>
            </a:r>
          </a:p>
          <a:p>
            <a:pPr>
              <a:buFont typeface="Arial" pitchFamily="34" charset="0"/>
              <a:buChar char="•"/>
            </a:pPr>
            <a:r>
              <a:rPr lang="en-US" sz="2400" dirty="0" smtClean="0">
                <a:latin typeface="+mj-lt"/>
              </a:rPr>
              <a:t> ITQ, with a limited fishing season (August to May)</a:t>
            </a: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pic>
        <p:nvPicPr>
          <p:cNvPr id="4" name="Picture 2" descr="C:\Users\ssiddeek\Documents\CrabCatchPoster\Icy.Northern 2010 GKCSE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94944" y="2699657"/>
            <a:ext cx="4249056" cy="317511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8229600" y="5505444"/>
            <a:ext cx="914400" cy="369332"/>
          </a:xfrm>
          <a:prstGeom prst="rect">
            <a:avLst/>
          </a:prstGeom>
          <a:noFill/>
        </p:spPr>
        <p:txBody>
          <a:bodyPr wrap="square" rtlCol="0">
            <a:spAutoFit/>
          </a:bodyPr>
          <a:lstStyle/>
          <a:p>
            <a:r>
              <a:rPr lang="en-US" dirty="0" smtClean="0"/>
              <a:t>ADFG</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Some brief background on the fisheries</a:t>
            </a:r>
            <a:br>
              <a:rPr lang="en-AU" dirty="0" smtClean="0">
                <a:solidFill>
                  <a:schemeClr val="accent1"/>
                </a:solidFill>
              </a:rPr>
            </a:br>
            <a:r>
              <a:rPr lang="en-AU" dirty="0" smtClean="0">
                <a:solidFill>
                  <a:schemeClr val="accent1"/>
                </a:solidFill>
              </a:rPr>
              <a:t>- Golden King Crab in the west Aleutian Islands</a:t>
            </a:r>
            <a:r>
              <a:rPr lang="en-AU" dirty="0" smtClean="0"/>
              <a:t/>
            </a:r>
            <a:br>
              <a:rPr lang="en-AU" dirty="0" smtClean="0"/>
            </a:br>
            <a:endParaRPr lang="en-AU" i="1" dirty="0" smtClean="0">
              <a:solidFill>
                <a:schemeClr val="accent1"/>
              </a:solidFill>
            </a:endParaRPr>
          </a:p>
        </p:txBody>
      </p:sp>
      <p:sp>
        <p:nvSpPr>
          <p:cNvPr id="8" name="Text Box 3"/>
          <p:cNvSpPr txBox="1">
            <a:spLocks noChangeArrowheads="1"/>
          </p:cNvSpPr>
          <p:nvPr/>
        </p:nvSpPr>
        <p:spPr bwMode="auto">
          <a:xfrm rot="10800000" flipH="1" flipV="1">
            <a:off x="5319486" y="1727200"/>
            <a:ext cx="3824514" cy="4524315"/>
          </a:xfrm>
          <a:prstGeom prst="rect">
            <a:avLst/>
          </a:prstGeom>
          <a:noFill/>
          <a:ln w="9525">
            <a:noFill/>
            <a:miter lim="800000"/>
            <a:headEnd/>
            <a:tailEnd/>
          </a:ln>
        </p:spPr>
        <p:txBody>
          <a:bodyPr wrap="square">
            <a:spAutoFit/>
          </a:bodyPr>
          <a:lstStyle/>
          <a:p>
            <a:endParaRPr lang="en-US" sz="2400" dirty="0" smtClean="0"/>
          </a:p>
          <a:p>
            <a:pPr>
              <a:buFont typeface="Arial" pitchFamily="34" charset="0"/>
              <a:buChar char="•"/>
            </a:pPr>
            <a:r>
              <a:rPr lang="en-GB" sz="2400" dirty="0" smtClean="0"/>
              <a:t>Assessment models male biomass</a:t>
            </a:r>
          </a:p>
          <a:p>
            <a:pPr>
              <a:buFont typeface="Arial" pitchFamily="34" charset="0"/>
              <a:buChar char="•"/>
            </a:pPr>
            <a:r>
              <a:rPr lang="en-US" sz="2400" dirty="0" smtClean="0"/>
              <a:t>Data sources include landings, size comp. of landings and catches, catch rate indices, tagging for growth, bycatch</a:t>
            </a:r>
          </a:p>
          <a:p>
            <a:pPr>
              <a:buFont typeface="Arial" pitchFamily="34" charset="0"/>
              <a:buChar char="•"/>
            </a:pPr>
            <a:r>
              <a:rPr lang="en-US" sz="2400" dirty="0" smtClean="0"/>
              <a:t>NO annual stock abundance surveys.</a:t>
            </a:r>
          </a:p>
          <a:p>
            <a:pPr>
              <a:buFont typeface="Arial" pitchFamily="34" charset="0"/>
              <a:buChar char="•"/>
            </a:pPr>
            <a:endParaRPr lang="en-GB" sz="2400" dirty="0" smtClean="0"/>
          </a:p>
          <a:p>
            <a:endParaRPr lang="en-GB" sz="2400" dirty="0" smtClean="0"/>
          </a:p>
        </p:txBody>
      </p:sp>
      <p:pic>
        <p:nvPicPr>
          <p:cNvPr id="5" name="Picture 4" descr="The image “file:///C:/goldenkinganalysis/retrevinggoldenpot2.jpg” cannot be displayed, because it contains error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6440" y="2168978"/>
            <a:ext cx="5585926" cy="3665764"/>
          </a:xfrm>
          <a:prstGeom prst="rect">
            <a:avLst/>
          </a:prstGeom>
          <a:solidFill>
            <a:schemeClr val="folHlink"/>
          </a:solidFill>
        </p:spPr>
      </p:pic>
      <p:sp>
        <p:nvSpPr>
          <p:cNvPr id="6" name="TextBox 5"/>
          <p:cNvSpPr txBox="1"/>
          <p:nvPr/>
        </p:nvSpPr>
        <p:spPr>
          <a:xfrm>
            <a:off x="3367314" y="5262336"/>
            <a:ext cx="914400" cy="369332"/>
          </a:xfrm>
          <a:prstGeom prst="rect">
            <a:avLst/>
          </a:prstGeom>
          <a:noFill/>
        </p:spPr>
        <p:txBody>
          <a:bodyPr wrap="square" rtlCol="0">
            <a:spAutoFit/>
          </a:bodyPr>
          <a:lstStyle/>
          <a:p>
            <a:r>
              <a:rPr lang="en-US" dirty="0" smtClean="0">
                <a:solidFill>
                  <a:schemeClr val="bg2"/>
                </a:solidFill>
              </a:rPr>
              <a:t>ADFG</a:t>
            </a:r>
            <a:endParaRPr lang="en-US" dirty="0">
              <a:solidFill>
                <a:schemeClr val="bg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Modern fishery assessments can use multiple sources of data</a:t>
            </a:r>
            <a:r>
              <a:rPr lang="en-AU" dirty="0" smtClean="0"/>
              <a:t/>
            </a:r>
            <a:br>
              <a:rPr lang="en-AU" dirty="0" smtClean="0"/>
            </a:b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9" y="1642188"/>
            <a:ext cx="8040256" cy="2631490"/>
          </a:xfrm>
          <a:prstGeom prst="rect">
            <a:avLst/>
          </a:prstGeom>
          <a:noFill/>
          <a:ln w="9525">
            <a:noFill/>
            <a:miter lim="800000"/>
            <a:headEnd/>
            <a:tailEnd/>
          </a:ln>
        </p:spPr>
        <p:txBody>
          <a:bodyPr wrap="square">
            <a:spAutoFit/>
          </a:bodyPr>
          <a:lstStyle/>
          <a:p>
            <a:endParaRPr lang="en-GB"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
        <p:nvSpPr>
          <p:cNvPr id="4" name="Text Box 3"/>
          <p:cNvSpPr txBox="1">
            <a:spLocks noChangeArrowheads="1"/>
          </p:cNvSpPr>
          <p:nvPr/>
        </p:nvSpPr>
        <p:spPr bwMode="auto">
          <a:xfrm rot="10800000" flipH="1" flipV="1">
            <a:off x="646542" y="934303"/>
            <a:ext cx="8040258" cy="7001917"/>
          </a:xfrm>
          <a:prstGeom prst="rect">
            <a:avLst/>
          </a:prstGeom>
          <a:noFill/>
          <a:ln w="9525">
            <a:noFill/>
            <a:miter lim="800000"/>
            <a:headEnd/>
            <a:tailEnd/>
          </a:ln>
        </p:spPr>
        <p:txBody>
          <a:bodyPr wrap="square">
            <a:spAutoFit/>
          </a:bodyPr>
          <a:lstStyle/>
          <a:p>
            <a:endParaRPr lang="en-GB" sz="2400" dirty="0" smtClean="0">
              <a:latin typeface="+mj-lt"/>
            </a:endParaRPr>
          </a:p>
          <a:p>
            <a:r>
              <a:rPr lang="en-GB" sz="2400" dirty="0" smtClean="0">
                <a:latin typeface="+mj-lt"/>
              </a:rPr>
              <a:t>Maximizing  the  likelihood (or minimizing –</a:t>
            </a:r>
            <a:r>
              <a:rPr lang="en-GB" sz="2400" dirty="0" err="1" smtClean="0">
                <a:latin typeface="+mj-lt"/>
              </a:rPr>
              <a:t>ve</a:t>
            </a:r>
            <a:r>
              <a:rPr lang="en-GB" sz="2400" dirty="0" smtClean="0">
                <a:latin typeface="+mj-lt"/>
              </a:rPr>
              <a:t> </a:t>
            </a:r>
            <a:r>
              <a:rPr lang="en-GB" sz="2400" i="1" dirty="0" err="1" smtClean="0">
                <a:latin typeface="+mj-lt"/>
              </a:rPr>
              <a:t>ln</a:t>
            </a:r>
            <a:r>
              <a:rPr lang="en-GB" sz="2400" dirty="0" smtClean="0">
                <a:latin typeface="+mj-lt"/>
              </a:rPr>
              <a:t>(likelihood)) is the main criterion for model “fit” –connecting the data and the model</a:t>
            </a:r>
          </a:p>
          <a:p>
            <a:endParaRPr lang="en-GB" sz="2400" dirty="0" smtClean="0">
              <a:latin typeface="+mj-lt"/>
            </a:endParaRPr>
          </a:p>
          <a:p>
            <a:r>
              <a:rPr lang="en-GB" sz="2400" dirty="0" smtClean="0">
                <a:latin typeface="+mj-lt"/>
              </a:rPr>
              <a:t>The Log Likelihood for NPF tiger prawn assessments:</a:t>
            </a:r>
          </a:p>
          <a:p>
            <a:endParaRPr lang="en-AU" sz="2400" dirty="0" smtClean="0"/>
          </a:p>
          <a:p>
            <a:r>
              <a:rPr lang="en-GB" sz="2800" i="1" dirty="0" err="1" smtClean="0"/>
              <a:t>LL</a:t>
            </a:r>
            <a:r>
              <a:rPr lang="en-GB" sz="2800" baseline="-25000" dirty="0" err="1" smtClean="0"/>
              <a:t>total</a:t>
            </a:r>
            <a:r>
              <a:rPr lang="en-GB" sz="2800" dirty="0" smtClean="0"/>
              <a:t> =  w</a:t>
            </a:r>
            <a:r>
              <a:rPr lang="en-GB" sz="2800" baseline="-25000" dirty="0" smtClean="0"/>
              <a:t>1 </a:t>
            </a:r>
            <a:r>
              <a:rPr lang="en-GB" sz="2800" i="1" dirty="0" err="1" smtClean="0"/>
              <a:t>LL</a:t>
            </a:r>
            <a:r>
              <a:rPr lang="en-GB" sz="2800" baseline="-25000" dirty="0" err="1" smtClean="0"/>
              <a:t>Growth</a:t>
            </a:r>
            <a:r>
              <a:rPr lang="en-GB" sz="2800" dirty="0" smtClean="0"/>
              <a:t> +  w</a:t>
            </a:r>
            <a:r>
              <a:rPr lang="en-GB" sz="2800" baseline="-25000" dirty="0" smtClean="0"/>
              <a:t>2 </a:t>
            </a:r>
            <a:r>
              <a:rPr lang="en-GB" sz="2800" i="1" dirty="0" err="1" smtClean="0"/>
              <a:t>LL</a:t>
            </a:r>
            <a:r>
              <a:rPr lang="en-GB" sz="2800" baseline="-25000" dirty="0" err="1" smtClean="0"/>
              <a:t>Cannual</a:t>
            </a:r>
            <a:r>
              <a:rPr lang="en-GB" sz="2800" dirty="0" smtClean="0"/>
              <a:t> +  w</a:t>
            </a:r>
            <a:r>
              <a:rPr lang="en-GB" sz="2800" baseline="-25000" dirty="0" smtClean="0"/>
              <a:t>3 </a:t>
            </a:r>
            <a:r>
              <a:rPr lang="en-GB" sz="2800" i="1" dirty="0" err="1" smtClean="0"/>
              <a:t>LL</a:t>
            </a:r>
            <a:r>
              <a:rPr lang="en-GB" sz="2800" baseline="-25000" dirty="0" err="1" smtClean="0"/>
              <a:t>Cweek</a:t>
            </a:r>
            <a:r>
              <a:rPr lang="en-GB" sz="2800" dirty="0" smtClean="0"/>
              <a:t> </a:t>
            </a:r>
          </a:p>
          <a:p>
            <a:endParaRPr lang="en-GB" sz="2800" dirty="0" smtClean="0"/>
          </a:p>
          <a:p>
            <a:r>
              <a:rPr lang="en-GB" sz="2800" dirty="0" smtClean="0"/>
              <a:t>			+  	w</a:t>
            </a:r>
            <a:r>
              <a:rPr lang="en-GB" sz="2800" baseline="-25000" dirty="0" smtClean="0"/>
              <a:t>4 </a:t>
            </a:r>
            <a:r>
              <a:rPr lang="en-GB" sz="2800" i="1" dirty="0" err="1" smtClean="0"/>
              <a:t>LL</a:t>
            </a:r>
            <a:r>
              <a:rPr lang="en-GB" sz="2800" baseline="-25000" dirty="0" err="1" smtClean="0"/>
              <a:t>NspawnerIndex</a:t>
            </a:r>
            <a:r>
              <a:rPr lang="en-GB" sz="2800" dirty="0" smtClean="0"/>
              <a:t> +  w</a:t>
            </a:r>
            <a:r>
              <a:rPr lang="en-GB" sz="2800" baseline="-25000" dirty="0" smtClean="0"/>
              <a:t>5 </a:t>
            </a:r>
            <a:r>
              <a:rPr lang="en-GB" sz="2800" i="1" dirty="0" err="1" smtClean="0"/>
              <a:t>LL</a:t>
            </a:r>
            <a:r>
              <a:rPr lang="en-GB" sz="2800" baseline="-25000" dirty="0" err="1" smtClean="0"/>
              <a:t>NrecruitIndex</a:t>
            </a:r>
            <a:r>
              <a:rPr lang="en-GB" sz="2800" dirty="0" smtClean="0"/>
              <a:t> +</a:t>
            </a:r>
          </a:p>
          <a:p>
            <a:r>
              <a:rPr lang="en-GB" sz="2800" dirty="0" smtClean="0"/>
              <a:t>			+  w</a:t>
            </a:r>
            <a:r>
              <a:rPr lang="en-GB" sz="2800" baseline="-25000" dirty="0" smtClean="0"/>
              <a:t>6 </a:t>
            </a:r>
            <a:r>
              <a:rPr lang="en-GB" sz="2800" i="1" dirty="0" err="1" smtClean="0"/>
              <a:t>LL</a:t>
            </a:r>
            <a:r>
              <a:rPr lang="en-GB" sz="2800" baseline="-25000" dirty="0" err="1" smtClean="0"/>
              <a:t>SizeSurvey</a:t>
            </a:r>
            <a:r>
              <a:rPr lang="en-GB" sz="2800" dirty="0" smtClean="0"/>
              <a:t> </a:t>
            </a:r>
          </a:p>
          <a:p>
            <a:r>
              <a:rPr lang="en-GB" sz="2800" dirty="0" smtClean="0"/>
              <a:t>			+ 	w</a:t>
            </a:r>
            <a:r>
              <a:rPr lang="en-GB" sz="2800" baseline="-25000" dirty="0" smtClean="0"/>
              <a:t>7 </a:t>
            </a:r>
            <a:r>
              <a:rPr lang="en-GB" sz="2800" i="1" dirty="0" err="1" smtClean="0"/>
              <a:t>LL</a:t>
            </a:r>
            <a:r>
              <a:rPr lang="en-GB" sz="2800" baseline="-25000" dirty="0" err="1" smtClean="0"/>
              <a:t>SizeComm</a:t>
            </a:r>
            <a:r>
              <a:rPr lang="en-GB" sz="2800" dirty="0" smtClean="0"/>
              <a:t> </a:t>
            </a:r>
            <a:endParaRPr lang="en-AU" sz="2800" dirty="0" smtClean="0"/>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355600" y="315913"/>
            <a:ext cx="8331200" cy="706437"/>
          </a:xfrm>
        </p:spPr>
        <p:txBody>
          <a:bodyPr/>
          <a:lstStyle/>
          <a:p>
            <a:pPr eaLnBrk="1" hangingPunct="1"/>
            <a:r>
              <a:rPr lang="en-AU" dirty="0" smtClean="0">
                <a:solidFill>
                  <a:schemeClr val="accent1"/>
                </a:solidFill>
              </a:rPr>
              <a:t>The fit of the model to the data! </a:t>
            </a:r>
            <a:r>
              <a:rPr lang="en-AU" dirty="0" smtClean="0"/>
              <a:t/>
            </a:r>
            <a:br>
              <a:rPr lang="en-AU" dirty="0" smtClean="0"/>
            </a:br>
            <a:endParaRPr lang="en-AU" i="1" dirty="0" smtClean="0">
              <a:solidFill>
                <a:schemeClr val="accent1"/>
              </a:solidFill>
            </a:endParaRPr>
          </a:p>
        </p:txBody>
      </p:sp>
      <p:sp>
        <p:nvSpPr>
          <p:cNvPr id="8" name="Text Box 3"/>
          <p:cNvSpPr txBox="1">
            <a:spLocks noChangeArrowheads="1"/>
          </p:cNvSpPr>
          <p:nvPr/>
        </p:nvSpPr>
        <p:spPr bwMode="auto">
          <a:xfrm rot="10800000" flipH="1" flipV="1">
            <a:off x="355599" y="1642188"/>
            <a:ext cx="8040256" cy="2631490"/>
          </a:xfrm>
          <a:prstGeom prst="rect">
            <a:avLst/>
          </a:prstGeom>
          <a:noFill/>
          <a:ln w="9525">
            <a:noFill/>
            <a:miter lim="800000"/>
            <a:headEnd/>
            <a:tailEnd/>
          </a:ln>
        </p:spPr>
        <p:txBody>
          <a:bodyPr wrap="square">
            <a:spAutoFit/>
          </a:bodyPr>
          <a:lstStyle/>
          <a:p>
            <a:endParaRPr lang="en-GB"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
        <p:nvSpPr>
          <p:cNvPr id="4" name="Text Box 3"/>
          <p:cNvSpPr txBox="1">
            <a:spLocks noChangeArrowheads="1"/>
          </p:cNvSpPr>
          <p:nvPr/>
        </p:nvSpPr>
        <p:spPr bwMode="auto">
          <a:xfrm rot="10800000" flipH="1" flipV="1">
            <a:off x="646542" y="1365192"/>
            <a:ext cx="8040258" cy="6140142"/>
          </a:xfrm>
          <a:prstGeom prst="rect">
            <a:avLst/>
          </a:prstGeom>
          <a:noFill/>
          <a:ln w="9525">
            <a:noFill/>
            <a:miter lim="800000"/>
            <a:headEnd/>
            <a:tailEnd/>
          </a:ln>
        </p:spPr>
        <p:txBody>
          <a:bodyPr wrap="square">
            <a:spAutoFit/>
          </a:bodyPr>
          <a:lstStyle/>
          <a:p>
            <a:r>
              <a:rPr lang="en-AU" sz="2800" dirty="0" smtClean="0"/>
              <a:t>Do things work the way that you think that they should?</a:t>
            </a:r>
          </a:p>
          <a:p>
            <a:endParaRPr lang="en-AU" sz="2800" dirty="0" smtClean="0"/>
          </a:p>
          <a:p>
            <a:endParaRPr lang="en-AU" sz="2800" dirty="0" smtClean="0"/>
          </a:p>
          <a:p>
            <a:r>
              <a:rPr lang="en-GB" sz="2800" i="1" dirty="0" err="1" smtClean="0"/>
              <a:t>LL</a:t>
            </a:r>
            <a:r>
              <a:rPr lang="en-GB" sz="2800" baseline="-25000" dirty="0" err="1" smtClean="0"/>
              <a:t>total</a:t>
            </a:r>
            <a:r>
              <a:rPr lang="en-GB" sz="2800" dirty="0" smtClean="0"/>
              <a:t> =  w</a:t>
            </a:r>
            <a:r>
              <a:rPr lang="en-GB" sz="2800" baseline="-25000" dirty="0" smtClean="0"/>
              <a:t>1 </a:t>
            </a:r>
            <a:r>
              <a:rPr lang="en-GB" sz="2800" i="1" dirty="0" err="1" smtClean="0"/>
              <a:t>LL</a:t>
            </a:r>
            <a:r>
              <a:rPr lang="en-GB" sz="2800" baseline="-25000" dirty="0" err="1" smtClean="0"/>
              <a:t>Growth</a:t>
            </a:r>
            <a:r>
              <a:rPr lang="en-GB" sz="2800" dirty="0" smtClean="0"/>
              <a:t> +  w</a:t>
            </a:r>
            <a:r>
              <a:rPr lang="en-GB" sz="2800" baseline="-25000" dirty="0" smtClean="0"/>
              <a:t>2 </a:t>
            </a:r>
            <a:r>
              <a:rPr lang="en-GB" sz="2800" i="1" dirty="0" err="1" smtClean="0"/>
              <a:t>LL</a:t>
            </a:r>
            <a:r>
              <a:rPr lang="en-GB" sz="2800" baseline="-25000" dirty="0" err="1" smtClean="0"/>
              <a:t>Cannual</a:t>
            </a:r>
            <a:r>
              <a:rPr lang="en-GB" sz="2800" dirty="0" smtClean="0"/>
              <a:t> +  w</a:t>
            </a:r>
            <a:r>
              <a:rPr lang="en-GB" sz="2800" baseline="-25000" dirty="0" smtClean="0"/>
              <a:t>3 </a:t>
            </a:r>
            <a:r>
              <a:rPr lang="en-GB" sz="2800" i="1" dirty="0" err="1" smtClean="0"/>
              <a:t>LL</a:t>
            </a:r>
            <a:r>
              <a:rPr lang="en-GB" sz="2800" baseline="-25000" dirty="0" err="1" smtClean="0"/>
              <a:t>Cweek</a:t>
            </a:r>
            <a:r>
              <a:rPr lang="en-GB" sz="2800" dirty="0" smtClean="0"/>
              <a:t> </a:t>
            </a:r>
          </a:p>
          <a:p>
            <a:endParaRPr lang="en-GB" sz="2800" dirty="0" smtClean="0"/>
          </a:p>
          <a:p>
            <a:r>
              <a:rPr lang="en-GB" sz="2800" dirty="0" smtClean="0"/>
              <a:t>			+  	w</a:t>
            </a:r>
            <a:r>
              <a:rPr lang="en-GB" sz="2800" baseline="-25000" dirty="0" smtClean="0"/>
              <a:t>4 </a:t>
            </a:r>
            <a:r>
              <a:rPr lang="en-GB" sz="2800" i="1" dirty="0" err="1" smtClean="0"/>
              <a:t>LL</a:t>
            </a:r>
            <a:r>
              <a:rPr lang="en-GB" sz="2800" baseline="-25000" dirty="0" err="1" smtClean="0"/>
              <a:t>NspawnerIndex</a:t>
            </a:r>
            <a:r>
              <a:rPr lang="en-GB" sz="2800" dirty="0" smtClean="0"/>
              <a:t> +  w</a:t>
            </a:r>
            <a:r>
              <a:rPr lang="en-GB" sz="2800" baseline="-25000" dirty="0" smtClean="0"/>
              <a:t>5 </a:t>
            </a:r>
            <a:r>
              <a:rPr lang="en-GB" sz="2800" i="1" dirty="0" err="1" smtClean="0"/>
              <a:t>LL</a:t>
            </a:r>
            <a:r>
              <a:rPr lang="en-GB" sz="2800" baseline="-25000" dirty="0" err="1" smtClean="0"/>
              <a:t>NrecruitIndex</a:t>
            </a:r>
            <a:r>
              <a:rPr lang="en-GB" sz="2800" dirty="0" smtClean="0"/>
              <a:t> +</a:t>
            </a:r>
          </a:p>
          <a:p>
            <a:r>
              <a:rPr lang="en-GB" sz="2800" dirty="0" smtClean="0"/>
              <a:t>			+  w</a:t>
            </a:r>
            <a:r>
              <a:rPr lang="en-GB" sz="2800" baseline="-25000" dirty="0" smtClean="0"/>
              <a:t>6 </a:t>
            </a:r>
            <a:r>
              <a:rPr lang="en-GB" sz="2800" i="1" dirty="0" err="1" smtClean="0"/>
              <a:t>LL</a:t>
            </a:r>
            <a:r>
              <a:rPr lang="en-GB" sz="2800" baseline="-25000" dirty="0" err="1" smtClean="0"/>
              <a:t>SizeSurvey</a:t>
            </a:r>
            <a:r>
              <a:rPr lang="en-GB" sz="2800" dirty="0" smtClean="0"/>
              <a:t> </a:t>
            </a:r>
          </a:p>
          <a:p>
            <a:r>
              <a:rPr lang="en-GB" sz="2800" dirty="0" smtClean="0"/>
              <a:t>			+ 	w</a:t>
            </a:r>
            <a:r>
              <a:rPr lang="en-GB" sz="2800" baseline="-25000" dirty="0" smtClean="0"/>
              <a:t>7 </a:t>
            </a:r>
            <a:r>
              <a:rPr lang="en-GB" sz="2800" i="1" dirty="0" err="1" smtClean="0"/>
              <a:t>LL</a:t>
            </a:r>
            <a:r>
              <a:rPr lang="en-GB" sz="2800" baseline="-25000" dirty="0" err="1" smtClean="0"/>
              <a:t>SizeComm</a:t>
            </a:r>
            <a:r>
              <a:rPr lang="en-GB" sz="2800" dirty="0" smtClean="0"/>
              <a:t> </a:t>
            </a:r>
            <a:endParaRPr lang="en-AU" sz="2800" dirty="0" smtClean="0"/>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pPr>
              <a:lnSpc>
                <a:spcPts val="3000"/>
              </a:lnSpc>
              <a:spcBef>
                <a:spcPts val="600"/>
              </a:spcBef>
              <a:spcAft>
                <a:spcPts val="600"/>
              </a:spcAft>
            </a:pPr>
            <a:endParaRPr lang="en-AU" sz="2400" dirty="0" smtClean="0">
              <a:latin typeface="+mj-lt"/>
            </a:endParaRPr>
          </a:p>
          <a:p>
            <a:endParaRPr lang="en-AU" i="1" dirty="0" smtClean="0"/>
          </a:p>
          <a:p>
            <a:endParaRPr lang="en-AU" i="1" dirty="0" smtClean="0"/>
          </a:p>
        </p:txBody>
      </p:sp>
      <p:sp>
        <p:nvSpPr>
          <p:cNvPr id="7" name="Freeform 6"/>
          <p:cNvSpPr/>
          <p:nvPr/>
        </p:nvSpPr>
        <p:spPr>
          <a:xfrm>
            <a:off x="2428300" y="2990254"/>
            <a:ext cx="1358537" cy="859245"/>
          </a:xfrm>
          <a:custGeom>
            <a:avLst/>
            <a:gdLst>
              <a:gd name="connsiteX0" fmla="*/ 0 w 1358537"/>
              <a:gd name="connsiteY0" fmla="*/ 104502 h 859245"/>
              <a:gd name="connsiteX1" fmla="*/ 26126 w 1358537"/>
              <a:gd name="connsiteY1" fmla="*/ 92891 h 859245"/>
              <a:gd name="connsiteX2" fmla="*/ 55155 w 1358537"/>
              <a:gd name="connsiteY2" fmla="*/ 89988 h 859245"/>
              <a:gd name="connsiteX3" fmla="*/ 63863 w 1358537"/>
              <a:gd name="connsiteY3" fmla="*/ 87085 h 859245"/>
              <a:gd name="connsiteX4" fmla="*/ 101600 w 1358537"/>
              <a:gd name="connsiteY4" fmla="*/ 81280 h 859245"/>
              <a:gd name="connsiteX5" fmla="*/ 124823 w 1358537"/>
              <a:gd name="connsiteY5" fmla="*/ 72571 h 859245"/>
              <a:gd name="connsiteX6" fmla="*/ 142240 w 1358537"/>
              <a:gd name="connsiteY6" fmla="*/ 69668 h 859245"/>
              <a:gd name="connsiteX7" fmla="*/ 159657 w 1358537"/>
              <a:gd name="connsiteY7" fmla="*/ 63862 h 859245"/>
              <a:gd name="connsiteX8" fmla="*/ 191589 w 1358537"/>
              <a:gd name="connsiteY8" fmla="*/ 58057 h 859245"/>
              <a:gd name="connsiteX9" fmla="*/ 209006 w 1358537"/>
              <a:gd name="connsiteY9" fmla="*/ 49348 h 859245"/>
              <a:gd name="connsiteX10" fmla="*/ 223520 w 1358537"/>
              <a:gd name="connsiteY10" fmla="*/ 46445 h 859245"/>
              <a:gd name="connsiteX11" fmla="*/ 235132 w 1358537"/>
              <a:gd name="connsiteY11" fmla="*/ 43542 h 859245"/>
              <a:gd name="connsiteX12" fmla="*/ 252549 w 1358537"/>
              <a:gd name="connsiteY12" fmla="*/ 37737 h 859245"/>
              <a:gd name="connsiteX13" fmla="*/ 261257 w 1358537"/>
              <a:gd name="connsiteY13" fmla="*/ 34834 h 859245"/>
              <a:gd name="connsiteX14" fmla="*/ 284480 w 1358537"/>
              <a:gd name="connsiteY14" fmla="*/ 31931 h 859245"/>
              <a:gd name="connsiteX15" fmla="*/ 307703 w 1358537"/>
              <a:gd name="connsiteY15" fmla="*/ 23222 h 859245"/>
              <a:gd name="connsiteX16" fmla="*/ 336732 w 1358537"/>
              <a:gd name="connsiteY16" fmla="*/ 17417 h 859245"/>
              <a:gd name="connsiteX17" fmla="*/ 365760 w 1358537"/>
              <a:gd name="connsiteY17" fmla="*/ 11611 h 859245"/>
              <a:gd name="connsiteX18" fmla="*/ 423817 w 1358537"/>
              <a:gd name="connsiteY18" fmla="*/ 5805 h 859245"/>
              <a:gd name="connsiteX19" fmla="*/ 496389 w 1358537"/>
              <a:gd name="connsiteY19" fmla="*/ 0 h 859245"/>
              <a:gd name="connsiteX20" fmla="*/ 859246 w 1358537"/>
              <a:gd name="connsiteY20" fmla="*/ 2902 h 859245"/>
              <a:gd name="connsiteX21" fmla="*/ 876663 w 1358537"/>
              <a:gd name="connsiteY21" fmla="*/ 8708 h 859245"/>
              <a:gd name="connsiteX22" fmla="*/ 920206 w 1358537"/>
              <a:gd name="connsiteY22" fmla="*/ 11611 h 859245"/>
              <a:gd name="connsiteX23" fmla="*/ 955040 w 1358537"/>
              <a:gd name="connsiteY23" fmla="*/ 14514 h 859245"/>
              <a:gd name="connsiteX24" fmla="*/ 995680 w 1358537"/>
              <a:gd name="connsiteY24" fmla="*/ 23222 h 859245"/>
              <a:gd name="connsiteX25" fmla="*/ 1021806 w 1358537"/>
              <a:gd name="connsiteY25" fmla="*/ 31931 h 859245"/>
              <a:gd name="connsiteX26" fmla="*/ 1036320 w 1358537"/>
              <a:gd name="connsiteY26" fmla="*/ 34834 h 859245"/>
              <a:gd name="connsiteX27" fmla="*/ 1045029 w 1358537"/>
              <a:gd name="connsiteY27" fmla="*/ 40640 h 859245"/>
              <a:gd name="connsiteX28" fmla="*/ 1065349 w 1358537"/>
              <a:gd name="connsiteY28" fmla="*/ 46445 h 859245"/>
              <a:gd name="connsiteX29" fmla="*/ 1074057 w 1358537"/>
              <a:gd name="connsiteY29" fmla="*/ 49348 h 859245"/>
              <a:gd name="connsiteX30" fmla="*/ 1085669 w 1358537"/>
              <a:gd name="connsiteY30" fmla="*/ 55154 h 859245"/>
              <a:gd name="connsiteX31" fmla="*/ 1100183 w 1358537"/>
              <a:gd name="connsiteY31" fmla="*/ 58057 h 859245"/>
              <a:gd name="connsiteX32" fmla="*/ 1123406 w 1358537"/>
              <a:gd name="connsiteY32" fmla="*/ 69668 h 859245"/>
              <a:gd name="connsiteX33" fmla="*/ 1143726 w 1358537"/>
              <a:gd name="connsiteY33" fmla="*/ 81280 h 859245"/>
              <a:gd name="connsiteX34" fmla="*/ 1158240 w 1358537"/>
              <a:gd name="connsiteY34" fmla="*/ 87085 h 859245"/>
              <a:gd name="connsiteX35" fmla="*/ 1178560 w 1358537"/>
              <a:gd name="connsiteY35" fmla="*/ 95794 h 859245"/>
              <a:gd name="connsiteX36" fmla="*/ 1210492 w 1358537"/>
              <a:gd name="connsiteY36" fmla="*/ 116114 h 859245"/>
              <a:gd name="connsiteX37" fmla="*/ 1227909 w 1358537"/>
              <a:gd name="connsiteY37" fmla="*/ 127725 h 859245"/>
              <a:gd name="connsiteX38" fmla="*/ 1236617 w 1358537"/>
              <a:gd name="connsiteY38" fmla="*/ 133531 h 859245"/>
              <a:gd name="connsiteX39" fmla="*/ 1248229 w 1358537"/>
              <a:gd name="connsiteY39" fmla="*/ 150948 h 859245"/>
              <a:gd name="connsiteX40" fmla="*/ 1265646 w 1358537"/>
              <a:gd name="connsiteY40" fmla="*/ 179977 h 859245"/>
              <a:gd name="connsiteX41" fmla="*/ 1274355 w 1358537"/>
              <a:gd name="connsiteY41" fmla="*/ 188685 h 859245"/>
              <a:gd name="connsiteX42" fmla="*/ 1294675 w 1358537"/>
              <a:gd name="connsiteY42" fmla="*/ 226422 h 859245"/>
              <a:gd name="connsiteX43" fmla="*/ 1297577 w 1358537"/>
              <a:gd name="connsiteY43" fmla="*/ 235131 h 859245"/>
              <a:gd name="connsiteX44" fmla="*/ 1312092 w 1358537"/>
              <a:gd name="connsiteY44" fmla="*/ 261257 h 859245"/>
              <a:gd name="connsiteX45" fmla="*/ 1317897 w 1358537"/>
              <a:gd name="connsiteY45" fmla="*/ 272868 h 859245"/>
              <a:gd name="connsiteX46" fmla="*/ 1335315 w 1358537"/>
              <a:gd name="connsiteY46" fmla="*/ 301897 h 859245"/>
              <a:gd name="connsiteX47" fmla="*/ 1344023 w 1358537"/>
              <a:gd name="connsiteY47" fmla="*/ 348342 h 859245"/>
              <a:gd name="connsiteX48" fmla="*/ 1346926 w 1358537"/>
              <a:gd name="connsiteY48" fmla="*/ 374468 h 859245"/>
              <a:gd name="connsiteX49" fmla="*/ 1349829 w 1358537"/>
              <a:gd name="connsiteY49" fmla="*/ 388982 h 859245"/>
              <a:gd name="connsiteX50" fmla="*/ 1355635 w 1358537"/>
              <a:gd name="connsiteY50" fmla="*/ 432525 h 859245"/>
              <a:gd name="connsiteX51" fmla="*/ 1358537 w 1358537"/>
              <a:gd name="connsiteY51" fmla="*/ 519611 h 859245"/>
              <a:gd name="connsiteX52" fmla="*/ 1355635 w 1358537"/>
              <a:gd name="connsiteY52" fmla="*/ 583474 h 859245"/>
              <a:gd name="connsiteX53" fmla="*/ 1349829 w 1358537"/>
              <a:gd name="connsiteY53" fmla="*/ 600891 h 859245"/>
              <a:gd name="connsiteX54" fmla="*/ 1344023 w 1358537"/>
              <a:gd name="connsiteY54" fmla="*/ 609600 h 859245"/>
              <a:gd name="connsiteX55" fmla="*/ 1341120 w 1358537"/>
              <a:gd name="connsiteY55" fmla="*/ 624114 h 859245"/>
              <a:gd name="connsiteX56" fmla="*/ 1323703 w 1358537"/>
              <a:gd name="connsiteY56" fmla="*/ 641531 h 859245"/>
              <a:gd name="connsiteX57" fmla="*/ 1306286 w 1358537"/>
              <a:gd name="connsiteY57" fmla="*/ 664754 h 859245"/>
              <a:gd name="connsiteX58" fmla="*/ 1291772 w 1358537"/>
              <a:gd name="connsiteY58" fmla="*/ 690880 h 859245"/>
              <a:gd name="connsiteX59" fmla="*/ 1283063 w 1358537"/>
              <a:gd name="connsiteY59" fmla="*/ 699588 h 859245"/>
              <a:gd name="connsiteX60" fmla="*/ 1262743 w 1358537"/>
              <a:gd name="connsiteY60" fmla="*/ 722811 h 859245"/>
              <a:gd name="connsiteX61" fmla="*/ 1251132 w 1358537"/>
              <a:gd name="connsiteY61" fmla="*/ 728617 h 859245"/>
              <a:gd name="connsiteX62" fmla="*/ 1222103 w 1358537"/>
              <a:gd name="connsiteY62" fmla="*/ 751840 h 859245"/>
              <a:gd name="connsiteX63" fmla="*/ 1193075 w 1358537"/>
              <a:gd name="connsiteY63" fmla="*/ 769257 h 859245"/>
              <a:gd name="connsiteX64" fmla="*/ 1184366 w 1358537"/>
              <a:gd name="connsiteY64" fmla="*/ 775062 h 859245"/>
              <a:gd name="connsiteX65" fmla="*/ 1158240 w 1358537"/>
              <a:gd name="connsiteY65" fmla="*/ 783771 h 859245"/>
              <a:gd name="connsiteX66" fmla="*/ 1146629 w 1358537"/>
              <a:gd name="connsiteY66" fmla="*/ 789577 h 859245"/>
              <a:gd name="connsiteX67" fmla="*/ 1117600 w 1358537"/>
              <a:gd name="connsiteY67" fmla="*/ 801188 h 859245"/>
              <a:gd name="connsiteX68" fmla="*/ 1094377 w 1358537"/>
              <a:gd name="connsiteY68" fmla="*/ 812800 h 859245"/>
              <a:gd name="connsiteX69" fmla="*/ 1076960 w 1358537"/>
              <a:gd name="connsiteY69" fmla="*/ 815702 h 859245"/>
              <a:gd name="connsiteX70" fmla="*/ 1050835 w 1358537"/>
              <a:gd name="connsiteY70" fmla="*/ 821508 h 859245"/>
              <a:gd name="connsiteX71" fmla="*/ 1042126 w 1358537"/>
              <a:gd name="connsiteY71" fmla="*/ 824411 h 859245"/>
              <a:gd name="connsiteX72" fmla="*/ 1007292 w 1358537"/>
              <a:gd name="connsiteY72" fmla="*/ 833120 h 859245"/>
              <a:gd name="connsiteX73" fmla="*/ 986972 w 1358537"/>
              <a:gd name="connsiteY73" fmla="*/ 838925 h 859245"/>
              <a:gd name="connsiteX74" fmla="*/ 946332 w 1358537"/>
              <a:gd name="connsiteY74" fmla="*/ 841828 h 859245"/>
              <a:gd name="connsiteX75" fmla="*/ 911497 w 1358537"/>
              <a:gd name="connsiteY75" fmla="*/ 844731 h 859245"/>
              <a:gd name="connsiteX76" fmla="*/ 867955 w 1358537"/>
              <a:gd name="connsiteY76" fmla="*/ 853440 h 859245"/>
              <a:gd name="connsiteX77" fmla="*/ 821509 w 1358537"/>
              <a:gd name="connsiteY77" fmla="*/ 859245 h 859245"/>
              <a:gd name="connsiteX78" fmla="*/ 766355 w 1358537"/>
              <a:gd name="connsiteY78" fmla="*/ 853440 h 859245"/>
              <a:gd name="connsiteX79" fmla="*/ 728617 w 1358537"/>
              <a:gd name="connsiteY79" fmla="*/ 850537 h 859245"/>
              <a:gd name="connsiteX80" fmla="*/ 690880 w 1358537"/>
              <a:gd name="connsiteY80" fmla="*/ 841828 h 859245"/>
              <a:gd name="connsiteX81" fmla="*/ 641532 w 1358537"/>
              <a:gd name="connsiteY81" fmla="*/ 838925 h 859245"/>
              <a:gd name="connsiteX82" fmla="*/ 618309 w 1358537"/>
              <a:gd name="connsiteY82" fmla="*/ 836022 h 859245"/>
              <a:gd name="connsiteX83" fmla="*/ 606697 w 1358537"/>
              <a:gd name="connsiteY83" fmla="*/ 833120 h 859245"/>
              <a:gd name="connsiteX84" fmla="*/ 577669 w 1358537"/>
              <a:gd name="connsiteY84" fmla="*/ 830217 h 859245"/>
              <a:gd name="connsiteX85" fmla="*/ 563155 w 1358537"/>
              <a:gd name="connsiteY85" fmla="*/ 824411 h 859245"/>
              <a:gd name="connsiteX86" fmla="*/ 551543 w 1358537"/>
              <a:gd name="connsiteY86" fmla="*/ 821508 h 859245"/>
              <a:gd name="connsiteX87" fmla="*/ 542835 w 1358537"/>
              <a:gd name="connsiteY87" fmla="*/ 818605 h 859245"/>
              <a:gd name="connsiteX88" fmla="*/ 519612 w 1358537"/>
              <a:gd name="connsiteY88" fmla="*/ 812800 h 859245"/>
              <a:gd name="connsiteX89" fmla="*/ 484777 w 1358537"/>
              <a:gd name="connsiteY89" fmla="*/ 804091 h 859245"/>
              <a:gd name="connsiteX90" fmla="*/ 476069 w 1358537"/>
              <a:gd name="connsiteY90" fmla="*/ 798285 h 859245"/>
              <a:gd name="connsiteX91" fmla="*/ 452846 w 1358537"/>
              <a:gd name="connsiteY91" fmla="*/ 795382 h 859245"/>
              <a:gd name="connsiteX92" fmla="*/ 441235 w 1358537"/>
              <a:gd name="connsiteY92" fmla="*/ 792480 h 859245"/>
              <a:gd name="connsiteX93" fmla="*/ 429623 w 1358537"/>
              <a:gd name="connsiteY93" fmla="*/ 786674 h 859245"/>
              <a:gd name="connsiteX94" fmla="*/ 394789 w 1358537"/>
              <a:gd name="connsiteY94" fmla="*/ 777965 h 859245"/>
              <a:gd name="connsiteX95" fmla="*/ 386080 w 1358537"/>
              <a:gd name="connsiteY95" fmla="*/ 772160 h 859245"/>
              <a:gd name="connsiteX96" fmla="*/ 362857 w 1358537"/>
              <a:gd name="connsiteY96" fmla="*/ 763451 h 859245"/>
              <a:gd name="connsiteX97" fmla="*/ 342537 w 1358537"/>
              <a:gd name="connsiteY97" fmla="*/ 751840 h 859245"/>
              <a:gd name="connsiteX98" fmla="*/ 325120 w 1358537"/>
              <a:gd name="connsiteY98" fmla="*/ 740228 h 859245"/>
              <a:gd name="connsiteX99" fmla="*/ 304800 w 1358537"/>
              <a:gd name="connsiteY99" fmla="*/ 731520 h 859245"/>
              <a:gd name="connsiteX100" fmla="*/ 287383 w 1358537"/>
              <a:gd name="connsiteY100" fmla="*/ 719908 h 859245"/>
              <a:gd name="connsiteX101" fmla="*/ 278675 w 1358537"/>
              <a:gd name="connsiteY101" fmla="*/ 714102 h 859245"/>
              <a:gd name="connsiteX102" fmla="*/ 267063 w 1358537"/>
              <a:gd name="connsiteY102" fmla="*/ 708297 h 859245"/>
              <a:gd name="connsiteX103" fmla="*/ 249646 w 1358537"/>
              <a:gd name="connsiteY103" fmla="*/ 699588 h 859245"/>
              <a:gd name="connsiteX104" fmla="*/ 235132 w 1358537"/>
              <a:gd name="connsiteY104" fmla="*/ 685074 h 859245"/>
              <a:gd name="connsiteX105" fmla="*/ 223520 w 1358537"/>
              <a:gd name="connsiteY105" fmla="*/ 673462 h 859245"/>
              <a:gd name="connsiteX106" fmla="*/ 214812 w 1358537"/>
              <a:gd name="connsiteY106" fmla="*/ 667657 h 859245"/>
              <a:gd name="connsiteX107" fmla="*/ 197395 w 1358537"/>
              <a:gd name="connsiteY107" fmla="*/ 650240 h 859245"/>
              <a:gd name="connsiteX108" fmla="*/ 179977 w 1358537"/>
              <a:gd name="connsiteY108" fmla="*/ 635725 h 859245"/>
              <a:gd name="connsiteX109" fmla="*/ 171269 w 1358537"/>
              <a:gd name="connsiteY109" fmla="*/ 624114 h 859245"/>
              <a:gd name="connsiteX110" fmla="*/ 165463 w 1358537"/>
              <a:gd name="connsiteY110" fmla="*/ 615405 h 859245"/>
              <a:gd name="connsiteX111" fmla="*/ 156755 w 1358537"/>
              <a:gd name="connsiteY111" fmla="*/ 606697 h 859245"/>
              <a:gd name="connsiteX112" fmla="*/ 150949 w 1358537"/>
              <a:gd name="connsiteY112" fmla="*/ 597988 h 859245"/>
              <a:gd name="connsiteX113" fmla="*/ 142240 w 1358537"/>
              <a:gd name="connsiteY113" fmla="*/ 589280 h 859245"/>
              <a:gd name="connsiteX114" fmla="*/ 136435 w 1358537"/>
              <a:gd name="connsiteY114" fmla="*/ 580571 h 859245"/>
              <a:gd name="connsiteX115" fmla="*/ 127726 w 1358537"/>
              <a:gd name="connsiteY115" fmla="*/ 568960 h 859245"/>
              <a:gd name="connsiteX116" fmla="*/ 119017 w 1358537"/>
              <a:gd name="connsiteY116" fmla="*/ 560251 h 859245"/>
              <a:gd name="connsiteX117" fmla="*/ 107406 w 1358537"/>
              <a:gd name="connsiteY117" fmla="*/ 542834 h 859245"/>
              <a:gd name="connsiteX118" fmla="*/ 101600 w 1358537"/>
              <a:gd name="connsiteY118" fmla="*/ 534125 h 859245"/>
              <a:gd name="connsiteX119" fmla="*/ 95795 w 1358537"/>
              <a:gd name="connsiteY119" fmla="*/ 525417 h 859245"/>
              <a:gd name="connsiteX120" fmla="*/ 87086 w 1358537"/>
              <a:gd name="connsiteY120" fmla="*/ 516708 h 859245"/>
              <a:gd name="connsiteX121" fmla="*/ 81280 w 1358537"/>
              <a:gd name="connsiteY121" fmla="*/ 505097 h 859245"/>
              <a:gd name="connsiteX122" fmla="*/ 78377 w 1358537"/>
              <a:gd name="connsiteY122" fmla="*/ 496388 h 859245"/>
              <a:gd name="connsiteX123" fmla="*/ 69669 w 1358537"/>
              <a:gd name="connsiteY123" fmla="*/ 487680 h 859245"/>
              <a:gd name="connsiteX124" fmla="*/ 63863 w 1358537"/>
              <a:gd name="connsiteY124" fmla="*/ 470262 h 859245"/>
              <a:gd name="connsiteX125" fmla="*/ 60960 w 1358537"/>
              <a:gd name="connsiteY125" fmla="*/ 461554 h 859245"/>
              <a:gd name="connsiteX126" fmla="*/ 55155 w 1358537"/>
              <a:gd name="connsiteY126" fmla="*/ 452845 h 859245"/>
              <a:gd name="connsiteX127" fmla="*/ 52252 w 1358537"/>
              <a:gd name="connsiteY127" fmla="*/ 441234 h 859245"/>
              <a:gd name="connsiteX128" fmla="*/ 46446 w 1358537"/>
              <a:gd name="connsiteY128" fmla="*/ 423817 h 859245"/>
              <a:gd name="connsiteX129" fmla="*/ 40640 w 1358537"/>
              <a:gd name="connsiteY129" fmla="*/ 403497 h 859245"/>
              <a:gd name="connsiteX130" fmla="*/ 37737 w 1358537"/>
              <a:gd name="connsiteY130" fmla="*/ 391885 h 859245"/>
              <a:gd name="connsiteX131" fmla="*/ 31932 w 1358537"/>
              <a:gd name="connsiteY131" fmla="*/ 380274 h 859245"/>
              <a:gd name="connsiteX132" fmla="*/ 26126 w 1358537"/>
              <a:gd name="connsiteY132" fmla="*/ 325120 h 859245"/>
              <a:gd name="connsiteX133" fmla="*/ 23223 w 1358537"/>
              <a:gd name="connsiteY133" fmla="*/ 310605 h 859245"/>
              <a:gd name="connsiteX134" fmla="*/ 17417 w 1358537"/>
              <a:gd name="connsiteY134" fmla="*/ 281577 h 859245"/>
              <a:gd name="connsiteX135" fmla="*/ 20320 w 1358537"/>
              <a:gd name="connsiteY135" fmla="*/ 150948 h 859245"/>
              <a:gd name="connsiteX136" fmla="*/ 23223 w 1358537"/>
              <a:gd name="connsiteY136" fmla="*/ 142240 h 859245"/>
              <a:gd name="connsiteX137" fmla="*/ 26126 w 1358537"/>
              <a:gd name="connsiteY137" fmla="*/ 130628 h 859245"/>
              <a:gd name="connsiteX138" fmla="*/ 31932 w 1358537"/>
              <a:gd name="connsiteY138" fmla="*/ 119017 h 859245"/>
              <a:gd name="connsiteX139" fmla="*/ 37737 w 1358537"/>
              <a:gd name="connsiteY139" fmla="*/ 92891 h 859245"/>
              <a:gd name="connsiteX140" fmla="*/ 46446 w 1358537"/>
              <a:gd name="connsiteY140" fmla="*/ 63862 h 859245"/>
              <a:gd name="connsiteX141" fmla="*/ 49349 w 1358537"/>
              <a:gd name="connsiteY141" fmla="*/ 52251 h 859245"/>
              <a:gd name="connsiteX142" fmla="*/ 58057 w 1358537"/>
              <a:gd name="connsiteY142" fmla="*/ 34834 h 859245"/>
              <a:gd name="connsiteX143" fmla="*/ 58057 w 1358537"/>
              <a:gd name="connsiteY143" fmla="*/ 20320 h 85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358537" h="859245">
                <a:moveTo>
                  <a:pt x="0" y="104502"/>
                </a:moveTo>
                <a:cubicBezTo>
                  <a:pt x="6008" y="101498"/>
                  <a:pt x="19954" y="94126"/>
                  <a:pt x="26126" y="92891"/>
                </a:cubicBezTo>
                <a:cubicBezTo>
                  <a:pt x="35662" y="90984"/>
                  <a:pt x="45479" y="90956"/>
                  <a:pt x="55155" y="89988"/>
                </a:cubicBezTo>
                <a:cubicBezTo>
                  <a:pt x="58058" y="89020"/>
                  <a:pt x="60853" y="87632"/>
                  <a:pt x="63863" y="87085"/>
                </a:cubicBezTo>
                <a:cubicBezTo>
                  <a:pt x="89703" y="82386"/>
                  <a:pt x="80877" y="86460"/>
                  <a:pt x="101600" y="81280"/>
                </a:cubicBezTo>
                <a:cubicBezTo>
                  <a:pt x="122238" y="76121"/>
                  <a:pt x="95572" y="80549"/>
                  <a:pt x="124823" y="72571"/>
                </a:cubicBezTo>
                <a:cubicBezTo>
                  <a:pt x="130501" y="71022"/>
                  <a:pt x="136530" y="71096"/>
                  <a:pt x="142240" y="69668"/>
                </a:cubicBezTo>
                <a:cubicBezTo>
                  <a:pt x="148177" y="68184"/>
                  <a:pt x="153700" y="65264"/>
                  <a:pt x="159657" y="63862"/>
                </a:cubicBezTo>
                <a:cubicBezTo>
                  <a:pt x="170188" y="61384"/>
                  <a:pt x="180945" y="59992"/>
                  <a:pt x="191589" y="58057"/>
                </a:cubicBezTo>
                <a:cubicBezTo>
                  <a:pt x="197395" y="55154"/>
                  <a:pt x="202906" y="51566"/>
                  <a:pt x="209006" y="49348"/>
                </a:cubicBezTo>
                <a:cubicBezTo>
                  <a:pt x="213643" y="47662"/>
                  <a:pt x="218704" y="47515"/>
                  <a:pt x="223520" y="46445"/>
                </a:cubicBezTo>
                <a:cubicBezTo>
                  <a:pt x="227415" y="45579"/>
                  <a:pt x="231310" y="44688"/>
                  <a:pt x="235132" y="43542"/>
                </a:cubicBezTo>
                <a:cubicBezTo>
                  <a:pt x="240994" y="41784"/>
                  <a:pt x="246743" y="39672"/>
                  <a:pt x="252549" y="37737"/>
                </a:cubicBezTo>
                <a:cubicBezTo>
                  <a:pt x="255452" y="36769"/>
                  <a:pt x="258221" y="35214"/>
                  <a:pt x="261257" y="34834"/>
                </a:cubicBezTo>
                <a:lnTo>
                  <a:pt x="284480" y="31931"/>
                </a:lnTo>
                <a:cubicBezTo>
                  <a:pt x="292136" y="28868"/>
                  <a:pt x="299747" y="25495"/>
                  <a:pt x="307703" y="23222"/>
                </a:cubicBezTo>
                <a:cubicBezTo>
                  <a:pt x="321786" y="19199"/>
                  <a:pt x="320158" y="20525"/>
                  <a:pt x="336732" y="17417"/>
                </a:cubicBezTo>
                <a:cubicBezTo>
                  <a:pt x="346431" y="15598"/>
                  <a:pt x="355979" y="12915"/>
                  <a:pt x="365760" y="11611"/>
                </a:cubicBezTo>
                <a:cubicBezTo>
                  <a:pt x="385038" y="9040"/>
                  <a:pt x="404564" y="8556"/>
                  <a:pt x="423817" y="5805"/>
                </a:cubicBezTo>
                <a:cubicBezTo>
                  <a:pt x="461406" y="435"/>
                  <a:pt x="437305" y="3281"/>
                  <a:pt x="496389" y="0"/>
                </a:cubicBezTo>
                <a:lnTo>
                  <a:pt x="859246" y="2902"/>
                </a:lnTo>
                <a:cubicBezTo>
                  <a:pt x="865364" y="3042"/>
                  <a:pt x="870605" y="7842"/>
                  <a:pt x="876663" y="8708"/>
                </a:cubicBezTo>
                <a:cubicBezTo>
                  <a:pt x="891063" y="10765"/>
                  <a:pt x="905699" y="10536"/>
                  <a:pt x="920206" y="11611"/>
                </a:cubicBezTo>
                <a:lnTo>
                  <a:pt x="955040" y="14514"/>
                </a:lnTo>
                <a:cubicBezTo>
                  <a:pt x="992477" y="25211"/>
                  <a:pt x="958151" y="16399"/>
                  <a:pt x="995680" y="23222"/>
                </a:cubicBezTo>
                <a:cubicBezTo>
                  <a:pt x="1014531" y="26649"/>
                  <a:pt x="1000735" y="25609"/>
                  <a:pt x="1021806" y="31931"/>
                </a:cubicBezTo>
                <a:cubicBezTo>
                  <a:pt x="1026532" y="33349"/>
                  <a:pt x="1031482" y="33866"/>
                  <a:pt x="1036320" y="34834"/>
                </a:cubicBezTo>
                <a:cubicBezTo>
                  <a:pt x="1039223" y="36769"/>
                  <a:pt x="1041908" y="39080"/>
                  <a:pt x="1045029" y="40640"/>
                </a:cubicBezTo>
                <a:cubicBezTo>
                  <a:pt x="1049665" y="42958"/>
                  <a:pt x="1061014" y="45206"/>
                  <a:pt x="1065349" y="46445"/>
                </a:cubicBezTo>
                <a:cubicBezTo>
                  <a:pt x="1068291" y="47286"/>
                  <a:pt x="1071245" y="48143"/>
                  <a:pt x="1074057" y="49348"/>
                </a:cubicBezTo>
                <a:cubicBezTo>
                  <a:pt x="1078035" y="51053"/>
                  <a:pt x="1081564" y="53785"/>
                  <a:pt x="1085669" y="55154"/>
                </a:cubicBezTo>
                <a:cubicBezTo>
                  <a:pt x="1090350" y="56714"/>
                  <a:pt x="1095345" y="57089"/>
                  <a:pt x="1100183" y="58057"/>
                </a:cubicBezTo>
                <a:cubicBezTo>
                  <a:pt x="1115467" y="73339"/>
                  <a:pt x="1101157" y="62251"/>
                  <a:pt x="1123406" y="69668"/>
                </a:cubicBezTo>
                <a:cubicBezTo>
                  <a:pt x="1138674" y="74758"/>
                  <a:pt x="1130984" y="74909"/>
                  <a:pt x="1143726" y="81280"/>
                </a:cubicBezTo>
                <a:cubicBezTo>
                  <a:pt x="1148387" y="83610"/>
                  <a:pt x="1153478" y="84969"/>
                  <a:pt x="1158240" y="87085"/>
                </a:cubicBezTo>
                <a:cubicBezTo>
                  <a:pt x="1179770" y="96653"/>
                  <a:pt x="1160669" y="89830"/>
                  <a:pt x="1178560" y="95794"/>
                </a:cubicBezTo>
                <a:cubicBezTo>
                  <a:pt x="1199768" y="117000"/>
                  <a:pt x="1170149" y="89220"/>
                  <a:pt x="1210492" y="116114"/>
                </a:cubicBezTo>
                <a:lnTo>
                  <a:pt x="1227909" y="127725"/>
                </a:lnTo>
                <a:lnTo>
                  <a:pt x="1236617" y="133531"/>
                </a:lnTo>
                <a:cubicBezTo>
                  <a:pt x="1240488" y="139337"/>
                  <a:pt x="1245108" y="144707"/>
                  <a:pt x="1248229" y="150948"/>
                </a:cubicBezTo>
                <a:cubicBezTo>
                  <a:pt x="1252810" y="160109"/>
                  <a:pt x="1258642" y="172973"/>
                  <a:pt x="1265646" y="179977"/>
                </a:cubicBezTo>
                <a:lnTo>
                  <a:pt x="1274355" y="188685"/>
                </a:lnTo>
                <a:cubicBezTo>
                  <a:pt x="1287491" y="221526"/>
                  <a:pt x="1278596" y="210345"/>
                  <a:pt x="1294675" y="226422"/>
                </a:cubicBezTo>
                <a:cubicBezTo>
                  <a:pt x="1295642" y="229325"/>
                  <a:pt x="1296372" y="232318"/>
                  <a:pt x="1297577" y="235131"/>
                </a:cubicBezTo>
                <a:cubicBezTo>
                  <a:pt x="1302794" y="247304"/>
                  <a:pt x="1305216" y="248879"/>
                  <a:pt x="1312092" y="261257"/>
                </a:cubicBezTo>
                <a:cubicBezTo>
                  <a:pt x="1314193" y="265040"/>
                  <a:pt x="1315671" y="269158"/>
                  <a:pt x="1317897" y="272868"/>
                </a:cubicBezTo>
                <a:cubicBezTo>
                  <a:pt x="1338918" y="307903"/>
                  <a:pt x="1322042" y="275350"/>
                  <a:pt x="1335315" y="301897"/>
                </a:cubicBezTo>
                <a:cubicBezTo>
                  <a:pt x="1339757" y="319670"/>
                  <a:pt x="1341439" y="325090"/>
                  <a:pt x="1344023" y="348342"/>
                </a:cubicBezTo>
                <a:cubicBezTo>
                  <a:pt x="1344991" y="357051"/>
                  <a:pt x="1345687" y="365794"/>
                  <a:pt x="1346926" y="374468"/>
                </a:cubicBezTo>
                <a:cubicBezTo>
                  <a:pt x="1347624" y="379352"/>
                  <a:pt x="1349097" y="384103"/>
                  <a:pt x="1349829" y="388982"/>
                </a:cubicBezTo>
                <a:cubicBezTo>
                  <a:pt x="1352001" y="403463"/>
                  <a:pt x="1353700" y="418011"/>
                  <a:pt x="1355635" y="432525"/>
                </a:cubicBezTo>
                <a:cubicBezTo>
                  <a:pt x="1356602" y="461554"/>
                  <a:pt x="1358537" y="490566"/>
                  <a:pt x="1358537" y="519611"/>
                </a:cubicBezTo>
                <a:cubicBezTo>
                  <a:pt x="1358537" y="540921"/>
                  <a:pt x="1357905" y="562286"/>
                  <a:pt x="1355635" y="583474"/>
                </a:cubicBezTo>
                <a:cubicBezTo>
                  <a:pt x="1354983" y="589559"/>
                  <a:pt x="1353224" y="595799"/>
                  <a:pt x="1349829" y="600891"/>
                </a:cubicBezTo>
                <a:lnTo>
                  <a:pt x="1344023" y="609600"/>
                </a:lnTo>
                <a:cubicBezTo>
                  <a:pt x="1343055" y="614438"/>
                  <a:pt x="1343769" y="619952"/>
                  <a:pt x="1341120" y="624114"/>
                </a:cubicBezTo>
                <a:cubicBezTo>
                  <a:pt x="1336712" y="631041"/>
                  <a:pt x="1327927" y="634491"/>
                  <a:pt x="1323703" y="641531"/>
                </a:cubicBezTo>
                <a:cubicBezTo>
                  <a:pt x="1312883" y="659565"/>
                  <a:pt x="1318984" y="652056"/>
                  <a:pt x="1306286" y="664754"/>
                </a:cubicBezTo>
                <a:cubicBezTo>
                  <a:pt x="1302636" y="675703"/>
                  <a:pt x="1301751" y="680902"/>
                  <a:pt x="1291772" y="690880"/>
                </a:cubicBezTo>
                <a:cubicBezTo>
                  <a:pt x="1288869" y="693783"/>
                  <a:pt x="1285735" y="696471"/>
                  <a:pt x="1283063" y="699588"/>
                </a:cubicBezTo>
                <a:cubicBezTo>
                  <a:pt x="1274240" y="709881"/>
                  <a:pt x="1274191" y="714225"/>
                  <a:pt x="1262743" y="722811"/>
                </a:cubicBezTo>
                <a:cubicBezTo>
                  <a:pt x="1259281" y="725407"/>
                  <a:pt x="1254653" y="726102"/>
                  <a:pt x="1251132" y="728617"/>
                </a:cubicBezTo>
                <a:cubicBezTo>
                  <a:pt x="1241049" y="735820"/>
                  <a:pt x="1232414" y="744966"/>
                  <a:pt x="1222103" y="751840"/>
                </a:cubicBezTo>
                <a:cubicBezTo>
                  <a:pt x="1179516" y="780230"/>
                  <a:pt x="1224303" y="751413"/>
                  <a:pt x="1193075" y="769257"/>
                </a:cubicBezTo>
                <a:cubicBezTo>
                  <a:pt x="1190046" y="770988"/>
                  <a:pt x="1187586" y="773720"/>
                  <a:pt x="1184366" y="775062"/>
                </a:cubicBezTo>
                <a:cubicBezTo>
                  <a:pt x="1175892" y="778593"/>
                  <a:pt x="1166450" y="779665"/>
                  <a:pt x="1158240" y="783771"/>
                </a:cubicBezTo>
                <a:cubicBezTo>
                  <a:pt x="1154370" y="785706"/>
                  <a:pt x="1150606" y="787872"/>
                  <a:pt x="1146629" y="789577"/>
                </a:cubicBezTo>
                <a:cubicBezTo>
                  <a:pt x="1137050" y="793682"/>
                  <a:pt x="1126921" y="796527"/>
                  <a:pt x="1117600" y="801188"/>
                </a:cubicBezTo>
                <a:cubicBezTo>
                  <a:pt x="1109859" y="805059"/>
                  <a:pt x="1102528" y="809889"/>
                  <a:pt x="1094377" y="812800"/>
                </a:cubicBezTo>
                <a:cubicBezTo>
                  <a:pt x="1088834" y="814780"/>
                  <a:pt x="1082751" y="814649"/>
                  <a:pt x="1076960" y="815702"/>
                </a:cubicBezTo>
                <a:cubicBezTo>
                  <a:pt x="1068731" y="817198"/>
                  <a:pt x="1058988" y="819179"/>
                  <a:pt x="1050835" y="821508"/>
                </a:cubicBezTo>
                <a:cubicBezTo>
                  <a:pt x="1047893" y="822349"/>
                  <a:pt x="1045078" y="823606"/>
                  <a:pt x="1042126" y="824411"/>
                </a:cubicBezTo>
                <a:cubicBezTo>
                  <a:pt x="1030579" y="827560"/>
                  <a:pt x="1018800" y="829832"/>
                  <a:pt x="1007292" y="833120"/>
                </a:cubicBezTo>
                <a:cubicBezTo>
                  <a:pt x="1000519" y="835055"/>
                  <a:pt x="993946" y="837929"/>
                  <a:pt x="986972" y="838925"/>
                </a:cubicBezTo>
                <a:cubicBezTo>
                  <a:pt x="973527" y="840846"/>
                  <a:pt x="959873" y="840786"/>
                  <a:pt x="946332" y="841828"/>
                </a:cubicBezTo>
                <a:lnTo>
                  <a:pt x="911497" y="844731"/>
                </a:lnTo>
                <a:cubicBezTo>
                  <a:pt x="884832" y="853620"/>
                  <a:pt x="901502" y="849415"/>
                  <a:pt x="867955" y="853440"/>
                </a:cubicBezTo>
                <a:lnTo>
                  <a:pt x="821509" y="859245"/>
                </a:lnTo>
                <a:lnTo>
                  <a:pt x="766355" y="853440"/>
                </a:lnTo>
                <a:cubicBezTo>
                  <a:pt x="753794" y="852262"/>
                  <a:pt x="741156" y="851930"/>
                  <a:pt x="728617" y="850537"/>
                </a:cubicBezTo>
                <a:cubicBezTo>
                  <a:pt x="676393" y="844734"/>
                  <a:pt x="767223" y="850990"/>
                  <a:pt x="690880" y="841828"/>
                </a:cubicBezTo>
                <a:cubicBezTo>
                  <a:pt x="674520" y="839865"/>
                  <a:pt x="657981" y="839893"/>
                  <a:pt x="641532" y="838925"/>
                </a:cubicBezTo>
                <a:cubicBezTo>
                  <a:pt x="633791" y="837957"/>
                  <a:pt x="626004" y="837304"/>
                  <a:pt x="618309" y="836022"/>
                </a:cubicBezTo>
                <a:cubicBezTo>
                  <a:pt x="614374" y="835366"/>
                  <a:pt x="610647" y="833684"/>
                  <a:pt x="606697" y="833120"/>
                </a:cubicBezTo>
                <a:cubicBezTo>
                  <a:pt x="597070" y="831745"/>
                  <a:pt x="587345" y="831185"/>
                  <a:pt x="577669" y="830217"/>
                </a:cubicBezTo>
                <a:cubicBezTo>
                  <a:pt x="572831" y="828282"/>
                  <a:pt x="568098" y="826059"/>
                  <a:pt x="563155" y="824411"/>
                </a:cubicBezTo>
                <a:cubicBezTo>
                  <a:pt x="559370" y="823149"/>
                  <a:pt x="555379" y="822604"/>
                  <a:pt x="551543" y="821508"/>
                </a:cubicBezTo>
                <a:cubicBezTo>
                  <a:pt x="548601" y="820667"/>
                  <a:pt x="545787" y="819410"/>
                  <a:pt x="542835" y="818605"/>
                </a:cubicBezTo>
                <a:cubicBezTo>
                  <a:pt x="535137" y="816506"/>
                  <a:pt x="519612" y="812800"/>
                  <a:pt x="519612" y="812800"/>
                </a:cubicBezTo>
                <a:cubicBezTo>
                  <a:pt x="491099" y="798543"/>
                  <a:pt x="530183" y="816475"/>
                  <a:pt x="484777" y="804091"/>
                </a:cubicBezTo>
                <a:cubicBezTo>
                  <a:pt x="481411" y="803173"/>
                  <a:pt x="479435" y="799203"/>
                  <a:pt x="476069" y="798285"/>
                </a:cubicBezTo>
                <a:cubicBezTo>
                  <a:pt x="468543" y="796232"/>
                  <a:pt x="460541" y="796664"/>
                  <a:pt x="452846" y="795382"/>
                </a:cubicBezTo>
                <a:cubicBezTo>
                  <a:pt x="448911" y="794726"/>
                  <a:pt x="445105" y="793447"/>
                  <a:pt x="441235" y="792480"/>
                </a:cubicBezTo>
                <a:cubicBezTo>
                  <a:pt x="437364" y="790545"/>
                  <a:pt x="433768" y="787918"/>
                  <a:pt x="429623" y="786674"/>
                </a:cubicBezTo>
                <a:cubicBezTo>
                  <a:pt x="417747" y="783111"/>
                  <a:pt x="405752" y="785272"/>
                  <a:pt x="394789" y="777965"/>
                </a:cubicBezTo>
                <a:cubicBezTo>
                  <a:pt x="391886" y="776030"/>
                  <a:pt x="389200" y="773720"/>
                  <a:pt x="386080" y="772160"/>
                </a:cubicBezTo>
                <a:cubicBezTo>
                  <a:pt x="379134" y="768687"/>
                  <a:pt x="370396" y="765964"/>
                  <a:pt x="362857" y="763451"/>
                </a:cubicBezTo>
                <a:cubicBezTo>
                  <a:pt x="324767" y="734881"/>
                  <a:pt x="371035" y="767672"/>
                  <a:pt x="342537" y="751840"/>
                </a:cubicBezTo>
                <a:cubicBezTo>
                  <a:pt x="336437" y="748451"/>
                  <a:pt x="331361" y="743349"/>
                  <a:pt x="325120" y="740228"/>
                </a:cubicBezTo>
                <a:cubicBezTo>
                  <a:pt x="310772" y="733053"/>
                  <a:pt x="317614" y="735790"/>
                  <a:pt x="304800" y="731520"/>
                </a:cubicBezTo>
                <a:lnTo>
                  <a:pt x="287383" y="719908"/>
                </a:lnTo>
                <a:cubicBezTo>
                  <a:pt x="284480" y="717973"/>
                  <a:pt x="281795" y="715662"/>
                  <a:pt x="278675" y="714102"/>
                </a:cubicBezTo>
                <a:cubicBezTo>
                  <a:pt x="274804" y="712167"/>
                  <a:pt x="270820" y="710444"/>
                  <a:pt x="267063" y="708297"/>
                </a:cubicBezTo>
                <a:cubicBezTo>
                  <a:pt x="251302" y="699291"/>
                  <a:pt x="265618" y="704912"/>
                  <a:pt x="249646" y="699588"/>
                </a:cubicBezTo>
                <a:cubicBezTo>
                  <a:pt x="238464" y="682817"/>
                  <a:pt x="250183" y="697976"/>
                  <a:pt x="235132" y="685074"/>
                </a:cubicBezTo>
                <a:cubicBezTo>
                  <a:pt x="230976" y="681511"/>
                  <a:pt x="227676" y="677024"/>
                  <a:pt x="223520" y="673462"/>
                </a:cubicBezTo>
                <a:cubicBezTo>
                  <a:pt x="220871" y="671192"/>
                  <a:pt x="217419" y="669975"/>
                  <a:pt x="214812" y="667657"/>
                </a:cubicBezTo>
                <a:cubicBezTo>
                  <a:pt x="208675" y="662202"/>
                  <a:pt x="204227" y="654794"/>
                  <a:pt x="197395" y="650240"/>
                </a:cubicBezTo>
                <a:cubicBezTo>
                  <a:pt x="188436" y="644267"/>
                  <a:pt x="187428" y="644417"/>
                  <a:pt x="179977" y="635725"/>
                </a:cubicBezTo>
                <a:cubicBezTo>
                  <a:pt x="176829" y="632052"/>
                  <a:pt x="174081" y="628051"/>
                  <a:pt x="171269" y="624114"/>
                </a:cubicBezTo>
                <a:cubicBezTo>
                  <a:pt x="169241" y="621275"/>
                  <a:pt x="167697" y="618085"/>
                  <a:pt x="165463" y="615405"/>
                </a:cubicBezTo>
                <a:cubicBezTo>
                  <a:pt x="162835" y="612251"/>
                  <a:pt x="159383" y="609851"/>
                  <a:pt x="156755" y="606697"/>
                </a:cubicBezTo>
                <a:cubicBezTo>
                  <a:pt x="154521" y="604017"/>
                  <a:pt x="153183" y="600668"/>
                  <a:pt x="150949" y="597988"/>
                </a:cubicBezTo>
                <a:cubicBezTo>
                  <a:pt x="148321" y="594834"/>
                  <a:pt x="144868" y="592434"/>
                  <a:pt x="142240" y="589280"/>
                </a:cubicBezTo>
                <a:cubicBezTo>
                  <a:pt x="140007" y="586600"/>
                  <a:pt x="138463" y="583410"/>
                  <a:pt x="136435" y="580571"/>
                </a:cubicBezTo>
                <a:cubicBezTo>
                  <a:pt x="133623" y="576634"/>
                  <a:pt x="130875" y="572633"/>
                  <a:pt x="127726" y="568960"/>
                </a:cubicBezTo>
                <a:cubicBezTo>
                  <a:pt x="125054" y="565843"/>
                  <a:pt x="121537" y="563492"/>
                  <a:pt x="119017" y="560251"/>
                </a:cubicBezTo>
                <a:cubicBezTo>
                  <a:pt x="114733" y="554743"/>
                  <a:pt x="111276" y="548640"/>
                  <a:pt x="107406" y="542834"/>
                </a:cubicBezTo>
                <a:lnTo>
                  <a:pt x="101600" y="534125"/>
                </a:lnTo>
                <a:cubicBezTo>
                  <a:pt x="99665" y="531222"/>
                  <a:pt x="98262" y="527884"/>
                  <a:pt x="95795" y="525417"/>
                </a:cubicBezTo>
                <a:cubicBezTo>
                  <a:pt x="92892" y="522514"/>
                  <a:pt x="89472" y="520049"/>
                  <a:pt x="87086" y="516708"/>
                </a:cubicBezTo>
                <a:cubicBezTo>
                  <a:pt x="84571" y="513187"/>
                  <a:pt x="82985" y="509074"/>
                  <a:pt x="81280" y="505097"/>
                </a:cubicBezTo>
                <a:cubicBezTo>
                  <a:pt x="80075" y="502284"/>
                  <a:pt x="80074" y="498934"/>
                  <a:pt x="78377" y="496388"/>
                </a:cubicBezTo>
                <a:cubicBezTo>
                  <a:pt x="76100" y="492972"/>
                  <a:pt x="72572" y="490583"/>
                  <a:pt x="69669" y="487680"/>
                </a:cubicBezTo>
                <a:lnTo>
                  <a:pt x="63863" y="470262"/>
                </a:lnTo>
                <a:cubicBezTo>
                  <a:pt x="62895" y="467359"/>
                  <a:pt x="62657" y="464100"/>
                  <a:pt x="60960" y="461554"/>
                </a:cubicBezTo>
                <a:lnTo>
                  <a:pt x="55155" y="452845"/>
                </a:lnTo>
                <a:cubicBezTo>
                  <a:pt x="54187" y="448975"/>
                  <a:pt x="53398" y="445055"/>
                  <a:pt x="52252" y="441234"/>
                </a:cubicBezTo>
                <a:cubicBezTo>
                  <a:pt x="50493" y="435372"/>
                  <a:pt x="47930" y="429754"/>
                  <a:pt x="46446" y="423817"/>
                </a:cubicBezTo>
                <a:cubicBezTo>
                  <a:pt x="37370" y="387513"/>
                  <a:pt x="48970" y="432649"/>
                  <a:pt x="40640" y="403497"/>
                </a:cubicBezTo>
                <a:cubicBezTo>
                  <a:pt x="39544" y="399661"/>
                  <a:pt x="39138" y="395621"/>
                  <a:pt x="37737" y="391885"/>
                </a:cubicBezTo>
                <a:cubicBezTo>
                  <a:pt x="36218" y="387833"/>
                  <a:pt x="33867" y="384144"/>
                  <a:pt x="31932" y="380274"/>
                </a:cubicBezTo>
                <a:cubicBezTo>
                  <a:pt x="25183" y="346532"/>
                  <a:pt x="32635" y="386952"/>
                  <a:pt x="26126" y="325120"/>
                </a:cubicBezTo>
                <a:cubicBezTo>
                  <a:pt x="25609" y="320213"/>
                  <a:pt x="24034" y="315472"/>
                  <a:pt x="23223" y="310605"/>
                </a:cubicBezTo>
                <a:cubicBezTo>
                  <a:pt x="18776" y="283921"/>
                  <a:pt x="22981" y="298267"/>
                  <a:pt x="17417" y="281577"/>
                </a:cubicBezTo>
                <a:cubicBezTo>
                  <a:pt x="18385" y="238034"/>
                  <a:pt x="18507" y="194464"/>
                  <a:pt x="20320" y="150948"/>
                </a:cubicBezTo>
                <a:cubicBezTo>
                  <a:pt x="20447" y="147891"/>
                  <a:pt x="22382" y="145182"/>
                  <a:pt x="23223" y="142240"/>
                </a:cubicBezTo>
                <a:cubicBezTo>
                  <a:pt x="24319" y="138404"/>
                  <a:pt x="24725" y="134364"/>
                  <a:pt x="26126" y="130628"/>
                </a:cubicBezTo>
                <a:cubicBezTo>
                  <a:pt x="27645" y="126576"/>
                  <a:pt x="29997" y="122887"/>
                  <a:pt x="31932" y="119017"/>
                </a:cubicBezTo>
                <a:cubicBezTo>
                  <a:pt x="34543" y="108571"/>
                  <a:pt x="35893" y="103956"/>
                  <a:pt x="37737" y="92891"/>
                </a:cubicBezTo>
                <a:cubicBezTo>
                  <a:pt x="41887" y="67986"/>
                  <a:pt x="36460" y="78841"/>
                  <a:pt x="46446" y="63862"/>
                </a:cubicBezTo>
                <a:cubicBezTo>
                  <a:pt x="47414" y="59992"/>
                  <a:pt x="47777" y="55918"/>
                  <a:pt x="49349" y="52251"/>
                </a:cubicBezTo>
                <a:cubicBezTo>
                  <a:pt x="53926" y="41573"/>
                  <a:pt x="56618" y="46346"/>
                  <a:pt x="58057" y="34834"/>
                </a:cubicBezTo>
                <a:cubicBezTo>
                  <a:pt x="58657" y="30033"/>
                  <a:pt x="58057" y="25158"/>
                  <a:pt x="58057" y="20320"/>
                </a:cubicBezTo>
              </a:path>
            </a:pathLst>
          </a:custGeom>
          <a:ln w="57150">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SIRO_PowerPoint_Midday_120210">
  <a:themeElements>
    <a:clrScheme name="CSIRO_PowerPoint_120202 2">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7F9B"/>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lumMod val="40000"/>
              <a:lumOff val="60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buFont typeface="Wingdings" pitchFamily="2" charset="2"/>
          <a:buChar char="§"/>
          <a:defRPr dirty="0" err="1" smtClean="0"/>
        </a:defPPr>
      </a:lstStyle>
    </a:txDef>
  </a:objectDefaults>
  <a:extraClrSchemeLst>
    <a:extraClrScheme>
      <a:clrScheme name="CSIRO_PowerPoint_120202 1">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4B87"/>
        </a:folHlink>
      </a:clrScheme>
      <a:clrMap bg1="lt1" tx1="dk1" bg2="lt2" tx2="dk2" accent1="accent1" accent2="accent2" accent3="accent3" accent4="accent4" accent5="accent5" accent6="accent6" hlink="hlink" folHlink="folHlink"/>
    </a:extraClrScheme>
    <a:extraClrScheme>
      <a:clrScheme name="CSIRO_PowerPoint_120202 2">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7F9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CSIRO_PowerPoint_120202 2">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7F9B"/>
    </a:folHlink>
  </a:clrScheme>
</a:themeOverride>
</file>

<file path=ppt/theme/themeOverride2.xml><?xml version="1.0" encoding="utf-8"?>
<a:themeOverride xmlns:a="http://schemas.openxmlformats.org/drawingml/2006/main">
  <a:clrScheme name="2_CSIRO_PowerPoint_120202 2">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7F9B"/>
    </a:folHlink>
  </a:clrScheme>
</a:themeOverride>
</file>

<file path=ppt/theme/themeOverride3.xml><?xml version="1.0" encoding="utf-8"?>
<a:themeOverride xmlns:a="http://schemas.openxmlformats.org/drawingml/2006/main">
  <a:clrScheme name="3_CSIRO_PowerPoint_120202 2">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7F9B"/>
    </a:folHlink>
  </a:clrScheme>
</a:themeOverride>
</file>

<file path=ppt/theme/themeOverride4.xml><?xml version="1.0" encoding="utf-8"?>
<a:themeOverride xmlns:a="http://schemas.openxmlformats.org/drawingml/2006/main">
  <a:clrScheme name="4_CSIRO_PowerPoint_120202 2">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7F9B"/>
    </a:folHlink>
  </a:clrScheme>
</a:themeOverride>
</file>

<file path=ppt/theme/themeOverride5.xml><?xml version="1.0" encoding="utf-8"?>
<a:themeOverride xmlns:a="http://schemas.openxmlformats.org/drawingml/2006/main">
  <a:clrScheme name="5_CSIRO_PowerPoint_120202 2">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7F9B"/>
    </a:folHlink>
  </a:clrScheme>
</a:themeOverride>
</file>

<file path=ppt/theme/themeOverride6.xml><?xml version="1.0" encoding="utf-8"?>
<a:themeOverride xmlns:a="http://schemas.openxmlformats.org/drawingml/2006/main">
  <a:clrScheme name="6_CSIRO_PowerPoint_120202 2">
    <a:dk1>
      <a:srgbClr val="000000"/>
    </a:dk1>
    <a:lt1>
      <a:srgbClr val="FBFEFF"/>
    </a:lt1>
    <a:dk2>
      <a:srgbClr val="000000"/>
    </a:dk2>
    <a:lt2>
      <a:srgbClr val="FBFEFF"/>
    </a:lt2>
    <a:accent1>
      <a:srgbClr val="00A9CE"/>
    </a:accent1>
    <a:accent2>
      <a:srgbClr val="00313C"/>
    </a:accent2>
    <a:accent3>
      <a:srgbClr val="FDFEFF"/>
    </a:accent3>
    <a:accent4>
      <a:srgbClr val="000000"/>
    </a:accent4>
    <a:accent5>
      <a:srgbClr val="AAD1E3"/>
    </a:accent5>
    <a:accent6>
      <a:srgbClr val="002B35"/>
    </a:accent6>
    <a:hlink>
      <a:srgbClr val="41B6E6"/>
    </a:hlink>
    <a:folHlink>
      <a:srgbClr val="007F9B"/>
    </a:folHlink>
  </a:clrScheme>
</a:themeOverride>
</file>

<file path=docProps/app.xml><?xml version="1.0" encoding="utf-8"?>
<Properties xmlns="http://schemas.openxmlformats.org/officeDocument/2006/extended-properties" xmlns:vt="http://schemas.openxmlformats.org/officeDocument/2006/docPropsVTypes">
  <Template/>
  <TotalTime>11968</TotalTime>
  <Words>1377</Words>
  <Application>Microsoft Office PowerPoint</Application>
  <PresentationFormat>On-screen Show (4:3)</PresentationFormat>
  <Paragraphs>302</Paragraphs>
  <Slides>25</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CSIRO_PowerPoint_Midday_120210</vt:lpstr>
      <vt:lpstr>Equation</vt:lpstr>
      <vt:lpstr>Data Weighting for Tagging Data in Integrated Size-Structured Models. </vt:lpstr>
      <vt:lpstr>Preface </vt:lpstr>
      <vt:lpstr>Overview</vt:lpstr>
      <vt:lpstr>Some brief background on the fisheries - Tiger Prawns in Australia’s Northern Prawn Fishery </vt:lpstr>
      <vt:lpstr>- Tiger Prawns in Australia’s Northern Prawn Fishery -more </vt:lpstr>
      <vt:lpstr>Some brief background on the fisheries - Golden King Crab in the West Aleutian Islands </vt:lpstr>
      <vt:lpstr>Some brief background on the fisheries - Golden King Crab in the west Aleutian Islands </vt:lpstr>
      <vt:lpstr>Modern fishery assessments can use multiple sources of data </vt:lpstr>
      <vt:lpstr>The fit of the model to the data!  </vt:lpstr>
      <vt:lpstr>The likelihood component for the tagging data is </vt:lpstr>
      <vt:lpstr>Diagnostics 1</vt:lpstr>
      <vt:lpstr>Diagnostics 1</vt:lpstr>
      <vt:lpstr>Diagnostics 2</vt:lpstr>
      <vt:lpstr>Diagnostics 2</vt:lpstr>
      <vt:lpstr> Integrating the data with other data types -weighting </vt:lpstr>
      <vt:lpstr>Compensate for known mis-specification: Growth data from tagging tend to be overdispersed</vt:lpstr>
      <vt:lpstr>Weighting . . .</vt:lpstr>
      <vt:lpstr>Weighting . . .</vt:lpstr>
      <vt:lpstr> Big impact on assessment for W. Aleutian Is. Golden King Crab </vt:lpstr>
      <vt:lpstr>Conclusions</vt:lpstr>
      <vt:lpstr>Acknowledgements and Questions</vt:lpstr>
      <vt:lpstr>Thank you</vt:lpstr>
      <vt:lpstr>Why weight data?  </vt:lpstr>
      <vt:lpstr>What drives data conflict? Why test model fit? </vt:lpstr>
      <vt:lpstr>The pressure is always on to improve assessments – but you should ask a couple of questions! </vt:lpstr>
    </vt:vector>
  </TitlesOfParts>
  <Company>CSIRO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Ross, Andrew (CESRE, Kensington)</dc:creator>
  <cp:lastModifiedBy>Buckworth, Rik (O&amp;A, Darwin)</cp:lastModifiedBy>
  <cp:revision>339</cp:revision>
  <dcterms:created xsi:type="dcterms:W3CDTF">2013-03-27T01:29:12Z</dcterms:created>
  <dcterms:modified xsi:type="dcterms:W3CDTF">2015-10-20T19:07:22Z</dcterms:modified>
  <cp:category>Master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0x010100529B7581109BE041A80104B7BC62AE32</vt:lpwstr>
  </property>
</Properties>
</file>