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1" r:id="rId15"/>
    <p:sldId id="268" r:id="rId16"/>
    <p:sldId id="270" r:id="rId17"/>
    <p:sldId id="273" r:id="rId18"/>
    <p:sldId id="274" r:id="rId19"/>
    <p:sldId id="275" r:id="rId20"/>
    <p:sldId id="276" r:id="rId21"/>
    <p:sldId id="278" r:id="rId22"/>
    <p:sldId id="280" r:id="rId23"/>
    <p:sldId id="281" r:id="rId2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E7E7-0CEC-44F1-A7D5-1CBB52B59D09}" type="datetimeFigureOut">
              <a:rPr lang="zh-TW" altLang="en-US" smtClean="0"/>
              <a:t>2015/10/23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D897D-DF2A-4174-80E0-D4DF76D41097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60648"/>
            <a:ext cx="920791" cy="720000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142" y="224728"/>
            <a:ext cx="783395" cy="75600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81"/>
          <a:stretch/>
        </p:blipFill>
        <p:spPr>
          <a:xfrm>
            <a:off x="7740352" y="224751"/>
            <a:ext cx="75692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719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E7E7-0CEC-44F1-A7D5-1CBB52B59D09}" type="datetimeFigureOut">
              <a:rPr lang="zh-TW" altLang="en-US" smtClean="0"/>
              <a:t>2015/10/23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D897D-DF2A-4174-80E0-D4DF76D41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8454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E7E7-0CEC-44F1-A7D5-1CBB52B59D09}" type="datetimeFigureOut">
              <a:rPr lang="zh-TW" altLang="en-US" smtClean="0"/>
              <a:t>2015/10/23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D897D-DF2A-4174-80E0-D4DF76D41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62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E7E7-0CEC-44F1-A7D5-1CBB52B59D09}" type="datetimeFigureOut">
              <a:rPr lang="zh-TW" altLang="en-US" smtClean="0"/>
              <a:t>2015/10/23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D897D-DF2A-4174-80E0-D4DF76D41097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065841"/>
            <a:ext cx="920791" cy="720000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02" y="6029921"/>
            <a:ext cx="783395" cy="75600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81"/>
          <a:stretch/>
        </p:blipFill>
        <p:spPr>
          <a:xfrm>
            <a:off x="1979712" y="6029944"/>
            <a:ext cx="75692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845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E7E7-0CEC-44F1-A7D5-1CBB52B59D09}" type="datetimeFigureOut">
              <a:rPr lang="zh-TW" altLang="en-US" smtClean="0"/>
              <a:t>2015/10/23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D897D-DF2A-4174-80E0-D4DF76D41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616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E7E7-0CEC-44F1-A7D5-1CBB52B59D09}" type="datetimeFigureOut">
              <a:rPr lang="zh-TW" altLang="en-US" smtClean="0"/>
              <a:t>2015/10/23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D897D-DF2A-4174-80E0-D4DF76D41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2791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E7E7-0CEC-44F1-A7D5-1CBB52B59D09}" type="datetimeFigureOut">
              <a:rPr lang="zh-TW" altLang="en-US" smtClean="0"/>
              <a:t>2015/10/23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D897D-DF2A-4174-80E0-D4DF76D41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7144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E7E7-0CEC-44F1-A7D5-1CBB52B59D09}" type="datetimeFigureOut">
              <a:rPr lang="zh-TW" altLang="en-US" smtClean="0"/>
              <a:t>2015/10/23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D897D-DF2A-4174-80E0-D4DF76D41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8724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E7E7-0CEC-44F1-A7D5-1CBB52B59D09}" type="datetimeFigureOut">
              <a:rPr lang="zh-TW" altLang="en-US" smtClean="0"/>
              <a:t>2015/10/23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D897D-DF2A-4174-80E0-D4DF76D41097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065841"/>
            <a:ext cx="920791" cy="72000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02" y="6029921"/>
            <a:ext cx="783395" cy="7560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81"/>
          <a:stretch/>
        </p:blipFill>
        <p:spPr>
          <a:xfrm>
            <a:off x="1979712" y="6029944"/>
            <a:ext cx="75692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643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E7E7-0CEC-44F1-A7D5-1CBB52B59D09}" type="datetimeFigureOut">
              <a:rPr lang="zh-TW" altLang="en-US" smtClean="0"/>
              <a:t>2015/10/23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D897D-DF2A-4174-80E0-D4DF76D41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4750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E7E7-0CEC-44F1-A7D5-1CBB52B59D09}" type="datetimeFigureOut">
              <a:rPr lang="zh-TW" altLang="en-US" smtClean="0"/>
              <a:t>2015/10/23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D897D-DF2A-4174-80E0-D4DF76D41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25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CE7E7-0CEC-44F1-A7D5-1CBB52B59D09}" type="datetimeFigureOut">
              <a:rPr lang="zh-TW" altLang="en-US" smtClean="0"/>
              <a:t>2015/10/23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D897D-DF2A-4174-80E0-D4DF76D410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825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918648" cy="2619723"/>
          </a:xfrm>
        </p:spPr>
        <p:txBody>
          <a:bodyPr>
            <a:normAutofit/>
          </a:bodyPr>
          <a:lstStyle/>
          <a:p>
            <a:r>
              <a:rPr lang="en-US" altLang="zh-TW" sz="3200" b="1" dirty="0" smtClean="0"/>
              <a:t>Is down weighting composition data adequate to deal with model misspecification or do we need to fix the model?</a:t>
            </a:r>
            <a:endParaRPr lang="zh-TW" altLang="en-US" sz="3200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766936"/>
          </a:xfrm>
        </p:spPr>
        <p:txBody>
          <a:bodyPr>
            <a:normAutofit/>
          </a:bodyPr>
          <a:lstStyle/>
          <a:p>
            <a:r>
              <a:rPr lang="de-DE" altLang="zh-TW" sz="2800" b="1" dirty="0" smtClean="0">
                <a:solidFill>
                  <a:schemeClr val="tx1"/>
                </a:solidFill>
              </a:rPr>
              <a:t>Sheng-Ping Wang, Mark N. Maunder</a:t>
            </a:r>
          </a:p>
        </p:txBody>
      </p:sp>
      <p:sp>
        <p:nvSpPr>
          <p:cNvPr id="4" name="矩形 3"/>
          <p:cNvSpPr/>
          <p:nvPr/>
        </p:nvSpPr>
        <p:spPr>
          <a:xfrm>
            <a:off x="971600" y="4725144"/>
            <a:ext cx="73448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solidFill>
                  <a:schemeClr val="tx1"/>
                </a:solidFill>
              </a:rPr>
              <a:t>National Taiwan Ocean University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solidFill>
                  <a:schemeClr val="tx1"/>
                </a:solidFill>
              </a:rPr>
              <a:t>Inter-American Tropical Tuna Commission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solidFill>
                  <a:schemeClr val="tx1"/>
                </a:solidFill>
              </a:rPr>
              <a:t>Center for the Advancement of Population Assessment Methodology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19" y="5157192"/>
            <a:ext cx="414356" cy="32400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5" y="4797192"/>
            <a:ext cx="335741" cy="3240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81"/>
          <a:stretch/>
        </p:blipFill>
        <p:spPr>
          <a:xfrm>
            <a:off x="958595" y="5517192"/>
            <a:ext cx="340617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31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zh-TW" sz="3600" dirty="0" smtClean="0"/>
              <a:t>Scenarios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340768"/>
            <a:ext cx="8136904" cy="4968552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We also conduct 5 weightings for age composition data to explore the influence of data weighting of model estimations.</a:t>
            </a:r>
          </a:p>
          <a:p>
            <a:endParaRPr lang="en-US" altLang="zh-TW" sz="2800" dirty="0" smtClean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782456"/>
              </p:ext>
            </p:extLst>
          </p:nvPr>
        </p:nvGraphicFramePr>
        <p:xfrm>
          <a:off x="1763688" y="2924944"/>
          <a:ext cx="5400600" cy="240027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596442"/>
                <a:gridCol w="1402079"/>
                <a:gridCol w="1402079"/>
              </a:tblGrid>
              <a:tr h="400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Case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Fishery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Survey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1-F&amp;S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1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>
                          <a:effectLst/>
                        </a:rPr>
                        <a:t>1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00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0.1-F&amp;S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0.1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0.1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00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10-F&amp;S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10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10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00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0.1-F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0.1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1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000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10-F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>
                          <a:effectLst/>
                        </a:rPr>
                        <a:t>10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>
                          <a:effectLst/>
                        </a:rPr>
                        <a:t>1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92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292080" y="1196752"/>
            <a:ext cx="3672408" cy="4968552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z="2400" dirty="0" smtClean="0"/>
              <a:t>Misspecification of life history parameters generally leads to biased estimates.</a:t>
            </a:r>
          </a:p>
          <a:p>
            <a:r>
              <a:rPr lang="en-US" altLang="zh-TW" sz="2400" dirty="0" smtClean="0"/>
              <a:t>Biased estimates occurs when </a:t>
            </a:r>
            <a:r>
              <a:rPr lang="en-US" altLang="zh-TW" sz="2400" dirty="0"/>
              <a:t>d</a:t>
            </a:r>
            <a:r>
              <a:rPr lang="en-US" altLang="zh-TW" sz="2400" dirty="0" smtClean="0"/>
              <a:t>own or up weighting , even without any misspecification (case1).</a:t>
            </a:r>
          </a:p>
          <a:p>
            <a:r>
              <a:rPr lang="en-US" altLang="zh-TW" sz="2400" dirty="0" smtClean="0"/>
              <a:t>Down weighting  could not significantly improve model estimates.</a:t>
            </a:r>
          </a:p>
          <a:p>
            <a:r>
              <a:rPr lang="en-US" altLang="zh-TW" sz="2400" dirty="0" smtClean="0"/>
              <a:t>Up weighting leads to obviously imprecise estimations.</a:t>
            </a:r>
          </a:p>
        </p:txBody>
      </p:sp>
      <p:pic>
        <p:nvPicPr>
          <p:cNvPr id="7" name="圖片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5" y="1134963"/>
            <a:ext cx="5267325" cy="48863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zh-TW" sz="3600" dirty="0" smtClean="0"/>
              <a:t>Results -</a:t>
            </a:r>
            <a:br>
              <a:rPr lang="en-US" altLang="zh-TW" sz="3600" dirty="0" smtClean="0"/>
            </a:br>
            <a:r>
              <a:rPr lang="en-US" altLang="zh-TW" sz="3600" dirty="0" smtClean="0"/>
              <a:t> Misspecification for life history parameter</a:t>
            </a:r>
            <a:endParaRPr lang="zh-TW" altLang="en-US" sz="3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5733256"/>
            <a:ext cx="2088232" cy="11227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327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292080" y="1196752"/>
            <a:ext cx="3672408" cy="4968552"/>
          </a:xfrm>
        </p:spPr>
        <p:txBody>
          <a:bodyPr>
            <a:normAutofit/>
          </a:bodyPr>
          <a:lstStyle/>
          <a:p>
            <a:r>
              <a:rPr lang="en-US" altLang="zh-TW" sz="2400" dirty="0" smtClean="0"/>
              <a:t>Down or up weighting leads to biased estimates when selectivity is </a:t>
            </a:r>
            <a:r>
              <a:rPr lang="en-US" altLang="zh-TW" sz="2400" dirty="0" err="1" smtClean="0"/>
              <a:t>misspecified</a:t>
            </a:r>
            <a:r>
              <a:rPr lang="en-US" altLang="zh-TW" sz="2400" dirty="0" smtClean="0"/>
              <a:t>.</a:t>
            </a:r>
          </a:p>
          <a:p>
            <a:r>
              <a:rPr lang="en-US" altLang="zh-TW" sz="2400" dirty="0" smtClean="0"/>
              <a:t>Up weighting may somehow improve accuracy of estimates but substantially deteriorates the precision of estimates for most quantities. </a:t>
            </a:r>
          </a:p>
          <a:p>
            <a:endParaRPr lang="en-US" altLang="zh-TW" sz="2400" dirty="0" smtClean="0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zh-TW" sz="3600" dirty="0" smtClean="0"/>
              <a:t>Results -</a:t>
            </a:r>
            <a:br>
              <a:rPr lang="en-US" altLang="zh-TW" sz="3600" dirty="0" smtClean="0"/>
            </a:br>
            <a:r>
              <a:rPr lang="en-US" altLang="zh-TW" sz="3600" dirty="0" smtClean="0"/>
              <a:t> Misspecification for selectivity</a:t>
            </a:r>
            <a:endParaRPr lang="zh-TW" altLang="en-US" sz="3600" dirty="0"/>
          </a:p>
        </p:txBody>
      </p:sp>
      <p:pic>
        <p:nvPicPr>
          <p:cNvPr id="5" name="圖片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5" y="1089384"/>
            <a:ext cx="5267325" cy="57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2" name="矩形 1"/>
          <p:cNvSpPr/>
          <p:nvPr/>
        </p:nvSpPr>
        <p:spPr>
          <a:xfrm>
            <a:off x="24755" y="1268760"/>
            <a:ext cx="5267325" cy="10801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35496" y="4221088"/>
            <a:ext cx="5267325" cy="18722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75" y="2697489"/>
            <a:ext cx="5008413" cy="1163559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6995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292080" y="1196752"/>
            <a:ext cx="3672408" cy="4968552"/>
          </a:xfrm>
        </p:spPr>
        <p:txBody>
          <a:bodyPr>
            <a:normAutofit/>
          </a:bodyPr>
          <a:lstStyle/>
          <a:p>
            <a:r>
              <a:rPr lang="en-US" altLang="zh-TW" sz="2400" dirty="0" smtClean="0"/>
              <a:t>Although misspecification of h leads to systematically biased estimates, estimating M makes estimates more consistent whenever down or up weighting, even though selectivity is </a:t>
            </a:r>
            <a:r>
              <a:rPr lang="en-US" altLang="zh-TW" sz="2400" dirty="0" err="1" smtClean="0"/>
              <a:t>misspecified</a:t>
            </a:r>
            <a:r>
              <a:rPr lang="en-US" altLang="zh-TW" sz="2400" dirty="0" smtClean="0"/>
              <a:t>.</a:t>
            </a:r>
          </a:p>
          <a:p>
            <a:r>
              <a:rPr lang="en-US" altLang="zh-TW" sz="2400" dirty="0" smtClean="0"/>
              <a:t>Up weighting deteriorates the precision of estimates .</a:t>
            </a:r>
          </a:p>
          <a:p>
            <a:endParaRPr lang="en-US" altLang="zh-TW" sz="2400" dirty="0" smtClean="0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zh-TW" sz="3600" dirty="0" smtClean="0"/>
              <a:t>Results -</a:t>
            </a:r>
            <a:br>
              <a:rPr lang="en-US" altLang="zh-TW" sz="3600" dirty="0" smtClean="0"/>
            </a:br>
            <a:r>
              <a:rPr lang="en-US" altLang="zh-TW" sz="3600" dirty="0" smtClean="0"/>
              <a:t> Estimating natural mortality</a:t>
            </a:r>
            <a:endParaRPr lang="zh-TW" altLang="en-US" sz="3600" dirty="0"/>
          </a:p>
        </p:txBody>
      </p:sp>
      <p:pic>
        <p:nvPicPr>
          <p:cNvPr id="5" name="圖片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5" y="1089384"/>
            <a:ext cx="5267325" cy="57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矩形 8"/>
          <p:cNvSpPr/>
          <p:nvPr/>
        </p:nvSpPr>
        <p:spPr>
          <a:xfrm>
            <a:off x="35496" y="2276872"/>
            <a:ext cx="5267325" cy="28803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3241160" cy="90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206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6834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067944" y="1628800"/>
            <a:ext cx="4392488" cy="4392488"/>
          </a:xfrm>
        </p:spPr>
        <p:txBody>
          <a:bodyPr>
            <a:normAutofit/>
          </a:bodyPr>
          <a:lstStyle/>
          <a:p>
            <a:r>
              <a:rPr lang="en-US" altLang="zh-TW" sz="2400" dirty="0" smtClean="0"/>
              <a:t>Estimate of M are not influenced when down or up weighting.</a:t>
            </a:r>
          </a:p>
          <a:p>
            <a:r>
              <a:rPr lang="en-US" altLang="zh-TW" sz="2400" dirty="0" smtClean="0"/>
              <a:t>Up weighting slightly deteriorates the precision of estimates.</a:t>
            </a:r>
          </a:p>
          <a:p>
            <a:endParaRPr lang="en-US" altLang="zh-TW" sz="2400" dirty="0" smtClean="0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zh-TW" sz="3600" dirty="0" smtClean="0"/>
              <a:t>Results -</a:t>
            </a:r>
            <a:br>
              <a:rPr lang="en-US" altLang="zh-TW" sz="3600" dirty="0" smtClean="0"/>
            </a:br>
            <a:r>
              <a:rPr lang="en-US" altLang="zh-TW" sz="3600" dirty="0" smtClean="0"/>
              <a:t> Influence of weighting on estimate of M</a:t>
            </a:r>
            <a:endParaRPr lang="zh-TW" altLang="en-US" sz="36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2512318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695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48064" y="1340768"/>
            <a:ext cx="3672408" cy="4968552"/>
          </a:xfrm>
        </p:spPr>
        <p:txBody>
          <a:bodyPr>
            <a:normAutofit/>
          </a:bodyPr>
          <a:lstStyle/>
          <a:p>
            <a:r>
              <a:rPr lang="en-US" altLang="zh-TW" sz="2400" dirty="0" smtClean="0"/>
              <a:t>Parameters of selectivity are less influenced when </a:t>
            </a:r>
            <a:r>
              <a:rPr lang="en-US" altLang="zh-TW" sz="2400" dirty="0" err="1" smtClean="0"/>
              <a:t>misspecifiying</a:t>
            </a:r>
            <a:r>
              <a:rPr lang="en-US" altLang="zh-TW" sz="2400" dirty="0" smtClean="0"/>
              <a:t> life history parameters or estimating M (most REs within 10%).</a:t>
            </a:r>
          </a:p>
          <a:p>
            <a:r>
              <a:rPr lang="en-US" altLang="zh-TW" sz="2400" dirty="0" smtClean="0"/>
              <a:t>Estimates of selectivity are less relevant to data weighting . </a:t>
            </a:r>
          </a:p>
          <a:p>
            <a:r>
              <a:rPr lang="en-US" altLang="zh-TW" sz="2400" dirty="0" err="1" smtClean="0"/>
              <a:t>Misspecifiying</a:t>
            </a:r>
            <a:r>
              <a:rPr lang="en-US" altLang="zh-TW" sz="2400" dirty="0" smtClean="0"/>
              <a:t> selectivity as time-invariant leads to systematically biased estimates of selectivity.</a:t>
            </a:r>
          </a:p>
          <a:p>
            <a:endParaRPr lang="en-US" altLang="zh-TW" sz="2400" dirty="0" smtClean="0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zh-TW" sz="3600" dirty="0" smtClean="0"/>
              <a:t>Results -</a:t>
            </a:r>
            <a:br>
              <a:rPr lang="en-US" altLang="zh-TW" sz="3600" dirty="0" smtClean="0"/>
            </a:br>
            <a:r>
              <a:rPr lang="en-US" altLang="zh-TW" sz="3600" dirty="0" smtClean="0"/>
              <a:t> Influence of weighting on selectivity</a:t>
            </a:r>
            <a:endParaRPr lang="zh-TW" altLang="en-US" sz="3600" dirty="0"/>
          </a:p>
        </p:txBody>
      </p:sp>
      <p:pic>
        <p:nvPicPr>
          <p:cNvPr id="7" name="圖片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125384"/>
            <a:ext cx="3038475" cy="57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10" name="圖片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8382" y="1225277"/>
            <a:ext cx="2059682" cy="558809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538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zh-TW" sz="3600" dirty="0" smtClean="0"/>
              <a:t>Results -</a:t>
            </a:r>
            <a:br>
              <a:rPr lang="en-US" altLang="zh-TW" sz="3600" dirty="0" smtClean="0"/>
            </a:br>
            <a:r>
              <a:rPr lang="en-US" altLang="zh-TW" sz="3600" dirty="0" smtClean="0"/>
              <a:t>Mean relative error </a:t>
            </a:r>
            <a:endParaRPr lang="zh-TW" altLang="en-US" sz="3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791513"/>
              </p:ext>
            </p:extLst>
          </p:nvPr>
        </p:nvGraphicFramePr>
        <p:xfrm>
          <a:off x="683568" y="1268760"/>
          <a:ext cx="7776867" cy="5212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6843"/>
                <a:gridCol w="1085004"/>
                <a:gridCol w="1085004"/>
                <a:gridCol w="1085004"/>
                <a:gridCol w="1085004"/>
                <a:gridCol w="1085004"/>
                <a:gridCol w="1085004"/>
              </a:tblGrid>
              <a:tr h="2463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Quantity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Case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1-F&amp;S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0.1-F&amp;S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10-F&amp;S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0.1-F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10-F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row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R</a:t>
                      </a:r>
                      <a:r>
                        <a:rPr lang="en-US" sz="1800" kern="0" baseline="-25000" dirty="0">
                          <a:effectLst/>
                        </a:rPr>
                        <a:t>0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0.00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6.69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-2.00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1.12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-1.47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2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-46.94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-45.70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-46.15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-46.20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-46.52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3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32.74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45.43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30.18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34.44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29.78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4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-3.87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0.77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-5.95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-3.05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-4.56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5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0.05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12.54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-7.04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1.03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-1.88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6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0.14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6.26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2.09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1.88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-1.92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7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-47.38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-47.43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-45.71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-48.17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-45.92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8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-2.66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8.46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-6.08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-0.21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-5.07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9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5.79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12.32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-4.14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7.69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8.19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row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SB</a:t>
                      </a:r>
                      <a:r>
                        <a:rPr lang="en-US" sz="1800" kern="0" baseline="-25000">
                          <a:effectLst/>
                        </a:rPr>
                        <a:t>cur</a:t>
                      </a:r>
                      <a:r>
                        <a:rPr lang="en-US" sz="1800" kern="0">
                          <a:effectLst/>
                        </a:rPr>
                        <a:t>/SB</a:t>
                      </a:r>
                      <a:r>
                        <a:rPr lang="en-US" sz="1800" kern="0" baseline="-25000">
                          <a:effectLst/>
                        </a:rPr>
                        <a:t>0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0.00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-5.40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-1.16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-2.40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0.08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2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70.30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63.00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67.69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65.63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67.43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3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-49.81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-53.99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-48.96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-51.29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-49.12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4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83.39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85.36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74.20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80.32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79.43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5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-1.23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-11.26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-7.75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-0.55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-8.67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6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7.63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7.99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4.24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3.27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13.44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7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63.64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49.64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64.81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51.39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69.24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8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25.75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17.62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17.51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15.09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31.68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9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-9.92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-8.47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-40.37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-8.15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-13.70 </a:t>
                      </a:r>
                      <a:endParaRPr lang="zh-TW" sz="1800" kern="100" dirty="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449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zh-TW" sz="3600" dirty="0" smtClean="0"/>
              <a:t>Results -</a:t>
            </a:r>
            <a:br>
              <a:rPr lang="en-US" altLang="zh-TW" sz="3600" dirty="0" smtClean="0"/>
            </a:br>
            <a:r>
              <a:rPr lang="en-US" altLang="zh-TW" sz="3600" dirty="0" smtClean="0"/>
              <a:t>Mean relative error </a:t>
            </a:r>
            <a:endParaRPr lang="zh-TW" altLang="en-US" sz="3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821944"/>
              </p:ext>
            </p:extLst>
          </p:nvPr>
        </p:nvGraphicFramePr>
        <p:xfrm>
          <a:off x="683568" y="1268760"/>
          <a:ext cx="7776867" cy="5212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6843"/>
                <a:gridCol w="1085004"/>
                <a:gridCol w="1085004"/>
                <a:gridCol w="1085004"/>
                <a:gridCol w="1085004"/>
                <a:gridCol w="1085004"/>
                <a:gridCol w="1085004"/>
              </a:tblGrid>
              <a:tr h="2463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Quantity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Case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1-F&amp;S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0.1-F&amp;S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10-F&amp;S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0.1-F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10-F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row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/>
                          <a:cs typeface="Times New Roman"/>
                        </a:rPr>
                        <a:t>MSY</a:t>
                      </a:r>
                      <a:endParaRPr lang="zh-TW" sz="18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0.00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3.40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-1.57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0.67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-1.61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2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-37.34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-36.62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-36.33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-36.64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-36.86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3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61.72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69.50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59.66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62.83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57.92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4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-30.45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-29.22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-31.70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-30.06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-31.05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5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4.73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12.67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-1.68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5.26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3.53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6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-2.11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-1.35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2.39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-0.05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-5.89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7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-35.98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-34.31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-35.10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-34.28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-36.82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8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-8.50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-2.89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-9.64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-2.04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-15.13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9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-2.25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3.38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-11.17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0.55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-9.81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row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/>
                          <a:cs typeface="Times New Roman"/>
                        </a:rPr>
                        <a:t>SB</a:t>
                      </a:r>
                      <a:r>
                        <a:rPr lang="en-US" sz="1800" kern="0" baseline="-250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/>
                          <a:cs typeface="Times New Roman"/>
                        </a:rPr>
                        <a:t>cur</a:t>
                      </a:r>
                      <a:r>
                        <a:rPr lang="en-US" sz="18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/>
                          <a:cs typeface="Times New Roman"/>
                        </a:rPr>
                        <a:t>/SB</a:t>
                      </a:r>
                      <a:r>
                        <a:rPr lang="en-US" sz="1800" kern="0" baseline="-250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/>
                          <a:cs typeface="Times New Roman"/>
                        </a:rPr>
                        <a:t>MSY</a:t>
                      </a:r>
                      <a:endParaRPr lang="zh-TW" sz="18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0.00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-4.82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-1.47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-1.99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0.72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2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114.84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108.78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110.83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109.93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112.97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3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-49.15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-52.94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-48.43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-50.41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-48.08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4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73.26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77.85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64.27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70.77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70.30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5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-14.48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-23.71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-19.91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-13.96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-20.81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6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6.95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7.66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2.64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3.07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12.59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7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106.98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92.72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104.88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94.24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111.18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8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9.09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1.87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2.12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-0.27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14.31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9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-12.09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-10.02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-41.78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-12.55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-7.34 </a:t>
                      </a:r>
                      <a:endParaRPr lang="zh-TW" sz="1800" kern="100" dirty="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36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zh-TW" sz="3600" dirty="0" smtClean="0"/>
              <a:t>Results -</a:t>
            </a:r>
            <a:br>
              <a:rPr lang="en-US" altLang="zh-TW" sz="3600" dirty="0" smtClean="0"/>
            </a:br>
            <a:r>
              <a:rPr lang="en-US" altLang="zh-TW" sz="3200" dirty="0" smtClean="0"/>
              <a:t>Root-Mean-Square </a:t>
            </a:r>
            <a:r>
              <a:rPr lang="en-US" altLang="zh-TW" sz="3200" dirty="0"/>
              <a:t>Error (RMSE) </a:t>
            </a:r>
            <a:endParaRPr lang="zh-TW" altLang="en-US" sz="3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951970"/>
              </p:ext>
            </p:extLst>
          </p:nvPr>
        </p:nvGraphicFramePr>
        <p:xfrm>
          <a:off x="683568" y="1268760"/>
          <a:ext cx="7776867" cy="5212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6843"/>
                <a:gridCol w="1085004"/>
                <a:gridCol w="1085004"/>
                <a:gridCol w="1085004"/>
                <a:gridCol w="1085004"/>
                <a:gridCol w="1085004"/>
                <a:gridCol w="1085004"/>
              </a:tblGrid>
              <a:tr h="2463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Quantity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Case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1-F&amp;S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0.1-F&amp;S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10-F&amp;S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0.1-F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10-F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row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R</a:t>
                      </a:r>
                      <a:r>
                        <a:rPr lang="en-US" sz="1800" kern="0" baseline="-25000" dirty="0">
                          <a:effectLst/>
                        </a:rPr>
                        <a:t>0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0.00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3.35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5.89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1.43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2.00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2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4.25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4.60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4.34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4.25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4.39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3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6.26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10.15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13.97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7.14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6.28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4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3.47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4.78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5.07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3.41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3.93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5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2.31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4.35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7.49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2.65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3.01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6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5.85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6.97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14.52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6.50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6.38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7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6.49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8.56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8.05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6.85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8.18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8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4.71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7.72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9.76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5.61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4.96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9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2.11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4.46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7.39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2.77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5.20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row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SB</a:t>
                      </a:r>
                      <a:r>
                        <a:rPr lang="en-US" sz="1800" kern="0" baseline="-25000">
                          <a:effectLst/>
                        </a:rPr>
                        <a:t>cur</a:t>
                      </a:r>
                      <a:r>
                        <a:rPr lang="en-US" sz="1800" kern="0">
                          <a:effectLst/>
                        </a:rPr>
                        <a:t>/SB</a:t>
                      </a:r>
                      <a:r>
                        <a:rPr lang="en-US" sz="1800" kern="0" baseline="-25000">
                          <a:effectLst/>
                        </a:rPr>
                        <a:t>0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0.00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4.39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15.48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1.81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4.29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2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8.75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10.12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28.01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8.78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10.25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3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2.49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3.54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9.12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2.87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3.54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4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8.02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11.50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31.43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8.00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9.72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5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2.74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4.57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17.77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3.23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5.40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6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21.25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25.82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38.72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21.83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28.36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7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32.28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39.39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42.88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35.90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37.85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8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26.46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31.43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39.67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24.18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31.91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9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2.66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4.46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16.10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2.66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12.71 </a:t>
                      </a:r>
                      <a:endParaRPr lang="zh-TW" sz="1800" kern="100" dirty="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88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zh-TW" sz="3600" dirty="0" smtClean="0"/>
              <a:t>Results -</a:t>
            </a:r>
            <a:br>
              <a:rPr lang="en-US" altLang="zh-TW" sz="3600" dirty="0" smtClean="0"/>
            </a:br>
            <a:r>
              <a:rPr lang="en-US" altLang="zh-TW" sz="3200" dirty="0" smtClean="0"/>
              <a:t>Root-Mean-Square </a:t>
            </a:r>
            <a:r>
              <a:rPr lang="en-US" altLang="zh-TW" sz="3200" dirty="0"/>
              <a:t>Error (RMSE) </a:t>
            </a:r>
            <a:endParaRPr lang="zh-TW" altLang="en-US" sz="3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976354"/>
              </p:ext>
            </p:extLst>
          </p:nvPr>
        </p:nvGraphicFramePr>
        <p:xfrm>
          <a:off x="683568" y="1268760"/>
          <a:ext cx="7776867" cy="5212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6843"/>
                <a:gridCol w="1085004"/>
                <a:gridCol w="1085004"/>
                <a:gridCol w="1085004"/>
                <a:gridCol w="1085004"/>
                <a:gridCol w="1085004"/>
                <a:gridCol w="1085004"/>
              </a:tblGrid>
              <a:tr h="2463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Quantity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Case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1-F&amp;S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0.1-F&amp;S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10-F&amp;S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0.1-F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10-F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row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/>
                          <a:cs typeface="Times New Roman"/>
                        </a:rPr>
                        <a:t>MSY</a:t>
                      </a:r>
                      <a:endParaRPr lang="zh-TW" sz="18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0.00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3.37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5.89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1.19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1.63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2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4.95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5.16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5.10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4.92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5.02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3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7.58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11.14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17.16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8.52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7.53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4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2.47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3.36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3.58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2.47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2.73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5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2.68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4.28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7.76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2.76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3.26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6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13.39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14.88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27.71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14.30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14.86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7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6.29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7.54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7.15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6.99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6.32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8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14.39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18.90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23.32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15.45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14.29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9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1.22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4.02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6.22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1.89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3.59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row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/>
                          <a:cs typeface="Times New Roman"/>
                        </a:rPr>
                        <a:t>SB</a:t>
                      </a:r>
                      <a:r>
                        <a:rPr lang="en-US" sz="1800" kern="0" baseline="-250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/>
                          <a:cs typeface="Times New Roman"/>
                        </a:rPr>
                        <a:t>cur</a:t>
                      </a:r>
                      <a:r>
                        <a:rPr lang="en-US" sz="18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/>
                          <a:cs typeface="Times New Roman"/>
                        </a:rPr>
                        <a:t>/SB</a:t>
                      </a:r>
                      <a:r>
                        <a:rPr lang="en-US" sz="1800" kern="0" baseline="-250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/>
                          <a:cs typeface="Times New Roman"/>
                        </a:rPr>
                        <a:t>MSY</a:t>
                      </a:r>
                      <a:endParaRPr lang="zh-TW" sz="18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1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0.00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4.73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15.37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1.87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5.07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2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11.72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13.16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35.16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11.98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16.19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3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2.55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3.80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9.13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3.01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3.80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4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7.94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10.93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29.72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7.88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9.89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5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2.66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4.01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15.64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3.01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5.03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6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20.10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24.43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36.37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20.53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26.58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7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30.20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41.46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44.11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35.46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34.60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8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23.35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28.08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34.79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21.32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28.07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4634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9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2.70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4.82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15.92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2.94 </a:t>
                      </a:r>
                      <a:endParaRPr lang="zh-TW" sz="1800" kern="10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/>
                          <a:cs typeface="Times New Roman"/>
                        </a:rPr>
                        <a:t>13.63 </a:t>
                      </a:r>
                      <a:endParaRPr lang="zh-TW" sz="1800" kern="100" dirty="0">
                        <a:effectLst/>
                        <a:latin typeface="+mj-lt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10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en-US" altLang="zh-TW" dirty="0"/>
              <a:t>Data weighting is a common issue that arises when developing stock assessment models. </a:t>
            </a:r>
            <a:endParaRPr lang="en-US" altLang="zh-TW" dirty="0" smtClean="0"/>
          </a:p>
          <a:p>
            <a:r>
              <a:rPr lang="en-US" altLang="zh-TW" dirty="0" smtClean="0"/>
              <a:t>Previous </a:t>
            </a:r>
            <a:r>
              <a:rPr lang="en-US" altLang="zh-TW" dirty="0"/>
              <a:t>studies indicated that diverse stock assessment conclusions may result from different data weightings. </a:t>
            </a:r>
            <a:endParaRPr lang="en-US" altLang="zh-TW" dirty="0" smtClean="0"/>
          </a:p>
          <a:p>
            <a:r>
              <a:rPr lang="en-US" altLang="zh-TW" dirty="0" smtClean="0"/>
              <a:t>The </a:t>
            </a:r>
            <a:r>
              <a:rPr lang="en-US" altLang="zh-TW" dirty="0"/>
              <a:t>appropriate weighting of data sets in stock assessment models is an important component of model development.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3985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/>
              <a:t>Summary</a:t>
            </a:r>
            <a:endParaRPr lang="zh-TW" altLang="en-US" sz="3600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Biased estimates are generally obtained when misspecification occurs for either life history parameters or assumption of selectivity.</a:t>
            </a:r>
          </a:p>
          <a:p>
            <a:r>
              <a:rPr lang="en-US" altLang="zh-TW" dirty="0" smtClean="0"/>
              <a:t>Downing weighting composition data may lead to biased estimates for most quantities.</a:t>
            </a:r>
          </a:p>
          <a:p>
            <a:r>
              <a:rPr lang="en-US" altLang="zh-TW" dirty="0" smtClean="0"/>
              <a:t>Up weighting composition data may somewhat improve model estimates, but substantially deteriorates the precisions of model estimates.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1617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/>
              <a:t>Summary</a:t>
            </a:r>
            <a:endParaRPr lang="zh-TW" altLang="en-US" sz="3600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Either down or up weighting composition data leads to biased estimates when selectivity is </a:t>
            </a:r>
            <a:r>
              <a:rPr lang="en-US" altLang="zh-TW" dirty="0" err="1" smtClean="0"/>
              <a:t>misspecified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Estimates of M are not influenced by weighting for composition data.</a:t>
            </a:r>
          </a:p>
          <a:p>
            <a:r>
              <a:rPr lang="en-US" altLang="zh-TW" dirty="0" smtClean="0"/>
              <a:t>Estimates of Selectivity are also not influenced by weighting for composition data, except for </a:t>
            </a:r>
            <a:r>
              <a:rPr lang="en-US" altLang="zh-TW" dirty="0" err="1" smtClean="0"/>
              <a:t>misspecifying</a:t>
            </a:r>
            <a:r>
              <a:rPr lang="en-US" altLang="zh-TW" dirty="0" smtClean="0"/>
              <a:t> time-varying selectivity.</a:t>
            </a:r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87837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smtClean="0"/>
              <a:t>Future work</a:t>
            </a:r>
            <a:endParaRPr lang="zh-TW" altLang="en-US" sz="3600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Conduct simulation analysis by incorporating length-composition data.</a:t>
            </a:r>
          </a:p>
          <a:p>
            <a:pPr lvl="1"/>
            <a:r>
              <a:rPr lang="en-US" altLang="zh-TW" dirty="0" smtClean="0"/>
              <a:t>Evaluate the impact of weighting to length-composition data on model estimates and growth.</a:t>
            </a:r>
          </a:p>
          <a:p>
            <a:r>
              <a:rPr lang="en-US" altLang="zh-TW" dirty="0" smtClean="0"/>
              <a:t>Evaluate </a:t>
            </a:r>
            <a:r>
              <a:rPr lang="en-US" altLang="zh-TW" dirty="0"/>
              <a:t>the impact of data weightings on the </a:t>
            </a:r>
            <a:r>
              <a:rPr lang="en-US" altLang="zh-TW" dirty="0" smtClean="0"/>
              <a:t>results of full stock </a:t>
            </a:r>
            <a:r>
              <a:rPr lang="en-US" altLang="zh-TW" dirty="0"/>
              <a:t>assessment </a:t>
            </a:r>
            <a:r>
              <a:rPr lang="en-US" altLang="zh-TW" dirty="0" smtClean="0"/>
              <a:t>model.</a:t>
            </a:r>
          </a:p>
        </p:txBody>
      </p:sp>
    </p:spTree>
    <p:extLst>
      <p:ext uri="{BB962C8B-B14F-4D97-AF65-F5344CB8AC3E}">
        <p14:creationId xmlns:p14="http://schemas.microsoft.com/office/powerpoint/2010/main" val="246698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2627784" y="1628800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zh-TW" altLang="en-US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440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075240" cy="5289451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In </a:t>
            </a:r>
            <a:r>
              <a:rPr lang="en-US" altLang="zh-TW" dirty="0"/>
              <a:t>this study, we develop a simple </a:t>
            </a:r>
            <a:r>
              <a:rPr lang="en-US" altLang="zh-TW" dirty="0" smtClean="0"/>
              <a:t>age-structured </a:t>
            </a:r>
            <a:r>
              <a:rPr lang="en-US" altLang="zh-TW" dirty="0"/>
              <a:t>population dynamics model for summer flounder in the U.S. mid-Atlantic to explore the influence of data weightings on model estimation using a simulation </a:t>
            </a:r>
            <a:r>
              <a:rPr lang="en-US" altLang="zh-TW" dirty="0" smtClean="0"/>
              <a:t>approach.</a:t>
            </a:r>
          </a:p>
          <a:p>
            <a:r>
              <a:rPr lang="en-US" altLang="zh-TW" dirty="0" smtClean="0"/>
              <a:t>A </a:t>
            </a:r>
            <a:r>
              <a:rPr lang="en-US" altLang="zh-TW" dirty="0"/>
              <a:t>simulation analysis based on this model is conducted to examine whether data weighting can deal with </a:t>
            </a:r>
            <a:r>
              <a:rPr lang="en-US" altLang="zh-TW" dirty="0" err="1"/>
              <a:t>misspecified</a:t>
            </a:r>
            <a:r>
              <a:rPr lang="en-US" altLang="zh-TW" dirty="0"/>
              <a:t> </a:t>
            </a:r>
            <a:r>
              <a:rPr lang="en-US" altLang="zh-TW" dirty="0" smtClean="0"/>
              <a:t>steepness, natural mortality and selectivity.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147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zh-TW" sz="3600" dirty="0" smtClean="0"/>
              <a:t>Summer flounder fishery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1684784"/>
          </a:xfrm>
        </p:spPr>
        <p:txBody>
          <a:bodyPr>
            <a:normAutofit/>
          </a:bodyPr>
          <a:lstStyle/>
          <a:p>
            <a:r>
              <a:rPr lang="en-US" altLang="zh-TW" sz="2800" dirty="0"/>
              <a:t>Summer flounder (</a:t>
            </a:r>
            <a:r>
              <a:rPr lang="en-US" altLang="zh-TW" sz="2800" i="1" dirty="0" err="1"/>
              <a:t>Paralichthys</a:t>
            </a:r>
            <a:r>
              <a:rPr lang="en-US" altLang="zh-TW" sz="2800" i="1" dirty="0"/>
              <a:t> </a:t>
            </a:r>
            <a:r>
              <a:rPr lang="en-US" altLang="zh-TW" sz="2800" i="1" dirty="0" err="1"/>
              <a:t>dentatus</a:t>
            </a:r>
            <a:r>
              <a:rPr lang="en-US" altLang="zh-TW" sz="2800" dirty="0"/>
              <a:t>) is one of the </a:t>
            </a:r>
            <a:r>
              <a:rPr lang="en-US" altLang="zh-TW" sz="2800" dirty="0" smtClean="0"/>
              <a:t>most important </a:t>
            </a:r>
            <a:r>
              <a:rPr lang="en-US" altLang="zh-TW" sz="2800" dirty="0"/>
              <a:t>commercial and recreational species on the U.S. </a:t>
            </a:r>
            <a:r>
              <a:rPr lang="en-US" altLang="zh-TW" sz="2800" dirty="0" smtClean="0"/>
              <a:t>Atlantic coast</a:t>
            </a:r>
            <a:r>
              <a:rPr lang="en-US" altLang="zh-TW" sz="2800" dirty="0"/>
              <a:t>. </a:t>
            </a:r>
            <a:endParaRPr lang="en-US" altLang="zh-TW" sz="2800" dirty="0" smtClean="0"/>
          </a:p>
        </p:txBody>
      </p:sp>
      <p:sp>
        <p:nvSpPr>
          <p:cNvPr id="4" name="矩形 3"/>
          <p:cNvSpPr/>
          <p:nvPr/>
        </p:nvSpPr>
        <p:spPr>
          <a:xfrm>
            <a:off x="755576" y="4509120"/>
            <a:ext cx="30397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>Total landings declined substantially during the late 1980s by 1990 and then has been relatively constant since the early 1990s.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36912"/>
            <a:ext cx="4955703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20888"/>
            <a:ext cx="3063342" cy="2123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816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zh-TW" sz="3600" dirty="0" smtClean="0"/>
              <a:t>Previous stock assessment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556792"/>
            <a:ext cx="3744415" cy="4248472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Data used in previous assessments consists of </a:t>
            </a:r>
          </a:p>
          <a:p>
            <a:pPr lvl="1"/>
            <a:r>
              <a:rPr lang="en-US" altLang="zh-TW" sz="2400" dirty="0" smtClean="0"/>
              <a:t>Catches for 6 fisheries</a:t>
            </a:r>
          </a:p>
          <a:p>
            <a:pPr lvl="1"/>
            <a:r>
              <a:rPr lang="en-US" altLang="zh-TW" sz="2400" dirty="0" smtClean="0"/>
              <a:t>Indices for 3 surveys</a:t>
            </a:r>
          </a:p>
          <a:p>
            <a:pPr lvl="1"/>
            <a:r>
              <a:rPr lang="en-US" altLang="zh-TW" sz="2400" dirty="0" smtClean="0"/>
              <a:t>Age-compositions for 6 fisheries and 3 surveys</a:t>
            </a:r>
          </a:p>
          <a:p>
            <a:pPr lvl="1"/>
            <a:r>
              <a:rPr lang="en-US" altLang="zh-TW" sz="2400" dirty="0" smtClean="0"/>
              <a:t>Mean body weight for 1 fishery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873" y="1196752"/>
            <a:ext cx="5144623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1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zh-TW" sz="3600" dirty="0" smtClean="0"/>
              <a:t>Model used in this study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340768"/>
            <a:ext cx="4032448" cy="4536504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z="2800" dirty="0" smtClean="0"/>
              <a:t>To explore the influence of data weighting on model estimation, we develop a simple model, which includes data of </a:t>
            </a:r>
          </a:p>
          <a:p>
            <a:pPr lvl="1"/>
            <a:r>
              <a:rPr lang="en-US" altLang="zh-TW" sz="2400" dirty="0" smtClean="0"/>
              <a:t>Catch for 1 fisheries (total catch)</a:t>
            </a:r>
          </a:p>
          <a:p>
            <a:pPr lvl="1"/>
            <a:r>
              <a:rPr lang="en-US" altLang="zh-TW" sz="2400" dirty="0" smtClean="0"/>
              <a:t>Index for 1 surveys</a:t>
            </a:r>
          </a:p>
          <a:p>
            <a:pPr lvl="1"/>
            <a:r>
              <a:rPr lang="en-US" altLang="zh-TW" sz="2400" dirty="0" smtClean="0"/>
              <a:t>Age-compositions for 1 fisheries and 1 surveys</a:t>
            </a:r>
          </a:p>
          <a:p>
            <a:pPr lvl="1"/>
            <a:r>
              <a:rPr lang="en-US" altLang="zh-TW" sz="2400" dirty="0" smtClean="0"/>
              <a:t>Mean body weight for 1 fishery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388408"/>
            <a:ext cx="4712574" cy="4712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34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zh-TW" sz="3600" dirty="0" smtClean="0"/>
              <a:t>Model used in this study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340768"/>
            <a:ext cx="8280920" cy="4536504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We also change the sex-specific model into single sex model.</a:t>
            </a:r>
          </a:p>
          <a:p>
            <a:r>
              <a:rPr lang="en-US" altLang="zh-TW" sz="2800" u="none" strike="noStrike" dirty="0" smtClean="0">
                <a:effectLst/>
              </a:rPr>
              <a:t>Life history parameters:</a:t>
            </a:r>
            <a:endParaRPr lang="en-US" altLang="zh-TW" sz="2400" dirty="0" smtClean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45016"/>
              </p:ext>
            </p:extLst>
          </p:nvPr>
        </p:nvGraphicFramePr>
        <p:xfrm>
          <a:off x="1043608" y="2852936"/>
          <a:ext cx="6984776" cy="36004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060339"/>
                <a:gridCol w="1924437"/>
              </a:tblGrid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Life history parameter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Value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Steepness (h)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</a:rPr>
                        <a:t>0.85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Natural mortality (M)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</a:rPr>
                        <a:t>0.20 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Length at maximum age (Linf)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</a:rPr>
                        <a:t>62.12 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Growth coefficient (K)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</a:rPr>
                        <a:t>0.20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Coefficient of length-weight relationsip (a)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2.44E-06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Exponent of length-weight relationsip (b)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</a:rPr>
                        <a:t>3.35 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Length at 50% maturity (L</a:t>
                      </a:r>
                      <a:r>
                        <a:rPr lang="en-US" sz="2000" u="none" strike="noStrike" baseline="-25000" dirty="0">
                          <a:effectLst/>
                        </a:rPr>
                        <a:t>50</a:t>
                      </a:r>
                      <a:r>
                        <a:rPr lang="en-US" sz="2000" u="none" strike="noStrike" dirty="0">
                          <a:effectLst/>
                        </a:rPr>
                        <a:t>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>
                          <a:effectLst/>
                        </a:rPr>
                        <a:t>28.10 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Slope of maturity ogive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u="none" strike="noStrike" dirty="0">
                          <a:effectLst/>
                        </a:rPr>
                        <a:t>-0.25 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 dirty="0" smtClean="0">
                          <a:effectLst/>
                        </a:rPr>
                        <a:t>Recruitment</a:t>
                      </a:r>
                      <a:r>
                        <a:rPr lang="en-US" altLang="zh-TW" sz="2000" u="none" strike="noStrike" baseline="0" dirty="0" smtClean="0">
                          <a:effectLst/>
                        </a:rPr>
                        <a:t> deviation (</a:t>
                      </a:r>
                      <a:r>
                        <a:rPr lang="el-GR" altLang="zh-TW" sz="2000" u="none" strike="noStrike" baseline="0" dirty="0" smtClean="0">
                          <a:effectLst/>
                        </a:rPr>
                        <a:t>σ</a:t>
                      </a:r>
                      <a:r>
                        <a:rPr lang="en-US" altLang="zh-TW" sz="2000" u="none" strike="noStrike" baseline="-25000" dirty="0" smtClean="0">
                          <a:effectLst/>
                        </a:rPr>
                        <a:t>R</a:t>
                      </a:r>
                      <a:r>
                        <a:rPr lang="en-US" altLang="zh-TW" sz="2000" u="none" strike="noStrike" baseline="0" dirty="0" smtClean="0">
                          <a:effectLst/>
                        </a:rPr>
                        <a:t>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0.60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10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zh-TW" sz="3600" dirty="0" smtClean="0"/>
              <a:t>Simulation procedure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340768"/>
            <a:ext cx="8136904" cy="496855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altLang="zh-TW" sz="2800" dirty="0" smtClean="0"/>
              <a:t>The model is developed using Stock Synthesis.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altLang="zh-TW" sz="2400" dirty="0" smtClean="0"/>
              <a:t>Fit actual data to the model to obtain estimates of parameters.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altLang="zh-TW" sz="2400" dirty="0" smtClean="0"/>
              <a:t>Generate simulated data based on SS bootstrap data by fixing parameters obtained from step 1), and also replacing recruitment deviation by random values. 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altLang="zh-TW" sz="2400" dirty="0" smtClean="0"/>
              <a:t>Fit simulated data to the model without any  misspecification to obtain the “true” estimates.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altLang="zh-TW" sz="2400" dirty="0" smtClean="0"/>
              <a:t>Fit simulated data to the model with assumed  misspecification to obtain the estimates under model misspecification.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altLang="zh-TW" sz="2400" dirty="0" smtClean="0"/>
              <a:t>Repeat steps 2) to 4) for 100 times.</a:t>
            </a:r>
          </a:p>
          <a:p>
            <a:pPr marL="914400" lvl="1" indent="-514350">
              <a:buFont typeface="+mj-lt"/>
              <a:buAutoNum type="arabicParenR"/>
            </a:pP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52150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zh-TW" sz="3600" dirty="0" smtClean="0"/>
              <a:t>Scenarios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340768"/>
            <a:ext cx="8136904" cy="4968552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We conduct 9 scenarios to explore the influence of misspecifications of model estimations.</a:t>
            </a:r>
          </a:p>
          <a:p>
            <a:endParaRPr lang="en-US" altLang="zh-TW" sz="2800" dirty="0" smtClean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265820"/>
              </p:ext>
            </p:extLst>
          </p:nvPr>
        </p:nvGraphicFramePr>
        <p:xfrm>
          <a:off x="899592" y="2348880"/>
          <a:ext cx="7560839" cy="376237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386515"/>
                <a:gridCol w="1386515"/>
                <a:gridCol w="1386515"/>
                <a:gridCol w="3401294"/>
              </a:tblGrid>
              <a:tr h="2818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Case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Selectivity for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000" u="none" strike="noStrike" dirty="0" smtClean="0">
                          <a:effectLst/>
                        </a:rPr>
                        <a:t>fishery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 smtClean="0">
                          <a:effectLst/>
                        </a:rPr>
                        <a:t>True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>
                          <a:effectLst/>
                        </a:rPr>
                        <a:t>0.2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>
                          <a:effectLst/>
                        </a:rPr>
                        <a:t>0.85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Dome-shaped and time-variant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>
                          <a:effectLst/>
                        </a:rPr>
                        <a:t>1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0.2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0.85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Dome-shaped and time-variant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18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2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1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818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3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0.15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818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4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0.3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818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5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Asymptoic and time-variant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818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6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Estimate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818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7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Estimate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1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818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8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Estimate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Asymptoic and time-variant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288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>
                          <a:effectLst/>
                        </a:rPr>
                        <a:t>9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Dome-shaped and time-invariant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022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1915</TotalTime>
  <Words>1446</Words>
  <Application>Microsoft Office PowerPoint</Application>
  <PresentationFormat>如螢幕大小 (4:3)</PresentationFormat>
  <Paragraphs>610</Paragraphs>
  <Slides>23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Office 佈景主題</vt:lpstr>
      <vt:lpstr>Is down weighting composition data adequate to deal with model misspecification or do we need to fix the model?</vt:lpstr>
      <vt:lpstr>PowerPoint 簡報</vt:lpstr>
      <vt:lpstr>PowerPoint 簡報</vt:lpstr>
      <vt:lpstr>Summer flounder fishery</vt:lpstr>
      <vt:lpstr>Previous stock assessment</vt:lpstr>
      <vt:lpstr>Model used in this study</vt:lpstr>
      <vt:lpstr>Model used in this study</vt:lpstr>
      <vt:lpstr>Simulation procedure</vt:lpstr>
      <vt:lpstr>Scenarios</vt:lpstr>
      <vt:lpstr>Scenarios</vt:lpstr>
      <vt:lpstr>Results -  Misspecification for life history parameter</vt:lpstr>
      <vt:lpstr>Results -  Misspecification for selectivity</vt:lpstr>
      <vt:lpstr>Results -  Estimating natural mortality</vt:lpstr>
      <vt:lpstr>Results -  Influence of weighting on estimate of M</vt:lpstr>
      <vt:lpstr>Results -  Influence of weighting on selectivity</vt:lpstr>
      <vt:lpstr>Results - Mean relative error </vt:lpstr>
      <vt:lpstr>Results - Mean relative error </vt:lpstr>
      <vt:lpstr>Results - Root-Mean-Square Error (RMSE) </vt:lpstr>
      <vt:lpstr>Results - Root-Mean-Square Error (RMSE) </vt:lpstr>
      <vt:lpstr>Summary</vt:lpstr>
      <vt:lpstr>Summary</vt:lpstr>
      <vt:lpstr>Future work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Sheng-Ping Wang</dc:creator>
  <cp:lastModifiedBy>Sheng-Ping Wang</cp:lastModifiedBy>
  <cp:revision>101</cp:revision>
  <dcterms:created xsi:type="dcterms:W3CDTF">2015-10-21T11:28:02Z</dcterms:created>
  <dcterms:modified xsi:type="dcterms:W3CDTF">2015-10-22T20:39:16Z</dcterms:modified>
</cp:coreProperties>
</file>