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17"/>
  </p:notesMasterIdLst>
  <p:handoutMasterIdLst>
    <p:handoutMasterId r:id="rId18"/>
  </p:handoutMasterIdLst>
  <p:sldIdLst>
    <p:sldId id="275" r:id="rId4"/>
    <p:sldId id="289" r:id="rId5"/>
    <p:sldId id="277" r:id="rId6"/>
    <p:sldId id="278" r:id="rId7"/>
    <p:sldId id="279" r:id="rId8"/>
    <p:sldId id="280" r:id="rId9"/>
    <p:sldId id="281" r:id="rId10"/>
    <p:sldId id="283" r:id="rId11"/>
    <p:sldId id="282" r:id="rId12"/>
    <p:sldId id="285" r:id="rId13"/>
    <p:sldId id="284" r:id="rId14"/>
    <p:sldId id="287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0171" autoAdjust="0"/>
  </p:normalViewPr>
  <p:slideViewPr>
    <p:cSldViewPr snapToGrid="0" snapToObjects="1">
      <p:cViewPr>
        <p:scale>
          <a:sx n="118" d="100"/>
          <a:sy n="118" d="100"/>
        </p:scale>
        <p:origin x="-846" y="558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60C9F-9D46-4530-AC98-A6C8023186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8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60C9F-9D46-4530-AC98-A6C8023186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1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r>
              <a:rPr lang="en-US" baseline="0" dirty="0" smtClean="0"/>
              <a:t> relationship is evident in both assessments (high initial F, change in abundance).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Good fit to indices</a:t>
            </a:r>
          </a:p>
          <a:p>
            <a:r>
              <a:rPr lang="en-US" baseline="0" dirty="0" smtClean="0"/>
              <a:t>Abundance trends comparable between Integrated and ASPM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60C9F-9D46-4530-AC98-A6C8023186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3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r>
              <a:rPr lang="en-US" baseline="0" dirty="0" smtClean="0"/>
              <a:t> comps (age/length) providing most information. </a:t>
            </a:r>
          </a:p>
          <a:p>
            <a:r>
              <a:rPr lang="en-US" baseline="0" dirty="0" smtClean="0"/>
              <a:t>Surveys relatively less informative</a:t>
            </a:r>
          </a:p>
          <a:p>
            <a:r>
              <a:rPr lang="en-US" baseline="0" dirty="0" err="1" smtClean="0"/>
              <a:t>Darkblotched</a:t>
            </a:r>
            <a:r>
              <a:rPr lang="en-US" baseline="0" dirty="0" smtClean="0"/>
              <a:t> model only ran at MLE and higher, population crashed below MLE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60C9F-9D46-4530-AC98-A6C8023186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14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Weak</a:t>
            </a:r>
            <a:r>
              <a:rPr lang="en-US" baseline="0" dirty="0" smtClean="0"/>
              <a:t> production function</a:t>
            </a:r>
          </a:p>
          <a:p>
            <a:r>
              <a:rPr lang="en-US" sz="1200" dirty="0" smtClean="0"/>
              <a:t>ASPM poor fit to index </a:t>
            </a:r>
          </a:p>
          <a:p>
            <a:r>
              <a:rPr lang="en-US" sz="1200" dirty="0" smtClean="0"/>
              <a:t>Trends not comparable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60C9F-9D46-4530-AC98-A6C8023186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2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r>
              <a:rPr lang="en-US" baseline="0" dirty="0" smtClean="0"/>
              <a:t> comps (age/length) providing most information. </a:t>
            </a:r>
          </a:p>
          <a:p>
            <a:r>
              <a:rPr lang="en-US" baseline="0" dirty="0" smtClean="0"/>
              <a:t>Surveys relatively less informative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60C9F-9D46-4530-AC98-A6C8023186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0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2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  <p:sldLayoutId id="2147483686" r:id="rId7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8265" y="860047"/>
            <a:ext cx="7253334" cy="171446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Population scale and </a:t>
            </a:r>
            <a:r>
              <a:rPr lang="en-US" i="1" dirty="0" smtClean="0"/>
              <a:t>M</a:t>
            </a:r>
            <a:r>
              <a:rPr lang="en-US" dirty="0" smtClean="0"/>
              <a:t>: likelihood profiles and production model diagnostics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582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Tim Sippel</a:t>
            </a:r>
            <a:r>
              <a:rPr lang="en-US" sz="2800" baseline="300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, Steve Teo</a:t>
            </a:r>
            <a:r>
              <a:rPr lang="en-US" sz="2800" baseline="300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, Kevin Piner</a:t>
            </a:r>
            <a:r>
              <a:rPr lang="en-US" sz="2800" baseline="300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, Hui Hua Lee</a:t>
            </a:r>
            <a:r>
              <a:rPr lang="en-US" sz="2800" baseline="300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1. Southwest Fisheries Science Center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8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99"/>
    </mc:Choice>
    <mc:Fallback>
      <p:transition spd="slow" advTm="2939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7228" y="238779"/>
            <a:ext cx="2246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N. Black RF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8214" y="3352800"/>
            <a:ext cx="222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S. Black RF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43" y="762000"/>
            <a:ext cx="3103557" cy="243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89747"/>
            <a:ext cx="2977922" cy="23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6" y="761999"/>
            <a:ext cx="3429001" cy="240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" y="3962400"/>
            <a:ext cx="3224213" cy="252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59626" y="838200"/>
            <a:ext cx="1335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(tag </a:t>
            </a:r>
            <a:r>
              <a:rPr lang="en-US" sz="1200" dirty="0" err="1" smtClean="0"/>
              <a:t>abund</a:t>
            </a:r>
            <a:r>
              <a:rPr lang="en-US" sz="1200" dirty="0" smtClean="0"/>
              <a:t>. index)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841511"/>
            <a:ext cx="1335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(tagging CPUE)</a:t>
            </a:r>
            <a:endParaRPr lang="en-US" sz="12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40" y="4012804"/>
            <a:ext cx="3163854" cy="23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37151" y="4047950"/>
            <a:ext cx="1335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RecFin</a:t>
            </a:r>
            <a:r>
              <a:rPr lang="en-US" sz="1200" dirty="0" smtClean="0"/>
              <a:t> OR.)</a:t>
            </a:r>
            <a:endParaRPr lang="en-US" sz="12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2974461" cy="22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914117" y="4059963"/>
            <a:ext cx="1335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(CPFV CA.)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01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68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N.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 smtClean="0">
                <a:solidFill>
                  <a:srgbClr val="0070C0"/>
                </a:solidFill>
              </a:rPr>
              <a:t>lack RF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41528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Age by fleet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08415" y="3314661"/>
            <a:ext cx="283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S. Black RF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54574" y="3656921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Length by fleet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84923" y="3626029"/>
            <a:ext cx="2197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Indices </a:t>
            </a:r>
            <a:r>
              <a:rPr lang="en-US" sz="1600" dirty="0" smtClean="0"/>
              <a:t>by fleet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48196" y="337831"/>
            <a:ext cx="2197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Indices </a:t>
            </a:r>
            <a:r>
              <a:rPr lang="en-US" sz="1600" dirty="0" smtClean="0"/>
              <a:t>by fleet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915664" y="34942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Length by fleet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112777" y="370836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Age by fleet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51115"/>
            <a:ext cx="2709324" cy="244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33" y="702394"/>
            <a:ext cx="2793567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86" y="708572"/>
            <a:ext cx="2787114" cy="256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1" y="3995475"/>
            <a:ext cx="2728124" cy="250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33" y="4067513"/>
            <a:ext cx="2635033" cy="243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1342293" y="2209800"/>
            <a:ext cx="3048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94693" y="1916668"/>
            <a:ext cx="79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647093" y="5308144"/>
            <a:ext cx="39535" cy="6418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51439" y="4957855"/>
            <a:ext cx="79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7" r="3343"/>
          <a:stretch/>
        </p:blipFill>
        <p:spPr bwMode="auto">
          <a:xfrm>
            <a:off x="3091239" y="3995475"/>
            <a:ext cx="3047244" cy="250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2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758" y="152400"/>
            <a:ext cx="3191347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51863"/>
            <a:ext cx="85344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Strong production function evident when </a:t>
            </a:r>
            <a:r>
              <a:rPr lang="en-US" dirty="0"/>
              <a:t>catch does explain </a:t>
            </a:r>
            <a:r>
              <a:rPr lang="en-US" dirty="0" smtClean="0"/>
              <a:t>an abundance </a:t>
            </a:r>
            <a:r>
              <a:rPr lang="en-US" dirty="0"/>
              <a:t>index </a:t>
            </a:r>
            <a:r>
              <a:rPr lang="en-US" dirty="0" smtClean="0"/>
              <a:t>with good contrast</a:t>
            </a:r>
          </a:p>
          <a:p>
            <a:pPr lvl="1"/>
            <a:r>
              <a:rPr lang="en-US" sz="2400" dirty="0" err="1" smtClean="0"/>
              <a:t>Chillipepper</a:t>
            </a:r>
            <a:r>
              <a:rPr lang="en-US" sz="2400" dirty="0" smtClean="0"/>
              <a:t> &amp; </a:t>
            </a:r>
            <a:r>
              <a:rPr lang="en-US" sz="2400" dirty="0" err="1" smtClean="0"/>
              <a:t>Darkblotched</a:t>
            </a:r>
            <a:r>
              <a:rPr lang="en-US" sz="2400" dirty="0" smtClean="0"/>
              <a:t> showed </a:t>
            </a:r>
            <a:r>
              <a:rPr lang="en-US" sz="2400" dirty="0" smtClean="0"/>
              <a:t>strong production </a:t>
            </a:r>
            <a:r>
              <a:rPr lang="en-US" sz="2400" dirty="0" smtClean="0"/>
              <a:t>functions; N. Black RF and S. Black RF did not.</a:t>
            </a:r>
          </a:p>
          <a:p>
            <a:r>
              <a:rPr lang="en-US" dirty="0"/>
              <a:t>Assessments with estimable </a:t>
            </a:r>
            <a:r>
              <a:rPr lang="en-US" i="1" dirty="0"/>
              <a:t>M</a:t>
            </a:r>
            <a:r>
              <a:rPr lang="en-US" dirty="0"/>
              <a:t> also had good production curves</a:t>
            </a:r>
          </a:p>
          <a:p>
            <a:pPr lvl="1"/>
            <a:r>
              <a:rPr lang="en-US" sz="2400" dirty="0" smtClean="0"/>
              <a:t>Biased </a:t>
            </a:r>
            <a:r>
              <a:rPr lang="en-US" sz="2400" i="1" dirty="0" smtClean="0"/>
              <a:t>M</a:t>
            </a:r>
            <a:r>
              <a:rPr lang="en-US" sz="2400" dirty="0" smtClean="0"/>
              <a:t> also </a:t>
            </a:r>
            <a:r>
              <a:rPr lang="en-US" sz="2400" dirty="0"/>
              <a:t>showed poor production relationship</a:t>
            </a:r>
          </a:p>
          <a:p>
            <a:pPr lvl="1"/>
            <a:r>
              <a:rPr lang="en-US" sz="2400" dirty="0"/>
              <a:t>8 more assessments to investigate though</a:t>
            </a:r>
            <a:r>
              <a:rPr lang="en-US" sz="2400" dirty="0" smtClean="0"/>
              <a:t>….</a:t>
            </a:r>
            <a:endParaRPr lang="en-US" dirty="0" smtClean="0"/>
          </a:p>
          <a:p>
            <a:r>
              <a:rPr lang="en-US" dirty="0" smtClean="0"/>
              <a:t>Reasons </a:t>
            </a:r>
            <a:r>
              <a:rPr lang="en-US" dirty="0" smtClean="0"/>
              <a:t>for poor production function could include the abundance trend being recruitment driven, indices not indicative of relative abundance, or models </a:t>
            </a:r>
            <a:r>
              <a:rPr lang="en-US" dirty="0" err="1" smtClean="0"/>
              <a:t>misspecified</a:t>
            </a:r>
            <a:r>
              <a:rPr lang="en-US" dirty="0" smtClean="0"/>
              <a:t> (Maunder &amp; </a:t>
            </a:r>
            <a:r>
              <a:rPr lang="en-US" dirty="0" err="1" smtClean="0"/>
              <a:t>Piner</a:t>
            </a:r>
            <a:r>
              <a:rPr lang="en-US" dirty="0" smtClean="0"/>
              <a:t> 2015)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5288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8469517" cy="4872273"/>
          </a:xfrm>
        </p:spPr>
        <p:txBody>
          <a:bodyPr/>
          <a:lstStyle/>
          <a:p>
            <a:r>
              <a:rPr lang="en-US" dirty="0"/>
              <a:t>Look for </a:t>
            </a:r>
            <a:r>
              <a:rPr lang="en-US" dirty="0" smtClean="0"/>
              <a:t>production </a:t>
            </a:r>
            <a:r>
              <a:rPr lang="en-US" dirty="0"/>
              <a:t>relationship before deciding to estimate </a:t>
            </a:r>
            <a:r>
              <a:rPr lang="en-US" i="1" dirty="0"/>
              <a:t>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Be </a:t>
            </a:r>
            <a:r>
              <a:rPr lang="en-US" dirty="0"/>
              <a:t>explicit about how </a:t>
            </a:r>
            <a:r>
              <a:rPr lang="en-US" i="1" dirty="0"/>
              <a:t>M</a:t>
            </a:r>
            <a:r>
              <a:rPr lang="en-US" dirty="0"/>
              <a:t> is </a:t>
            </a:r>
            <a:r>
              <a:rPr lang="en-US" dirty="0" smtClean="0"/>
              <a:t>estimated</a:t>
            </a:r>
          </a:p>
          <a:p>
            <a:pPr lvl="1"/>
            <a:r>
              <a:rPr lang="en-US" dirty="0" smtClean="0"/>
              <a:t>Catch curves</a:t>
            </a:r>
          </a:p>
          <a:p>
            <a:pPr lvl="1"/>
            <a:r>
              <a:rPr lang="en-US" dirty="0" smtClean="0"/>
              <a:t>Production relationship</a:t>
            </a:r>
          </a:p>
          <a:p>
            <a:pPr lvl="1"/>
            <a:r>
              <a:rPr lang="en-US" dirty="0" smtClean="0"/>
              <a:t>Fitting to noise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6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430" y="277318"/>
            <a:ext cx="2855626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2006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Abundance &amp; yield are related to </a:t>
            </a:r>
            <a:r>
              <a:rPr lang="en-US" i="1" dirty="0" smtClean="0"/>
              <a:t>M </a:t>
            </a:r>
            <a:r>
              <a:rPr lang="en-US" dirty="0" smtClean="0"/>
              <a:t>(higher M leads to lower yield &amp; abundance)</a:t>
            </a:r>
          </a:p>
          <a:p>
            <a:r>
              <a:rPr lang="en-US" dirty="0" smtClean="0"/>
              <a:t>Global </a:t>
            </a:r>
            <a:r>
              <a:rPr lang="en-US" dirty="0"/>
              <a:t>parameters (</a:t>
            </a:r>
            <a:r>
              <a:rPr lang="en-US" i="1" dirty="0"/>
              <a:t>M </a:t>
            </a:r>
            <a:r>
              <a:rPr lang="en-US" dirty="0"/>
              <a:t>and</a:t>
            </a:r>
            <a:r>
              <a:rPr lang="en-US" i="1" dirty="0"/>
              <a:t> R</a:t>
            </a:r>
            <a:r>
              <a:rPr lang="en-US" i="1" baseline="-25000" dirty="0"/>
              <a:t>0</a:t>
            </a:r>
            <a:r>
              <a:rPr lang="en-US" dirty="0"/>
              <a:t>) can be influenced by information sources not thought related to </a:t>
            </a:r>
            <a:r>
              <a:rPr lang="en-US" dirty="0" smtClean="0"/>
              <a:t>abundance (</a:t>
            </a:r>
            <a:r>
              <a:rPr lang="en-US" dirty="0" err="1" smtClean="0"/>
              <a:t>eg</a:t>
            </a:r>
            <a:r>
              <a:rPr lang="en-US" dirty="0" smtClean="0"/>
              <a:t>. composition data)</a:t>
            </a:r>
            <a:endParaRPr lang="en-US" dirty="0"/>
          </a:p>
          <a:p>
            <a:r>
              <a:rPr lang="en-US" dirty="0" smtClean="0"/>
              <a:t>Comp. data both improves and competes with biomass dynamics (</a:t>
            </a:r>
            <a:r>
              <a:rPr lang="en-US" dirty="0" err="1" smtClean="0"/>
              <a:t>Methot</a:t>
            </a:r>
            <a:r>
              <a:rPr lang="en-US" dirty="0" smtClean="0"/>
              <a:t>, this meeting)</a:t>
            </a:r>
          </a:p>
          <a:p>
            <a:pPr lvl="1"/>
            <a:r>
              <a:rPr lang="en-US" dirty="0" smtClean="0"/>
              <a:t>Improves by providing explicit info on selectivity and rec. </a:t>
            </a:r>
            <a:r>
              <a:rPr lang="en-US" dirty="0" err="1" smtClean="0"/>
              <a:t>devs</a:t>
            </a:r>
            <a:endParaRPr lang="en-US" dirty="0" smtClean="0"/>
          </a:p>
          <a:p>
            <a:pPr lvl="1"/>
            <a:r>
              <a:rPr lang="en-US" dirty="0" smtClean="0"/>
              <a:t>Competes by providing info on Z rather </a:t>
            </a:r>
            <a:r>
              <a:rPr lang="en-US" dirty="0"/>
              <a:t>than ∆ B</a:t>
            </a:r>
            <a:r>
              <a:rPr lang="en-US" dirty="0" smtClean="0"/>
              <a:t>, </a:t>
            </a:r>
          </a:p>
          <a:p>
            <a:pPr lvl="2"/>
            <a:r>
              <a:rPr lang="en-US" dirty="0" smtClean="0"/>
              <a:t>Is conditional on </a:t>
            </a:r>
            <a:r>
              <a:rPr lang="en-US" i="1" dirty="0" smtClean="0"/>
              <a:t>M</a:t>
            </a:r>
            <a:r>
              <a:rPr lang="en-US" dirty="0" smtClean="0"/>
              <a:t>, selectivity, and R trend</a:t>
            </a:r>
          </a:p>
          <a:p>
            <a:r>
              <a:rPr lang="en-US" i="1" dirty="0" smtClean="0"/>
              <a:t>M</a:t>
            </a:r>
            <a:r>
              <a:rPr lang="en-US" dirty="0" smtClean="0"/>
              <a:t> can be estimated from: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Catch curve to derive </a:t>
            </a:r>
            <a:r>
              <a:rPr lang="en-US" i="1" dirty="0" smtClean="0"/>
              <a:t>Z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dirty="0" smtClean="0"/>
              <a:t> + </a:t>
            </a:r>
            <a:r>
              <a:rPr lang="en-US" i="1" dirty="0" smtClean="0"/>
              <a:t>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Production relationship 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Fitting to model noise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1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191"/>
    </mc:Choice>
    <mc:Fallback>
      <p:transition spd="slow" advTm="10419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76200"/>
            <a:ext cx="334899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830763"/>
          </a:xfrm>
        </p:spPr>
        <p:txBody>
          <a:bodyPr>
            <a:normAutofit/>
          </a:bodyPr>
          <a:lstStyle/>
          <a:p>
            <a:r>
              <a:rPr lang="en-US" dirty="0"/>
              <a:t>Age-structured Production Model (ASPM) diagnostic proposed by Maunder and </a:t>
            </a:r>
            <a:r>
              <a:rPr lang="en-US" dirty="0" err="1"/>
              <a:t>Piner</a:t>
            </a:r>
            <a:r>
              <a:rPr lang="en-US" dirty="0"/>
              <a:t> (2015) to help identify production relationship</a:t>
            </a:r>
          </a:p>
          <a:p>
            <a:pPr lvl="1"/>
            <a:r>
              <a:rPr lang="en-US" dirty="0"/>
              <a:t>How well does catch explain abundance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Likelihood </a:t>
            </a:r>
            <a:r>
              <a:rPr lang="en-US" dirty="0"/>
              <a:t>profiling across global scaling parameters (</a:t>
            </a:r>
            <a:r>
              <a:rPr lang="en-US" i="1" dirty="0"/>
              <a:t>R</a:t>
            </a:r>
            <a:r>
              <a:rPr lang="en-US" i="1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i="1" baseline="-25000" dirty="0"/>
              <a:t>0</a:t>
            </a:r>
            <a:r>
              <a:rPr lang="en-US" dirty="0"/>
              <a:t>) </a:t>
            </a:r>
            <a:r>
              <a:rPr lang="en-US" dirty="0" smtClean="0"/>
              <a:t>proposed by </a:t>
            </a:r>
            <a:r>
              <a:rPr lang="en-US" dirty="0"/>
              <a:t>Lee et al </a:t>
            </a:r>
            <a:r>
              <a:rPr lang="en-US" dirty="0" smtClean="0"/>
              <a:t>2014</a:t>
            </a:r>
          </a:p>
          <a:p>
            <a:pPr lvl="1"/>
            <a:r>
              <a:rPr lang="en-US" dirty="0" smtClean="0"/>
              <a:t>Explore information </a:t>
            </a:r>
            <a:r>
              <a:rPr lang="en-US" dirty="0"/>
              <a:t>content of data </a:t>
            </a:r>
            <a:r>
              <a:rPr lang="en-US" dirty="0" smtClean="0"/>
              <a:t>components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3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540"/>
    </mc:Choice>
    <mc:Fallback>
      <p:transition spd="slow" advTm="4454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Objectives &amp;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Objectives: </a:t>
            </a:r>
          </a:p>
          <a:p>
            <a:r>
              <a:rPr lang="en-US" dirty="0" smtClean="0"/>
              <a:t>Explore if </a:t>
            </a:r>
            <a:r>
              <a:rPr lang="en-US" dirty="0"/>
              <a:t>production relationship corresponds with ability to estimate </a:t>
            </a:r>
            <a:r>
              <a:rPr lang="en-US" i="1" dirty="0"/>
              <a:t>M</a:t>
            </a:r>
            <a:r>
              <a:rPr lang="en-US" dirty="0"/>
              <a:t> well (Lee et al </a:t>
            </a:r>
            <a:r>
              <a:rPr lang="en-US" dirty="0" smtClean="0"/>
              <a:t>2011)</a:t>
            </a:r>
            <a:endParaRPr lang="en-US" dirty="0"/>
          </a:p>
          <a:p>
            <a:pPr lvl="1"/>
            <a:r>
              <a:rPr lang="en-US" dirty="0"/>
              <a:t>ASPM: selectivity fixed at MLE, recruitment </a:t>
            </a:r>
            <a:r>
              <a:rPr lang="en-US" dirty="0" err="1"/>
              <a:t>devs</a:t>
            </a:r>
            <a:r>
              <a:rPr lang="en-US" dirty="0"/>
              <a:t> turned off, ignore size comps, estimate scale parameters (R0, initial F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Investigate </a:t>
            </a:r>
            <a:r>
              <a:rPr lang="en-US" dirty="0" smtClean="0"/>
              <a:t>information content and influence of data components</a:t>
            </a:r>
          </a:p>
          <a:p>
            <a:pPr lvl="1"/>
            <a:r>
              <a:rPr lang="en-US" i="1" dirty="0" smtClean="0"/>
              <a:t>R</a:t>
            </a:r>
            <a:r>
              <a:rPr lang="en-US" i="1" baseline="-25000" dirty="0" smtClean="0"/>
              <a:t>0</a:t>
            </a:r>
            <a:r>
              <a:rPr lang="en-US" dirty="0" smtClean="0"/>
              <a:t>: Fixed at range above and below </a:t>
            </a:r>
            <a:r>
              <a:rPr lang="en-US" dirty="0" smtClean="0"/>
              <a:t>MLE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578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71"/>
    </mc:Choice>
    <mc:Fallback>
      <p:transition spd="slow" advTm="3357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Same suite of 12 assessments used in Lee et al (2011) for simulation testing </a:t>
            </a:r>
            <a:r>
              <a:rPr lang="en-US" i="1" dirty="0" smtClean="0"/>
              <a:t>M</a:t>
            </a:r>
            <a:r>
              <a:rPr lang="en-US" dirty="0" smtClean="0"/>
              <a:t> estimation</a:t>
            </a:r>
          </a:p>
          <a:p>
            <a:pPr lvl="1"/>
            <a:r>
              <a:rPr lang="en-US" dirty="0" smtClean="0"/>
              <a:t>US West Coast </a:t>
            </a:r>
            <a:r>
              <a:rPr lang="en-US" dirty="0" err="1" smtClean="0"/>
              <a:t>Groundfish</a:t>
            </a:r>
            <a:r>
              <a:rPr lang="en-US" dirty="0" smtClean="0"/>
              <a:t> completed in 2006/2007</a:t>
            </a:r>
          </a:p>
          <a:p>
            <a:r>
              <a:rPr lang="en-US" dirty="0" smtClean="0"/>
              <a:t>Focus on 4 assessments </a:t>
            </a:r>
            <a:r>
              <a:rPr lang="en-US" dirty="0" smtClean="0"/>
              <a:t>from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/>
              <a:t>study </a:t>
            </a:r>
            <a:r>
              <a:rPr lang="en-US" dirty="0" smtClean="0"/>
              <a:t>today</a:t>
            </a:r>
            <a:endParaRPr lang="en-US" dirty="0" smtClean="0"/>
          </a:p>
          <a:p>
            <a:pPr lvl="1"/>
            <a:r>
              <a:rPr lang="en-US" dirty="0" smtClean="0"/>
              <a:t>2 where </a:t>
            </a:r>
            <a:r>
              <a:rPr lang="en-US" i="1" dirty="0"/>
              <a:t>M</a:t>
            </a:r>
            <a:r>
              <a:rPr lang="en-US" dirty="0"/>
              <a:t> was </a:t>
            </a:r>
            <a:r>
              <a:rPr lang="en-US" dirty="0" smtClean="0"/>
              <a:t>estimable</a:t>
            </a:r>
          </a:p>
          <a:p>
            <a:pPr lvl="2"/>
            <a:r>
              <a:rPr lang="en-US" dirty="0" err="1" smtClean="0"/>
              <a:t>Chillipepper</a:t>
            </a:r>
            <a:r>
              <a:rPr lang="en-US" dirty="0" smtClean="0"/>
              <a:t> rockfish (Field 2007)</a:t>
            </a:r>
          </a:p>
          <a:p>
            <a:pPr lvl="2"/>
            <a:r>
              <a:rPr lang="en-US" dirty="0" err="1" smtClean="0"/>
              <a:t>Darkblotched</a:t>
            </a:r>
            <a:r>
              <a:rPr lang="en-US" dirty="0" smtClean="0"/>
              <a:t> rockfish </a:t>
            </a:r>
            <a:r>
              <a:rPr lang="en-US" dirty="0"/>
              <a:t>(</a:t>
            </a:r>
            <a:r>
              <a:rPr lang="en-US" dirty="0" smtClean="0"/>
              <a:t>Hamel 2007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2 where </a:t>
            </a:r>
            <a:r>
              <a:rPr lang="en-US" i="1" dirty="0"/>
              <a:t>M</a:t>
            </a:r>
            <a:r>
              <a:rPr lang="en-US" dirty="0"/>
              <a:t> was </a:t>
            </a:r>
            <a:r>
              <a:rPr lang="en-US" dirty="0" smtClean="0"/>
              <a:t>not estimable</a:t>
            </a:r>
          </a:p>
          <a:p>
            <a:pPr lvl="2"/>
            <a:r>
              <a:rPr lang="en-US" dirty="0" smtClean="0"/>
              <a:t>Northern black rockfish (Wallace, Cheng, Tsou 2006)</a:t>
            </a:r>
          </a:p>
          <a:p>
            <a:pPr lvl="2"/>
            <a:r>
              <a:rPr lang="en-US" dirty="0" smtClean="0"/>
              <a:t>Southern black rockfish (Sampson 2007)</a:t>
            </a:r>
          </a:p>
          <a:p>
            <a:r>
              <a:rPr lang="en-US" dirty="0" smtClean="0"/>
              <a:t>Used 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96" y="76200"/>
            <a:ext cx="9005104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Simulating </a:t>
            </a:r>
            <a:r>
              <a:rPr lang="en-US" i="1" dirty="0" smtClean="0"/>
              <a:t>M</a:t>
            </a:r>
            <a:r>
              <a:rPr lang="en-US" dirty="0" smtClean="0"/>
              <a:t> in Lee et al 2011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18588"/>
            <a:ext cx="5943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8190"/>
            <a:ext cx="2781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0601"/>
            <a:ext cx="26765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50" y="3016901"/>
            <a:ext cx="60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6500" y="4233276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2" y="1174956"/>
            <a:ext cx="58674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89252" y="634382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mortality (</a:t>
            </a:r>
            <a:r>
              <a:rPr lang="en-US" i="1" dirty="0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2970601"/>
            <a:ext cx="5920450" cy="1611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8896" y="4711324"/>
            <a:ext cx="5920450" cy="1611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0827" y="1174956"/>
            <a:ext cx="2710405" cy="1611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51232" y="1171581"/>
            <a:ext cx="3276600" cy="1611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6127831" y="3558012"/>
            <a:ext cx="580543" cy="2408222"/>
          </a:xfrm>
          <a:prstGeom prst="rightBrace">
            <a:avLst>
              <a:gd name="adj1" fmla="val 8333"/>
              <a:gd name="adj2" fmla="val 507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26312" y="4495238"/>
            <a:ext cx="197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study on age aggregated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8372" y="1171581"/>
            <a:ext cx="26707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Lee et al 2011. Estimating M simulation </a:t>
            </a:r>
            <a:r>
              <a:rPr lang="en-US" b="1" dirty="0" smtClean="0"/>
              <a:t>study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generated from original </a:t>
            </a:r>
            <a:r>
              <a:rPr lang="en-US" dirty="0" smtClean="0"/>
              <a:t>model</a:t>
            </a:r>
            <a:r>
              <a:rPr lang="en-US" dirty="0"/>
              <a:t> </a:t>
            </a:r>
            <a:r>
              <a:rPr lang="en-US" dirty="0" smtClean="0"/>
              <a:t>using</a:t>
            </a:r>
            <a:r>
              <a:rPr lang="en-US" dirty="0" smtClean="0"/>
              <a:t> same rec dev variance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Distribution of </a:t>
            </a:r>
            <a:r>
              <a:rPr lang="en-US" i="1" dirty="0" smtClean="0"/>
              <a:t>M, </a:t>
            </a:r>
            <a:r>
              <a:rPr lang="en-US" dirty="0" smtClean="0"/>
              <a:t>where </a:t>
            </a:r>
            <a:r>
              <a:rPr lang="en-US" dirty="0"/>
              <a:t>black dot </a:t>
            </a:r>
            <a:r>
              <a:rPr lang="en-US" dirty="0" smtClean="0"/>
              <a:t>is from original assessment, vertical line estimated from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002" y="0"/>
            <a:ext cx="3286409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Assessment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15000"/>
          </a:xfrm>
        </p:spPr>
        <p:txBody>
          <a:bodyPr/>
          <a:lstStyle/>
          <a:p>
            <a:r>
              <a:rPr lang="en-US" dirty="0" err="1" smtClean="0"/>
              <a:t>Chillipepper</a:t>
            </a:r>
            <a:r>
              <a:rPr lang="en-US" dirty="0" smtClean="0"/>
              <a:t> RF</a:t>
            </a:r>
          </a:p>
          <a:p>
            <a:pPr lvl="1"/>
            <a:r>
              <a:rPr lang="en-US" dirty="0" smtClean="0"/>
              <a:t>Catch 1892-2006; 2 tuning indices: trawl logbook, Rec Obs. </a:t>
            </a:r>
            <a:endParaRPr lang="en-US" dirty="0"/>
          </a:p>
          <a:p>
            <a:r>
              <a:rPr lang="en-US" dirty="0" err="1" smtClean="0"/>
              <a:t>Darkblotched</a:t>
            </a:r>
            <a:r>
              <a:rPr lang="en-US" dirty="0" smtClean="0"/>
              <a:t> </a:t>
            </a:r>
            <a:r>
              <a:rPr lang="en-US" dirty="0"/>
              <a:t>RF</a:t>
            </a:r>
          </a:p>
          <a:p>
            <a:pPr lvl="1"/>
            <a:r>
              <a:rPr lang="en-US" dirty="0" smtClean="0"/>
              <a:t>1928-2006; 1 tuning index: triennial shelf survey</a:t>
            </a:r>
          </a:p>
          <a:p>
            <a:r>
              <a:rPr lang="en-US" dirty="0" smtClean="0"/>
              <a:t>N. black RF</a:t>
            </a:r>
          </a:p>
          <a:p>
            <a:pPr lvl="1"/>
            <a:r>
              <a:rPr lang="en-US" dirty="0" smtClean="0"/>
              <a:t>1938-2006; 2 tuning indices: tag CPUE, tag </a:t>
            </a:r>
            <a:r>
              <a:rPr lang="en-US" dirty="0" err="1" smtClean="0"/>
              <a:t>abun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S. black RF</a:t>
            </a:r>
          </a:p>
          <a:p>
            <a:pPr lvl="1"/>
            <a:r>
              <a:rPr lang="en-US" dirty="0" smtClean="0"/>
              <a:t>1915-2006; 2 tuning indices: Rec CPUE, CPFV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7" b="3736"/>
          <a:stretch/>
        </p:blipFill>
        <p:spPr bwMode="auto">
          <a:xfrm>
            <a:off x="3255675" y="483429"/>
            <a:ext cx="3190198" cy="292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6" r="4866" b="3857"/>
          <a:stretch/>
        </p:blipFill>
        <p:spPr bwMode="auto">
          <a:xfrm>
            <a:off x="6301895" y="704772"/>
            <a:ext cx="2842103" cy="25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6279" y="32436"/>
            <a:ext cx="248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Chillipepper</a:t>
            </a:r>
            <a:r>
              <a:rPr lang="en-US" sz="2800" dirty="0" smtClean="0">
                <a:solidFill>
                  <a:srgbClr val="0070C0"/>
                </a:solidFill>
              </a:rPr>
              <a:t> RF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5915" y="3321297"/>
            <a:ext cx="270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Darkblotched</a:t>
            </a:r>
            <a:r>
              <a:rPr lang="en-US" sz="2800" dirty="0" smtClean="0">
                <a:solidFill>
                  <a:srgbClr val="0070C0"/>
                </a:solidFill>
              </a:rPr>
              <a:t> RF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6" y="577035"/>
            <a:ext cx="3045941" cy="283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2" y="3882080"/>
            <a:ext cx="3036872" cy="282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0320"/>
            <a:ext cx="2938183" cy="295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50223" y="659304"/>
            <a:ext cx="1182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(rec. observers)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045102" y="427772"/>
            <a:ext cx="1256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/>
              <a:t>trawl </a:t>
            </a:r>
            <a:r>
              <a:rPr lang="en-US" sz="1200" dirty="0" smtClean="0"/>
              <a:t> logbook)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362504" y="3706017"/>
            <a:ext cx="2019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(NMFS triennial shelf survey)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92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68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Chillipepper</a:t>
            </a:r>
            <a:r>
              <a:rPr lang="en-US" dirty="0" smtClean="0">
                <a:solidFill>
                  <a:srgbClr val="0070C0"/>
                </a:solidFill>
              </a:rPr>
              <a:t> RF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41528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Age by fleet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08415" y="3314661"/>
            <a:ext cx="283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Darkblotched</a:t>
            </a:r>
            <a:r>
              <a:rPr lang="en-US" dirty="0" smtClean="0">
                <a:solidFill>
                  <a:srgbClr val="0070C0"/>
                </a:solidFill>
              </a:rPr>
              <a:t> RF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54574" y="3656921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Length by fleet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84923" y="3626029"/>
            <a:ext cx="2197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Indices </a:t>
            </a:r>
            <a:r>
              <a:rPr lang="en-US" sz="1600" dirty="0" smtClean="0"/>
              <a:t>by </a:t>
            </a:r>
            <a:r>
              <a:rPr lang="en-US" sz="1600" dirty="0" smtClean="0"/>
              <a:t>fleet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40133" y="337831"/>
            <a:ext cx="2197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Indices </a:t>
            </a:r>
            <a:r>
              <a:rPr lang="en-US" sz="1600" dirty="0" smtClean="0"/>
              <a:t>by </a:t>
            </a:r>
            <a:r>
              <a:rPr lang="en-US" sz="1600" dirty="0" smtClean="0"/>
              <a:t>fleet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83" y="625241"/>
            <a:ext cx="2839042" cy="259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5" y="647895"/>
            <a:ext cx="2883049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28886"/>
            <a:ext cx="2818256" cy="25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4" y="4054992"/>
            <a:ext cx="2616972" cy="240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24" y="625241"/>
            <a:ext cx="2910523" cy="269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915664" y="34942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Length by fleet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886200" y="370836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Age by fleet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/>
          <a:stretch/>
        </p:blipFill>
        <p:spPr bwMode="auto">
          <a:xfrm>
            <a:off x="3079076" y="3995475"/>
            <a:ext cx="3046856" cy="27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740133" y="5142521"/>
            <a:ext cx="453480" cy="8074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4400" y="4800600"/>
            <a:ext cx="79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817140" y="1944327"/>
            <a:ext cx="453480" cy="8074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1407" y="1602406"/>
            <a:ext cx="79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_template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NOAA_template</Template>
  <TotalTime>1823</TotalTime>
  <Words>697</Words>
  <Application>Microsoft Office PowerPoint</Application>
  <PresentationFormat>On-screen Show (4:3)</PresentationFormat>
  <Paragraphs>116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NOAA_template</vt:lpstr>
      <vt:lpstr>NOAA Divider Slides</vt:lpstr>
      <vt:lpstr>NOAA Title Options</vt:lpstr>
      <vt:lpstr>Population scale and M: likelihood profiles and production model diagnostics</vt:lpstr>
      <vt:lpstr>Background</vt:lpstr>
      <vt:lpstr>Background</vt:lpstr>
      <vt:lpstr>Objectives &amp; Approach</vt:lpstr>
      <vt:lpstr>Assessments</vt:lpstr>
      <vt:lpstr>Simulating M in Lee et al 2011</vt:lpstr>
      <vt:lpstr>Assessment Info</vt:lpstr>
      <vt:lpstr>PowerPoint Presentation</vt:lpstr>
      <vt:lpstr>PowerPoint Presentation</vt:lpstr>
      <vt:lpstr>PowerPoint Presentation</vt:lpstr>
      <vt:lpstr>PowerPoint Presentation</vt:lpstr>
      <vt:lpstr>Discussion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scale and M: likelihood profiles and production model diagnostics</dc:title>
  <dc:creator>Tim J. Sippel</dc:creator>
  <cp:lastModifiedBy>Tim J. Sippel</cp:lastModifiedBy>
  <cp:revision>34</cp:revision>
  <dcterms:created xsi:type="dcterms:W3CDTF">2015-10-20T17:00:33Z</dcterms:created>
  <dcterms:modified xsi:type="dcterms:W3CDTF">2015-10-23T15:13:08Z</dcterms:modified>
</cp:coreProperties>
</file>