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0" r:id="rId2"/>
    <p:sldId id="261" r:id="rId3"/>
    <p:sldId id="268" r:id="rId4"/>
    <p:sldId id="270" r:id="rId5"/>
    <p:sldId id="258" r:id="rId6"/>
    <p:sldId id="259" r:id="rId7"/>
    <p:sldId id="295" r:id="rId8"/>
    <p:sldId id="303" r:id="rId9"/>
    <p:sldId id="281" r:id="rId10"/>
    <p:sldId id="276" r:id="rId11"/>
    <p:sldId id="282" r:id="rId12"/>
    <p:sldId id="284" r:id="rId13"/>
    <p:sldId id="285" r:id="rId14"/>
    <p:sldId id="299" r:id="rId15"/>
    <p:sldId id="298" r:id="rId16"/>
    <p:sldId id="300" r:id="rId17"/>
    <p:sldId id="287" r:id="rId18"/>
    <p:sldId id="290" r:id="rId19"/>
    <p:sldId id="288" r:id="rId20"/>
    <p:sldId id="289" r:id="rId21"/>
    <p:sldId id="291" r:id="rId22"/>
    <p:sldId id="292" r:id="rId23"/>
    <p:sldId id="296" r:id="rId24"/>
    <p:sldId id="294" r:id="rId25"/>
    <p:sldId id="301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22" autoAdjust="0"/>
  </p:normalViewPr>
  <p:slideViewPr>
    <p:cSldViewPr>
      <p:cViewPr>
        <p:scale>
          <a:sx n="75" d="100"/>
          <a:sy n="75" d="100"/>
        </p:scale>
        <p:origin x="-661" y="6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6C256-7B61-4E68-8AEB-91FC30E2570F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919C2-DFC1-4052-94AE-CE253470A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8C5E1-F1B4-45ED-A9CE-05147D12AD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8C5E1-F1B4-45ED-A9CE-05147D12AD2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19C2-DFC1-4052-94AE-CE253470AB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Fish in the same catch (e.g.,</a:t>
            </a:r>
            <a:r>
              <a:rPr lang="en-US" baseline="0" dirty="0" smtClean="0"/>
              <a:t> </a:t>
            </a:r>
            <a:r>
              <a:rPr lang="en-US" dirty="0" smtClean="0"/>
              <a:t>from the same tow of a trawl net, or the same set of a long-line) tend to be more similar to each other in length or age</a:t>
            </a:r>
            <a:r>
              <a:rPr lang="en-US" baseline="0" dirty="0" smtClean="0"/>
              <a:t> </a:t>
            </a:r>
            <a:r>
              <a:rPr lang="en-US" dirty="0" smtClean="0"/>
              <a:t>than are fish from different catches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19C2-DFC1-4052-94AE-CE253470A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2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WCPFC and IATTC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8C5E1-F1B4-45ED-A9CE-05147D12AD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2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66762-C5F4-46B6-BAA8-CD3E4AB9BC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0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</a:t>
            </a:r>
            <a:r>
              <a:rPr lang="en-US" baseline="0" dirty="0" smtClean="0"/>
              <a:t> differences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19C2-DFC1-4052-94AE-CE253470AB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</a:t>
            </a:r>
            <a:r>
              <a:rPr lang="en-US" baseline="0" dirty="0" smtClean="0"/>
              <a:t> differences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19C2-DFC1-4052-94AE-CE253470AB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19C2-DFC1-4052-94AE-CE253470AB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8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919C2-DFC1-4052-94AE-CE253470AB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8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0C00-0DE2-4F6E-9156-37138E0CF686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E7316-4F72-4DC8-A0F2-26419697339F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2C10-5BC4-4B7C-8495-2BBBFD4F730C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591C1-44AB-4C17-ACF7-DCDDD2DE432E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0BF7-09D4-4470-9C3E-B4E82F82E155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A6A77-068C-426A-8AB6-39A988A245D2}" type="datetime1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8A55-BF36-45AD-A1DF-F0A881E1DF34}" type="datetime1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29235-BE3B-417D-BED6-4F3F33297883}" type="datetime1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9BBF-A2B3-46DC-9604-FE257416343C}" type="datetime1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ED5C-1DAE-40F0-B3BA-6D768CBA57A2}" type="datetime1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0D1D-E6D3-4958-8222-96A0FD709DB9}" type="datetime1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97260-FEA3-492C-BBDA-232A105CAEDE}" type="datetime1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hdwpapers.com/walls/double_rainbow_over_kauai_hawaii_wallpaper_jpeg-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3820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Comparison of weighting methods for size composition data: A case study for the </a:t>
            </a:r>
            <a:br>
              <a:rPr lang="en-US" sz="3600" b="1" dirty="0"/>
            </a:br>
            <a:r>
              <a:rPr lang="en-US" sz="3600" b="1" dirty="0"/>
              <a:t>North Pacific striped marlin stock assessment</a:t>
            </a:r>
            <a:endParaRPr lang="en-US" sz="3600" dirty="0"/>
          </a:p>
        </p:txBody>
      </p:sp>
      <p:pic>
        <p:nvPicPr>
          <p:cNvPr id="16" name="Picture 15" descr="JIMAR_logocolor 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05" y="5334000"/>
            <a:ext cx="1371599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NOAA_logo_color_ai [Converted]_med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84" y="5319486"/>
            <a:ext cx="136615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9600" y="2514600"/>
            <a:ext cx="8001000" cy="2438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Yi-Jay </a:t>
            </a:r>
            <a:r>
              <a:rPr lang="en-US" b="1" dirty="0" smtClean="0">
                <a:solidFill>
                  <a:srgbClr val="FFFF00"/>
                </a:solidFill>
              </a:rPr>
              <a:t>Chang, </a:t>
            </a:r>
            <a:r>
              <a:rPr lang="en-US" b="1" dirty="0">
                <a:solidFill>
                  <a:srgbClr val="FFFF00"/>
                </a:solidFill>
              </a:rPr>
              <a:t>Brian </a:t>
            </a:r>
            <a:r>
              <a:rPr lang="en-US" b="1" dirty="0" err="1" smtClean="0">
                <a:solidFill>
                  <a:srgbClr val="FFFF00"/>
                </a:solidFill>
              </a:rPr>
              <a:t>Langseth</a:t>
            </a:r>
            <a:r>
              <a:rPr lang="en-US" b="1" dirty="0" smtClean="0">
                <a:solidFill>
                  <a:srgbClr val="FFFF00"/>
                </a:solidFill>
              </a:rPr>
              <a:t>,</a:t>
            </a:r>
            <a:r>
              <a:rPr lang="en-US" b="1" baseline="30000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Jon </a:t>
            </a:r>
            <a:r>
              <a:rPr lang="en-US" b="1" dirty="0" err="1" smtClean="0">
                <a:solidFill>
                  <a:srgbClr val="FFFF00"/>
                </a:solidFill>
              </a:rPr>
              <a:t>Brodziak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rgbClr val="00FF00"/>
                </a:solidFill>
              </a:rPr>
              <a:t>NOAA Fisheries, National Marine Fisheries Service, </a:t>
            </a:r>
          </a:p>
          <a:p>
            <a:r>
              <a:rPr lang="en-US" sz="2400" b="1" dirty="0" smtClean="0">
                <a:solidFill>
                  <a:srgbClr val="00FF00"/>
                </a:solidFill>
              </a:rPr>
              <a:t>Pacific </a:t>
            </a:r>
            <a:r>
              <a:rPr lang="en-US" sz="2400" b="1" dirty="0">
                <a:solidFill>
                  <a:srgbClr val="00FF00"/>
                </a:solidFill>
              </a:rPr>
              <a:t>Islands Fisheries Science Center, </a:t>
            </a:r>
          </a:p>
          <a:p>
            <a:r>
              <a:rPr lang="en-US" sz="2400" b="1" dirty="0">
                <a:solidFill>
                  <a:srgbClr val="00FF00"/>
                </a:solidFill>
              </a:rPr>
              <a:t>1845 Wasp Blvd., Honolulu, HI, 96818</a:t>
            </a:r>
          </a:p>
        </p:txBody>
      </p:sp>
      <p:pic>
        <p:nvPicPr>
          <p:cNvPr id="7" name="Picture 2" descr="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39" y="5334000"/>
            <a:ext cx="29241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6103203"/>
            <a:ext cx="3172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Data weighting </a:t>
            </a:r>
            <a:r>
              <a:rPr lang="en-US" sz="2200" b="1" dirty="0" smtClean="0">
                <a:solidFill>
                  <a:schemeClr val="bg1">
                    <a:lumMod val="85000"/>
                  </a:schemeClr>
                </a:solidFill>
              </a:rPr>
              <a:t>workshop</a:t>
            </a:r>
          </a:p>
          <a:p>
            <a:r>
              <a:rPr lang="en-US" sz="2200" b="1" dirty="0" smtClean="0">
                <a:solidFill>
                  <a:schemeClr val="bg1">
                    <a:lumMod val="85000"/>
                  </a:schemeClr>
                </a:solidFill>
              </a:rPr>
              <a:t>La </a:t>
            </a:r>
            <a:r>
              <a:rPr lang="en-US" sz="2200" b="1" dirty="0">
                <a:solidFill>
                  <a:schemeClr val="bg1">
                    <a:lumMod val="85000"/>
                  </a:schemeClr>
                </a:solidFill>
              </a:rPr>
              <a:t>Jolla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Stock assessment model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Model: Stock Synthesis 3 (</a:t>
            </a:r>
            <a:r>
              <a:rPr lang="en-US" sz="2400" dirty="0" err="1" smtClean="0"/>
              <a:t>ver</a:t>
            </a:r>
            <a:r>
              <a:rPr lang="en-US" sz="2400" dirty="0" smtClean="0"/>
              <a:t> 3.24f)</a:t>
            </a:r>
          </a:p>
          <a:p>
            <a:r>
              <a:rPr lang="en-US" sz="2400" dirty="0"/>
              <a:t>Starts in </a:t>
            </a:r>
            <a:r>
              <a:rPr lang="en-US" sz="2400" dirty="0" smtClean="0"/>
              <a:t>1975 </a:t>
            </a:r>
            <a:r>
              <a:rPr lang="en-US" sz="2400" dirty="0"/>
              <a:t>(</a:t>
            </a:r>
            <a:r>
              <a:rPr lang="en-US" sz="2400" dirty="0" smtClean="0"/>
              <a:t>seasonal)</a:t>
            </a:r>
          </a:p>
          <a:p>
            <a:r>
              <a:rPr lang="en-US" sz="2400" dirty="0" smtClean="0"/>
              <a:t>Life histories</a:t>
            </a:r>
          </a:p>
          <a:p>
            <a:pPr lvl="1"/>
            <a:r>
              <a:rPr lang="en-US" sz="2400" dirty="0"/>
              <a:t>Fixed, </a:t>
            </a:r>
            <a:r>
              <a:rPr lang="en-US" sz="2400" dirty="0" smtClean="0"/>
              <a:t>age-specific natural mortality; growth; and steepness</a:t>
            </a:r>
          </a:p>
          <a:p>
            <a:r>
              <a:rPr lang="en-US" sz="2400" dirty="0" smtClean="0"/>
              <a:t>Selectivity</a:t>
            </a:r>
          </a:p>
          <a:p>
            <a:pPr lvl="1"/>
            <a:r>
              <a:rPr lang="en-US" sz="2400" dirty="0" smtClean="0"/>
              <a:t>Flexible -&gt; </a:t>
            </a:r>
            <a:r>
              <a:rPr lang="en-US" sz="2400" dirty="0"/>
              <a:t>double </a:t>
            </a:r>
            <a:r>
              <a:rPr lang="en-US" sz="2400" dirty="0" smtClean="0"/>
              <a:t>normal (15 fleets), logistic (3 fleets)</a:t>
            </a:r>
          </a:p>
          <a:p>
            <a:pPr lvl="1"/>
            <a:r>
              <a:rPr lang="en-US" sz="2400" dirty="0" smtClean="0"/>
              <a:t>Time blocks (</a:t>
            </a:r>
            <a:r>
              <a:rPr lang="en-US" sz="2400" dirty="0"/>
              <a:t>1975-1986; 1987-1999; </a:t>
            </a:r>
            <a:r>
              <a:rPr lang="en-US" sz="2400" dirty="0" smtClean="0"/>
              <a:t>2000-2013</a:t>
            </a:r>
            <a:r>
              <a:rPr lang="en-US" sz="2400" dirty="0" smtClean="0">
                <a:latin typeface="Cambria"/>
                <a:ea typeface="MS Mincho"/>
                <a:cs typeface="Times New Roman"/>
              </a:rPr>
              <a:t>)</a:t>
            </a:r>
            <a:endParaRPr lang="en-US" sz="2400" dirty="0" smtClean="0"/>
          </a:p>
          <a:p>
            <a:r>
              <a:rPr lang="en-US" sz="2400" dirty="0"/>
              <a:t>Estimated </a:t>
            </a:r>
            <a:r>
              <a:rPr lang="en-US" sz="2400" dirty="0" smtClean="0"/>
              <a:t>parameters (</a:t>
            </a:r>
            <a:r>
              <a:rPr lang="en-US" sz="2400" i="1" dirty="0" smtClean="0"/>
              <a:t>n</a:t>
            </a:r>
            <a:r>
              <a:rPr lang="en-US" sz="2400" dirty="0" smtClean="0"/>
              <a:t> = 93):  </a:t>
            </a:r>
            <a:endParaRPr lang="en-US" sz="2400" dirty="0"/>
          </a:p>
          <a:p>
            <a:pPr lvl="1"/>
            <a:r>
              <a:rPr lang="en-US" sz="2400" dirty="0"/>
              <a:t>R</a:t>
            </a:r>
            <a:r>
              <a:rPr lang="en-US" sz="2400" baseline="-25000" dirty="0"/>
              <a:t>0</a:t>
            </a:r>
            <a:r>
              <a:rPr lang="en-US" sz="2400" dirty="0"/>
              <a:t>, initial F, Selectivity, recruitment </a:t>
            </a:r>
            <a:r>
              <a:rPr lang="en-US" sz="2400" dirty="0" smtClean="0"/>
              <a:t>dev.</a:t>
            </a:r>
            <a:endParaRPr lang="en-US" sz="2400" dirty="0"/>
          </a:p>
          <a:p>
            <a:pPr lvl="1"/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Model diagnostics</a:t>
            </a:r>
            <a:endParaRPr lang="en-US" sz="3200" b="1" dirty="0"/>
          </a:p>
        </p:txBody>
      </p:sp>
      <p:pic>
        <p:nvPicPr>
          <p:cNvPr id="4098" name="Picture 2" descr="http://www.saguaropc.com/wp-content/uploads/2012/09/computer-diagnostic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9071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Visual examination of goodness-of-fits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Statistical test of residuals</a:t>
            </a:r>
          </a:p>
          <a:p>
            <a:pPr lvl="1"/>
            <a:r>
              <a:rPr lang="en-US" sz="2400" dirty="0" smtClean="0"/>
              <a:t>Standard deviation of normalized residual (SDNR) of CPUE (Chi-square)</a:t>
            </a:r>
          </a:p>
          <a:p>
            <a:pPr lvl="1"/>
            <a:r>
              <a:rPr lang="en-US" sz="2400" dirty="0" smtClean="0"/>
              <a:t>Runs test of residuals (CPUE and Francis TA1.8 residuals)</a:t>
            </a:r>
          </a:p>
          <a:p>
            <a:pPr lvl="1"/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Relative likelihood profile (log(R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))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Retrospective </a:t>
            </a:r>
            <a:r>
              <a:rPr lang="en-US" sz="2400" dirty="0"/>
              <a:t>analysis (</a:t>
            </a:r>
            <a:r>
              <a:rPr lang="en-US" sz="2400" dirty="0" err="1" smtClean="0"/>
              <a:t>Mohn’s</a:t>
            </a:r>
            <a:r>
              <a:rPr lang="en-US" sz="2400" dirty="0" smtClean="0"/>
              <a:t> </a:t>
            </a:r>
            <a:r>
              <a:rPr lang="el-GR" sz="2400" i="1" dirty="0" smtClean="0"/>
              <a:t>ρ</a:t>
            </a:r>
            <a:r>
              <a:rPr lang="en-US" sz="2400" i="1" dirty="0" smtClean="0"/>
              <a:t> value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Visual </a:t>
            </a:r>
            <a:r>
              <a:rPr lang="en-US" sz="2400" dirty="0"/>
              <a:t>examination </a:t>
            </a:r>
            <a:r>
              <a:rPr lang="en-US" sz="2400" dirty="0" smtClean="0"/>
              <a:t>of the model outputs</a:t>
            </a:r>
          </a:p>
          <a:p>
            <a:pPr lvl="1"/>
            <a:r>
              <a:rPr lang="en-US" sz="2400" dirty="0" smtClean="0"/>
              <a:t>Selectivity, SSB, recruitment, fishing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igfish-mombasa.com/uploads/2/4/5/5/24555162/123530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64318"/>
            <a:ext cx="6402410" cy="43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nchchonors.org/wp-content/uploads/2013/12/resul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2590800" cy="19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Estimation of effective sample size</a:t>
            </a:r>
            <a:endParaRPr lang="en-US" sz="3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1"/>
          <a:stretch/>
        </p:blipFill>
        <p:spPr bwMode="auto">
          <a:xfrm>
            <a:off x="1371600" y="1139401"/>
            <a:ext cx="5715000" cy="449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635468" y="1516019"/>
            <a:ext cx="609600" cy="832731"/>
          </a:xfrm>
          <a:prstGeom prst="ellipse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1905000"/>
            <a:ext cx="609600" cy="1007604"/>
          </a:xfrm>
          <a:prstGeom prst="ellipse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133109" y="3249256"/>
            <a:ext cx="554182" cy="832731"/>
          </a:xfrm>
          <a:prstGeom prst="ellipse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5543490"/>
            <a:ext cx="7425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Effective sample sizes are generally higher in Model M,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but not in F2, 13, 16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239000" y="2286000"/>
            <a:ext cx="19161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(McAllister and</a:t>
            </a:r>
          </a:p>
          <a:p>
            <a:r>
              <a:rPr lang="en-US" sz="2200" dirty="0" err="1" smtClean="0"/>
              <a:t>Ianelli</a:t>
            </a:r>
            <a:r>
              <a:rPr lang="en-US" sz="2200" dirty="0"/>
              <a:t>, </a:t>
            </a:r>
            <a:r>
              <a:rPr lang="en-US" sz="2200" dirty="0" smtClean="0"/>
              <a:t>1997)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7239000" y="3810000"/>
            <a:ext cx="1772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/>
              <a:t>(Francis, 2011</a:t>
            </a:r>
          </a:p>
          <a:p>
            <a:r>
              <a:rPr lang="en-US" sz="2200" dirty="0" smtClean="0"/>
              <a:t>TA1.8)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7391400" y="2038312"/>
            <a:ext cx="182880" cy="18288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91400" y="3566686"/>
            <a:ext cx="182880" cy="1828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38396" y="1900535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633421" y="3424535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F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13889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3000" y="228600"/>
            <a:ext cx="6832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Visual examination of </a:t>
            </a:r>
            <a:r>
              <a:rPr lang="en-US" sz="2800" dirty="0" smtClean="0"/>
              <a:t>goodness-of-fits (CPUE)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757535"/>
            <a:ext cx="151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Detail look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524000" y="1758069"/>
            <a:ext cx="609600" cy="832731"/>
          </a:xfrm>
          <a:prstGeom prst="ellipse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4267200"/>
            <a:ext cx="609600" cy="688207"/>
          </a:xfrm>
          <a:prstGeom prst="ellipse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228600"/>
            <a:ext cx="6832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Visual examination of </a:t>
            </a:r>
            <a:r>
              <a:rPr lang="en-US" sz="2800" dirty="0" smtClean="0"/>
              <a:t>goodness-of-fits (CPUE)</a:t>
            </a:r>
            <a:endParaRPr lang="en-US" sz="24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" y="1066800"/>
            <a:ext cx="910754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757535"/>
            <a:ext cx="167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Overall look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38780"/>
            <a:ext cx="658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Visual examination of </a:t>
            </a:r>
            <a:r>
              <a:rPr lang="en-US" sz="2800" dirty="0" smtClean="0"/>
              <a:t>goodness-of-fits (size)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57535"/>
            <a:ext cx="1516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Detail look</a:t>
            </a:r>
            <a:endParaRPr lang="en-US" sz="24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4041" b="26547"/>
          <a:stretch/>
        </p:blipFill>
        <p:spPr bwMode="auto">
          <a:xfrm>
            <a:off x="1066800" y="1197429"/>
            <a:ext cx="3278082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9" t="73659" r="26026"/>
          <a:stretch/>
        </p:blipFill>
        <p:spPr bwMode="auto">
          <a:xfrm>
            <a:off x="4521137" y="1185040"/>
            <a:ext cx="32512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3805" b="26418"/>
          <a:stretch/>
        </p:blipFill>
        <p:spPr bwMode="auto">
          <a:xfrm>
            <a:off x="1066800" y="3886200"/>
            <a:ext cx="3278724" cy="2460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3810" b="26389"/>
          <a:stretch/>
        </p:blipFill>
        <p:spPr bwMode="auto">
          <a:xfrm>
            <a:off x="4461641" y="3886200"/>
            <a:ext cx="3285167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0570" y="1416270"/>
            <a:ext cx="355366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1110304"/>
            <a:ext cx="323060" cy="229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15004" y="1568670"/>
            <a:ext cx="355366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14800" y="4191000"/>
            <a:ext cx="355366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93234" y="4114800"/>
            <a:ext cx="355366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8375" y="3435477"/>
            <a:ext cx="153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Proportion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6346821"/>
            <a:ext cx="665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Size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43389" y="6457890"/>
            <a:ext cx="2700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Year and season specific</a:t>
            </a:r>
            <a:endParaRPr lang="en-US" sz="20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85396" y="1447800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M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0421" y="1828800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F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09800" y="1678632"/>
            <a:ext cx="4963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09800" y="2057400"/>
            <a:ext cx="496362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6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238780"/>
            <a:ext cx="658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Visual examination of </a:t>
            </a:r>
            <a:r>
              <a:rPr lang="en-US" sz="2800" dirty="0" smtClean="0"/>
              <a:t>goodness-of-fits (size)</a:t>
            </a:r>
            <a:endParaRPr lang="en-US" sz="2400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92799"/>
            <a:ext cx="7467600" cy="616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0" y="757535"/>
            <a:ext cx="167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Overall look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769585" y="6457890"/>
            <a:ext cx="1406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Aggregated</a:t>
            </a:r>
            <a:endParaRPr lang="en-US" sz="2000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32010"/>
              </p:ext>
            </p:extLst>
          </p:nvPr>
        </p:nvGraphicFramePr>
        <p:xfrm>
          <a:off x="1295400" y="1295400"/>
          <a:ext cx="6705599" cy="4876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4902"/>
                <a:gridCol w="1149462"/>
                <a:gridCol w="972809"/>
                <a:gridCol w="116155"/>
                <a:gridCol w="972809"/>
                <a:gridCol w="1149462"/>
              </a:tblGrid>
              <a:tr h="27776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Index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600" b="1" i="1" u="none" strike="noStrike" dirty="0">
                          <a:effectLst/>
                        </a:rPr>
                        <a:t>n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SDNR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l-GR" sz="1600" b="1" u="none" strike="noStrike" dirty="0" smtClean="0">
                          <a:effectLst/>
                        </a:rPr>
                        <a:t>χ</a:t>
                      </a:r>
                      <a:r>
                        <a:rPr lang="en-US" sz="1600" b="1" u="none" strike="noStrike" baseline="30000" dirty="0" smtClean="0">
                          <a:effectLst/>
                        </a:rPr>
                        <a:t>2</a:t>
                      </a:r>
                      <a:endParaRPr lang="en-US" sz="16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432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Model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 smtClean="0">
                          <a:effectLst/>
                        </a:rPr>
                        <a:t>Model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F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Svey2_JPN_DWLL1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Svey3_JPN_DWLL1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1.32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1.26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Svey4_JPN_DWLL1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Svey5_JPN_DWLL2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1.58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1.57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Svey6_JPN_DWLL2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Svey7_JPN_DWLL2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2.49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2.38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Svey8_JPN_DWLL3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Svey9_JPN_DWLL3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Svey10_JPN_DWLL3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Svey11_JPN_CLL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Svey12_JPN_DFT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solidFill>
                            <a:srgbClr val="FF0000"/>
                          </a:solidFill>
                          <a:effectLst/>
                        </a:rPr>
                        <a:t>2.09</a:t>
                      </a:r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2.27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Svey13_JPN_DFT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Svey14_TWN_EARLY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0.87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0.97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Svey15_TWN_LATE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0.78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  <a:tr h="27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Svey16_HWLL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0.92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0.93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1.27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ctr"/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698124" y="2133600"/>
            <a:ext cx="2133600" cy="574235"/>
          </a:xfrm>
          <a:prstGeom prst="ellipse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320135"/>
            <a:ext cx="6027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In Survey 3, Model F is better than Model M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0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Runs test</a:t>
            </a:r>
            <a:endParaRPr lang="en-US" sz="33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598"/>
            <a:ext cx="495764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51"/>
          <a:stretch/>
        </p:blipFill>
        <p:spPr bwMode="auto">
          <a:xfrm>
            <a:off x="4876801" y="1752600"/>
            <a:ext cx="4267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677" y="5569803"/>
            <a:ext cx="3795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Two models are the same </a:t>
            </a:r>
          </a:p>
          <a:p>
            <a:r>
              <a:rPr lang="en-US" sz="2400" dirty="0" smtClean="0"/>
              <a:t>     based on α = 0.05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5417" y="5566120"/>
            <a:ext cx="4188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L2 is different between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two models </a:t>
            </a:r>
          </a:p>
          <a:p>
            <a:r>
              <a:rPr lang="en-US" sz="2400" dirty="0"/>
              <a:t>  </a:t>
            </a:r>
            <a:r>
              <a:rPr lang="en-US" sz="2400" dirty="0" smtClean="0"/>
              <a:t>   (Model F didn’t pass the test)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85800" y="1972336"/>
            <a:ext cx="328146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20414" y="1442214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accent3"/>
                </a:solidFill>
              </a:rPr>
              <a:t>α</a:t>
            </a:r>
            <a:r>
              <a:rPr lang="en-US" sz="2800" dirty="0" smtClean="0">
                <a:solidFill>
                  <a:schemeClr val="accent3"/>
                </a:solidFill>
              </a:rPr>
              <a:t> = 0.05</a:t>
            </a:r>
            <a:endParaRPr lang="en-US" sz="2800" dirty="0">
              <a:solidFill>
                <a:schemeClr val="accent3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5631302" y="1965434"/>
            <a:ext cx="328146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942798" y="1828800"/>
            <a:ext cx="458002" cy="1290386"/>
          </a:xfrm>
          <a:prstGeom prst="ellipse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44512" y="1432034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chemeClr val="accent3"/>
                </a:solidFill>
              </a:rPr>
              <a:t>α</a:t>
            </a:r>
            <a:r>
              <a:rPr lang="en-US" sz="2800" dirty="0" smtClean="0">
                <a:solidFill>
                  <a:schemeClr val="accent3"/>
                </a:solidFill>
              </a:rPr>
              <a:t> = 0.05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/>
              <a:t>Introduction</a:t>
            </a:r>
          </a:p>
          <a:p>
            <a:pPr lvl="1"/>
            <a:r>
              <a:rPr lang="en-US" sz="2400" dirty="0" smtClean="0"/>
              <a:t>Data weighting</a:t>
            </a:r>
          </a:p>
          <a:p>
            <a:pPr lvl="1"/>
            <a:r>
              <a:rPr lang="en-US" sz="2400" dirty="0" smtClean="0"/>
              <a:t>Correlation in size data</a:t>
            </a:r>
          </a:p>
          <a:p>
            <a:pPr lvl="1"/>
            <a:r>
              <a:rPr lang="en-US" sz="2400" dirty="0"/>
              <a:t>Weighting methods for multinomial size </a:t>
            </a:r>
            <a:r>
              <a:rPr lang="en-US" sz="2400" dirty="0" smtClean="0"/>
              <a:t>composition</a:t>
            </a:r>
          </a:p>
          <a:p>
            <a:pPr lvl="1"/>
            <a:r>
              <a:rPr lang="en-US" sz="2400" dirty="0"/>
              <a:t>Objectives of this </a:t>
            </a:r>
            <a:r>
              <a:rPr lang="en-US" sz="2400" dirty="0" smtClean="0"/>
              <a:t>study</a:t>
            </a:r>
          </a:p>
          <a:p>
            <a:r>
              <a:rPr lang="en-US" sz="2400" b="1" dirty="0" smtClean="0"/>
              <a:t>Methods and materials</a:t>
            </a:r>
          </a:p>
          <a:p>
            <a:pPr lvl="1"/>
            <a:r>
              <a:rPr lang="en-US" sz="2400" dirty="0" smtClean="0"/>
              <a:t>ISC WCNPO striped marlin assessment data &amp; model</a:t>
            </a:r>
          </a:p>
          <a:p>
            <a:pPr lvl="1"/>
            <a:r>
              <a:rPr lang="en-US" sz="2400" dirty="0" smtClean="0"/>
              <a:t>Various model diagnostics</a:t>
            </a:r>
          </a:p>
          <a:p>
            <a:r>
              <a:rPr lang="en-US" sz="2400" b="1" dirty="0" smtClean="0"/>
              <a:t>Results</a:t>
            </a:r>
          </a:p>
          <a:p>
            <a:r>
              <a:rPr lang="en-US" sz="2400" b="1" dirty="0" smtClean="0"/>
              <a:t>Discussion</a:t>
            </a:r>
          </a:p>
          <a:p>
            <a:r>
              <a:rPr lang="en-US" sz="2400" b="1" dirty="0" smtClean="0"/>
              <a:t>Conclusions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Relative </a:t>
            </a:r>
            <a:r>
              <a:rPr lang="en-US" sz="3200" dirty="0" smtClean="0"/>
              <a:t>Likelihood Profile, log(R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7" y="848032"/>
            <a:ext cx="8921463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7" y="3931920"/>
            <a:ext cx="8921463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77200" y="1258528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(Left axis)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8077200" y="1667329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(Right axis)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8077200" y="4345856"/>
            <a:ext cx="7377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(Left axis)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8077200" y="4754657"/>
            <a:ext cx="8130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(Right axis)</a:t>
            </a:r>
            <a:endParaRPr lang="en-US" sz="105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Model 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2" y="3593068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Model F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32393" y="2776810"/>
            <a:ext cx="737616" cy="728390"/>
          </a:xfrm>
          <a:prstGeom prst="ellipse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20384" y="5791200"/>
            <a:ext cx="737616" cy="728390"/>
          </a:xfrm>
          <a:prstGeom prst="ellipse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5943600"/>
            <a:ext cx="148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MLE is consistent with CPUE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73061" y="6405265"/>
            <a:ext cx="345932" cy="135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Retrospective analysis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874" y="1524000"/>
            <a:ext cx="4617126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617126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45901" y="4888468"/>
            <a:ext cx="175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Mohn’s</a:t>
            </a:r>
            <a:r>
              <a:rPr lang="en-US" dirty="0"/>
              <a:t> </a:t>
            </a:r>
            <a:r>
              <a:rPr lang="el-GR" i="1" dirty="0" smtClean="0"/>
              <a:t>ρ</a:t>
            </a:r>
            <a:r>
              <a:rPr lang="en-US" i="1" dirty="0" smtClean="0"/>
              <a:t> = </a:t>
            </a:r>
            <a:r>
              <a:rPr lang="en-US" dirty="0" smtClean="0"/>
              <a:t>-1.17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5431" y="4884070"/>
            <a:ext cx="175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Mohn’s</a:t>
            </a:r>
            <a:r>
              <a:rPr lang="en-US" dirty="0"/>
              <a:t> </a:t>
            </a:r>
            <a:r>
              <a:rPr lang="el-GR" i="1" dirty="0" smtClean="0"/>
              <a:t>ρ</a:t>
            </a:r>
            <a:r>
              <a:rPr lang="en-US" i="1" dirty="0" smtClean="0"/>
              <a:t> = </a:t>
            </a:r>
            <a:r>
              <a:rPr lang="en-US" dirty="0" smtClean="0"/>
              <a:t>-1.04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5431" y="1421475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414550"/>
            <a:ext cx="120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F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04" y="0"/>
            <a:ext cx="5340096" cy="667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486400"/>
            <a:ext cx="288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Solid line = Model M</a:t>
            </a:r>
          </a:p>
          <a:p>
            <a:r>
              <a:rPr lang="en-US" sz="2400" dirty="0" smtClean="0"/>
              <a:t>Dotted line = Model F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19973" y="276528"/>
            <a:ext cx="8435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1975-1986;</a:t>
            </a:r>
          </a:p>
          <a:p>
            <a:r>
              <a:rPr lang="en-US" sz="1100" dirty="0" smtClean="0">
                <a:solidFill>
                  <a:srgbClr val="0070C0"/>
                </a:solidFill>
              </a:rPr>
              <a:t>1987-1999;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2000-2013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24227" y="1544631"/>
            <a:ext cx="8435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1975-1986;</a:t>
            </a:r>
          </a:p>
          <a:p>
            <a:r>
              <a:rPr lang="en-US" sz="1100" dirty="0" smtClean="0">
                <a:solidFill>
                  <a:srgbClr val="0070C0"/>
                </a:solidFill>
              </a:rPr>
              <a:t>1987-1999;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2000-2013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04" y="76200"/>
            <a:ext cx="25406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Estimation of </a:t>
            </a:r>
          </a:p>
          <a:p>
            <a:r>
              <a:rPr lang="en-US" sz="3200" b="1" dirty="0" smtClean="0"/>
              <a:t>selectivity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025907" y="3178307"/>
            <a:ext cx="119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Proportion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01473" y="6488668"/>
            <a:ext cx="54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943600" y="276528"/>
            <a:ext cx="0" cy="714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12980" y="97373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Model F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3245" y="73570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Model M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Model Outputs</a:t>
            </a:r>
            <a:endParaRPr lang="en-US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31520"/>
            <a:ext cx="7349215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Our study suggests the results between two weighting methods are very similar</a:t>
            </a:r>
          </a:p>
          <a:p>
            <a:pPr lvl="1"/>
            <a:r>
              <a:rPr lang="en-US" sz="2200" dirty="0" smtClean="0"/>
              <a:t>SDNR in Survey 3_JPN_index (Model F is better)</a:t>
            </a:r>
          </a:p>
          <a:p>
            <a:pPr lvl="1"/>
            <a:r>
              <a:rPr lang="en-US" sz="2200" dirty="0" smtClean="0"/>
              <a:t>Runs test in </a:t>
            </a:r>
            <a:r>
              <a:rPr lang="en-US" sz="2200" dirty="0"/>
              <a:t> L2_JPN_size (Model </a:t>
            </a:r>
            <a:r>
              <a:rPr lang="en-US" sz="2200" dirty="0" smtClean="0"/>
              <a:t>M </a:t>
            </a:r>
            <a:r>
              <a:rPr lang="en-US" sz="2200" dirty="0"/>
              <a:t>is better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Relative </a:t>
            </a:r>
            <a:r>
              <a:rPr lang="en-US" sz="2200" dirty="0"/>
              <a:t>abundance </a:t>
            </a:r>
            <a:r>
              <a:rPr lang="en-US" sz="2200" dirty="0" smtClean="0"/>
              <a:t>indices </a:t>
            </a:r>
            <a:r>
              <a:rPr lang="en-US" sz="2200" dirty="0" smtClean="0"/>
              <a:t>was prioritized </a:t>
            </a:r>
            <a:r>
              <a:rPr lang="en-US" sz="2200" dirty="0" smtClean="0"/>
              <a:t>in Model F</a:t>
            </a:r>
          </a:p>
          <a:p>
            <a:pPr lvl="1"/>
            <a:r>
              <a:rPr lang="en-US" sz="2200" dirty="0" smtClean="0"/>
              <a:t>Finally, </a:t>
            </a:r>
            <a:r>
              <a:rPr lang="en-US" sz="2200" dirty="0"/>
              <a:t>we chose Model </a:t>
            </a:r>
            <a:r>
              <a:rPr lang="en-US" sz="2200" dirty="0" smtClean="0"/>
              <a:t>F as the base-case model</a:t>
            </a:r>
          </a:p>
          <a:p>
            <a:pPr lvl="1"/>
            <a:endParaRPr lang="en-US" sz="1600" dirty="0" smtClean="0"/>
          </a:p>
          <a:p>
            <a:r>
              <a:rPr lang="en-US" sz="2400" b="1" dirty="0" smtClean="0"/>
              <a:t>Data weighting may affect the estimation of selectivity!</a:t>
            </a:r>
          </a:p>
          <a:p>
            <a:pPr lvl="1"/>
            <a:r>
              <a:rPr lang="en-US" sz="2200" dirty="0" smtClean="0"/>
              <a:t>-&gt;Biomass, SSB, F have slightly changed</a:t>
            </a:r>
          </a:p>
          <a:p>
            <a:pPr lvl="1"/>
            <a:r>
              <a:rPr lang="en-US" sz="2200" dirty="0" smtClean="0"/>
              <a:t>Why? The weight </a:t>
            </a:r>
            <a:r>
              <a:rPr lang="en-US" sz="2200" dirty="0"/>
              <a:t>for this </a:t>
            </a:r>
            <a:r>
              <a:rPr lang="en-US" sz="2200" dirty="0" smtClean="0"/>
              <a:t>fleet (F1) </a:t>
            </a:r>
            <a:r>
              <a:rPr lang="en-US" sz="2200" dirty="0" smtClean="0"/>
              <a:t>is </a:t>
            </a:r>
            <a:r>
              <a:rPr lang="en-US" sz="2200" dirty="0" smtClean="0"/>
              <a:t>relative small. </a:t>
            </a:r>
            <a:r>
              <a:rPr lang="en-US" sz="2200" dirty="0" smtClean="0"/>
              <a:t>Selectivity of F1 can be either Dome or asymptotic.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 our case, the stock assessment result is very robust to the data weighting method</a:t>
            </a:r>
          </a:p>
          <a:p>
            <a:endParaRPr lang="en-US" sz="2400" dirty="0" smtClean="0"/>
          </a:p>
          <a:p>
            <a:r>
              <a:rPr lang="en-US" sz="2400" dirty="0" smtClean="0"/>
              <a:t>We recommended other studies should include the weighting methods as a sensitivity analysis.</a:t>
            </a:r>
          </a:p>
          <a:p>
            <a:endParaRPr lang="en-US" sz="2400" dirty="0"/>
          </a:p>
          <a:p>
            <a:r>
              <a:rPr lang="en-US" sz="2400" dirty="0"/>
              <a:t>We </a:t>
            </a:r>
            <a:r>
              <a:rPr lang="en-US" sz="2400" dirty="0" smtClean="0"/>
              <a:t>also suggested the diagnostics analysis used in this study is a useful tool for </a:t>
            </a:r>
            <a:r>
              <a:rPr lang="en-US" sz="2400" dirty="0" smtClean="0"/>
              <a:t>model </a:t>
            </a:r>
            <a:r>
              <a:rPr lang="en-US" sz="2400" dirty="0" smtClean="0"/>
              <a:t>selection (Felipe’s D4).</a:t>
            </a:r>
          </a:p>
          <a:p>
            <a:endParaRPr lang="en-US" sz="2400" dirty="0"/>
          </a:p>
          <a:p>
            <a:r>
              <a:rPr lang="en-US" sz="2400" dirty="0" smtClean="0"/>
              <a:t>Next step: Evaluation of various weighting methods by using our IBM simulator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funwallz.com/image/shore-oahu-hawaii-hd-wallpaper-68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7" y="-25400"/>
            <a:ext cx="9177867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FFFF00"/>
                </a:solidFill>
              </a:rPr>
              <a:t>Acknowledgements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>
                <a:solidFill>
                  <a:srgbClr val="FFFF00"/>
                </a:solidFill>
              </a:rPr>
              <a:t>ISC BILLWG chairman Jon </a:t>
            </a:r>
            <a:r>
              <a:rPr lang="en-US" sz="1800" dirty="0" err="1" smtClean="0">
                <a:solidFill>
                  <a:srgbClr val="FFFF00"/>
                </a:solidFill>
              </a:rPr>
              <a:t>Brodziak</a:t>
            </a:r>
            <a:endParaRPr lang="en-US" sz="1800" dirty="0" smtClean="0">
              <a:solidFill>
                <a:srgbClr val="FFFF00"/>
              </a:solidFill>
            </a:endParaRPr>
          </a:p>
          <a:p>
            <a:pPr algn="r"/>
            <a:endParaRPr lang="en-US" sz="1800" dirty="0" smtClean="0">
              <a:solidFill>
                <a:srgbClr val="FFFF00"/>
              </a:solidFill>
            </a:endParaRPr>
          </a:p>
          <a:p>
            <a:pPr algn="r"/>
            <a:r>
              <a:rPr lang="en-US" sz="1800" dirty="0">
                <a:solidFill>
                  <a:srgbClr val="FFFF00"/>
                </a:solidFill>
              </a:rPr>
              <a:t>Hiroaki </a:t>
            </a:r>
            <a:r>
              <a:rPr lang="en-US" sz="1800" dirty="0" smtClean="0">
                <a:solidFill>
                  <a:srgbClr val="FFFF00"/>
                </a:solidFill>
              </a:rPr>
              <a:t>Okamoto, </a:t>
            </a:r>
            <a:r>
              <a:rPr lang="en-US" sz="1800" dirty="0">
                <a:solidFill>
                  <a:srgbClr val="FFFF00"/>
                </a:solidFill>
              </a:rPr>
              <a:t>Kotaro </a:t>
            </a:r>
            <a:r>
              <a:rPr lang="en-US" sz="1800" dirty="0" err="1">
                <a:solidFill>
                  <a:srgbClr val="FFFF00"/>
                </a:solidFill>
              </a:rPr>
              <a:t>Yokawa</a:t>
            </a:r>
            <a:r>
              <a:rPr lang="en-US" sz="1800" dirty="0">
                <a:solidFill>
                  <a:srgbClr val="FFFF00"/>
                </a:solidFill>
              </a:rPr>
              <a:t>, Seiji </a:t>
            </a:r>
            <a:r>
              <a:rPr lang="en-US" sz="1800" dirty="0" err="1">
                <a:solidFill>
                  <a:srgbClr val="FFFF00"/>
                </a:solidFill>
              </a:rPr>
              <a:t>Oshimo</a:t>
            </a:r>
            <a:r>
              <a:rPr lang="en-US" sz="1800" dirty="0">
                <a:solidFill>
                  <a:srgbClr val="FFFF00"/>
                </a:solidFill>
              </a:rPr>
              <a:t>, </a:t>
            </a:r>
            <a:r>
              <a:rPr lang="en-US" sz="1800" dirty="0" err="1">
                <a:solidFill>
                  <a:srgbClr val="FFFF00"/>
                </a:solidFill>
              </a:rPr>
              <a:t>Mikihiko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Kai, </a:t>
            </a:r>
            <a:r>
              <a:rPr lang="en-US" sz="1800" dirty="0" smtClean="0">
                <a:solidFill>
                  <a:srgbClr val="FFFF00"/>
                </a:solidFill>
              </a:rPr>
              <a:t>Minoru </a:t>
            </a:r>
            <a:r>
              <a:rPr lang="en-US" sz="1800" dirty="0" err="1" smtClean="0">
                <a:solidFill>
                  <a:srgbClr val="FFFF00"/>
                </a:solidFill>
              </a:rPr>
              <a:t>Kanaiwa</a:t>
            </a:r>
            <a:r>
              <a:rPr lang="en-US" sz="1800" dirty="0" smtClean="0">
                <a:solidFill>
                  <a:srgbClr val="FFFF00"/>
                </a:solidFill>
              </a:rPr>
              <a:t>, Darryl </a:t>
            </a:r>
            <a:r>
              <a:rPr lang="en-US" sz="1800" dirty="0" err="1">
                <a:solidFill>
                  <a:srgbClr val="FFFF00"/>
                </a:solidFill>
              </a:rPr>
              <a:t>Tagami</a:t>
            </a:r>
            <a:r>
              <a:rPr lang="en-US" sz="1800" dirty="0">
                <a:solidFill>
                  <a:srgbClr val="FFFF00"/>
                </a:solidFill>
              </a:rPr>
              <a:t>, Russell Ito, Chi-Lu Sun, Nan-Jay Su, and Su-</a:t>
            </a:r>
            <a:r>
              <a:rPr lang="en-US" sz="1800" dirty="0" err="1">
                <a:solidFill>
                  <a:srgbClr val="FFFF00"/>
                </a:solidFill>
              </a:rPr>
              <a:t>Zan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Yeh</a:t>
            </a:r>
            <a:r>
              <a:rPr lang="en-US" sz="1800" dirty="0" smtClean="0">
                <a:solidFill>
                  <a:srgbClr val="FFFF00"/>
                </a:solidFill>
              </a:rPr>
              <a:t> (ISC BILLWG)</a:t>
            </a:r>
          </a:p>
          <a:p>
            <a:pPr algn="r"/>
            <a:endParaRPr lang="en-US" sz="1800" dirty="0">
              <a:solidFill>
                <a:srgbClr val="FFFF00"/>
              </a:solidFill>
            </a:endParaRPr>
          </a:p>
          <a:p>
            <a:pPr algn="r"/>
            <a:r>
              <a:rPr lang="en-US" sz="1800" dirty="0" smtClean="0">
                <a:solidFill>
                  <a:srgbClr val="FFFF00"/>
                </a:solidFill>
              </a:rPr>
              <a:t>Peter </a:t>
            </a:r>
            <a:r>
              <a:rPr lang="en-US" sz="1800" dirty="0">
                <a:solidFill>
                  <a:srgbClr val="FFFF00"/>
                </a:solidFill>
              </a:rPr>
              <a:t>Williams </a:t>
            </a:r>
            <a:r>
              <a:rPr lang="en-US" sz="1800" dirty="0" smtClean="0">
                <a:solidFill>
                  <a:srgbClr val="FFFF00"/>
                </a:solidFill>
              </a:rPr>
              <a:t>(</a:t>
            </a:r>
            <a:r>
              <a:rPr lang="en-US" sz="1800" dirty="0">
                <a:solidFill>
                  <a:srgbClr val="FFFF00"/>
                </a:solidFill>
              </a:rPr>
              <a:t>WCPFC) and Michael </a:t>
            </a:r>
            <a:r>
              <a:rPr lang="en-US" sz="1800" dirty="0" smtClean="0">
                <a:solidFill>
                  <a:srgbClr val="FFFF00"/>
                </a:solidFill>
              </a:rPr>
              <a:t>Hinton (</a:t>
            </a:r>
            <a:r>
              <a:rPr lang="en-US" sz="1800" dirty="0">
                <a:solidFill>
                  <a:srgbClr val="FFFF00"/>
                </a:solidFill>
              </a:rPr>
              <a:t>IATTC</a:t>
            </a:r>
            <a:r>
              <a:rPr lang="en-US" sz="1800" dirty="0" smtClean="0">
                <a:solidFill>
                  <a:srgbClr val="FFFF00"/>
                </a:solidFill>
              </a:rPr>
              <a:t>)</a:t>
            </a:r>
          </a:p>
          <a:p>
            <a:pPr algn="r"/>
            <a:endParaRPr lang="en-US" sz="1800" dirty="0" smtClean="0">
              <a:solidFill>
                <a:srgbClr val="FFFF00"/>
              </a:solidFill>
            </a:endParaRPr>
          </a:p>
          <a:p>
            <a:pPr algn="r"/>
            <a:r>
              <a:rPr lang="en-US" sz="1800" dirty="0" err="1" smtClean="0">
                <a:solidFill>
                  <a:srgbClr val="FFFF00"/>
                </a:solidFill>
              </a:rPr>
              <a:t>Hui-hua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>
                <a:solidFill>
                  <a:srgbClr val="FFFF00"/>
                </a:solidFill>
              </a:rPr>
              <a:t>Lee (NOAA Fisheries, Southwest Fisheries Science Center), </a:t>
            </a:r>
            <a:r>
              <a:rPr lang="en-US" sz="1800" dirty="0" smtClean="0">
                <a:solidFill>
                  <a:srgbClr val="FFFF00"/>
                </a:solidFill>
              </a:rPr>
              <a:t>Ian </a:t>
            </a:r>
            <a:r>
              <a:rPr lang="en-US" sz="1800" dirty="0">
                <a:solidFill>
                  <a:srgbClr val="FFFF00"/>
                </a:solidFill>
              </a:rPr>
              <a:t>Taylor (NOAA Fisheries, Northwest Fisheries Science Center), and Rick </a:t>
            </a:r>
            <a:r>
              <a:rPr lang="en-US" sz="1800" dirty="0" err="1">
                <a:solidFill>
                  <a:srgbClr val="FFFF00"/>
                </a:solidFill>
              </a:rPr>
              <a:t>Methot</a:t>
            </a:r>
            <a:r>
              <a:rPr lang="en-US" sz="1800" dirty="0">
                <a:solidFill>
                  <a:srgbClr val="FFFF00"/>
                </a:solidFill>
              </a:rPr>
              <a:t> (NOAA Science Advisor for Stock Assessments</a:t>
            </a:r>
            <a:r>
              <a:rPr lang="en-US" sz="1800" dirty="0" smtClean="0">
                <a:solidFill>
                  <a:srgbClr val="FFFF00"/>
                </a:solidFill>
              </a:rPr>
              <a:t>)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578" y="-25400"/>
            <a:ext cx="3397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</a:rPr>
              <a:t>Questions?</a:t>
            </a:r>
            <a:endParaRPr lang="en-US" sz="5400" b="1" dirty="0">
              <a:solidFill>
                <a:srgbClr val="00B0F0"/>
              </a:solidFill>
            </a:endParaRPr>
          </a:p>
        </p:txBody>
      </p:sp>
      <p:pic>
        <p:nvPicPr>
          <p:cNvPr id="8" name="Picture 5" descr="https://encrypted-tbn2.gstatic.com/images?q=tbn:ANd9GcSjQUIpAYHOQGijwd32VOztkoNBE52rjcz-pMJpqhCrFu90SU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15158"/>
            <a:ext cx="1761787" cy="1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IATT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Yi-Jay.Chang\Desktop\noaa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2" r="28766"/>
          <a:stretch/>
        </p:blipFill>
        <p:spPr bwMode="auto">
          <a:xfrm>
            <a:off x="7010400" y="5215158"/>
            <a:ext cx="1371600" cy="13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2" descr="C:\Users\Yi-Jay.Chang\Desktop\IATTC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15158"/>
            <a:ext cx="1642106" cy="1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Yi-Jay.Chang\Desktop\wcpfc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15158"/>
            <a:ext cx="2423246" cy="1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Modern </a:t>
            </a:r>
            <a:r>
              <a:rPr lang="en-US" sz="2400" dirty="0"/>
              <a:t>stock assessments use </a:t>
            </a:r>
            <a:r>
              <a:rPr lang="en-US" sz="2400" dirty="0" smtClean="0"/>
              <a:t>multiple data </a:t>
            </a:r>
            <a:r>
              <a:rPr lang="en-US" sz="2400" dirty="0"/>
              <a:t>sets. </a:t>
            </a:r>
            <a:r>
              <a:rPr lang="en-US" sz="2400" dirty="0" smtClean="0"/>
              <a:t>One of the issues </a:t>
            </a:r>
            <a:r>
              <a:rPr lang="en-US" sz="2400" dirty="0"/>
              <a:t>is how much weight to </a:t>
            </a:r>
            <a:r>
              <a:rPr lang="en-US" sz="2400" dirty="0" smtClean="0"/>
              <a:t>assign </a:t>
            </a:r>
            <a:r>
              <a:rPr lang="en-US" sz="2400" dirty="0"/>
              <a:t>to each data </a:t>
            </a:r>
            <a:r>
              <a:rPr lang="en-US" sz="2400" dirty="0" smtClean="0"/>
              <a:t>set (NRC, 1998; Francis, 2011). </a:t>
            </a:r>
          </a:p>
          <a:p>
            <a:endParaRPr lang="en-US" sz="2400" dirty="0" smtClean="0"/>
          </a:p>
          <a:p>
            <a:r>
              <a:rPr lang="en-US" sz="2400" dirty="0" smtClean="0"/>
              <a:t>The estimated </a:t>
            </a:r>
            <a:r>
              <a:rPr lang="en-US" sz="2400" dirty="0"/>
              <a:t>status of the stock </a:t>
            </a:r>
            <a:r>
              <a:rPr lang="en-US" sz="2400" dirty="0" smtClean="0"/>
              <a:t>can be dependent, possibly </a:t>
            </a:r>
            <a:r>
              <a:rPr lang="en-US" sz="2400" dirty="0"/>
              <a:t>strongly, on these weights.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64269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570488" y="6448719"/>
            <a:ext cx="242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Ichinokawa</a:t>
            </a:r>
            <a:r>
              <a:rPr lang="en-US" dirty="0" smtClean="0"/>
              <a:t> et al. (2014)</a:t>
            </a:r>
            <a:endParaRPr lang="en-US" dirty="0"/>
          </a:p>
        </p:txBody>
      </p:sp>
      <p:pic>
        <p:nvPicPr>
          <p:cNvPr id="1030" name="Picture 6" descr="http://www.narcad.org/wp-content/uploads/2015/07/balance-scale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179" y="4714220"/>
            <a:ext cx="1455821" cy="12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8677" y="4191000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+mj-lt"/>
              </a:rPr>
              <a:t>Francis (2011) suggested three guiding principles</a:t>
            </a:r>
          </a:p>
          <a:p>
            <a:pPr lvl="1"/>
            <a:r>
              <a:rPr lang="en-US" sz="2400" b="1" dirty="0" smtClean="0">
                <a:latin typeface="+mj-lt"/>
              </a:rPr>
              <a:t>(</a:t>
            </a:r>
            <a:r>
              <a:rPr lang="en-US" sz="2400" b="1" i="1" dirty="0" smtClean="0">
                <a:latin typeface="+mj-lt"/>
              </a:rPr>
              <a:t>ii</a:t>
            </a:r>
            <a:r>
              <a:rPr lang="en-US" sz="2400" b="1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 when </a:t>
            </a:r>
            <a:r>
              <a:rPr lang="en-US" sz="2400" dirty="0">
                <a:latin typeface="+mj-lt"/>
              </a:rPr>
              <a:t>weighting age or length </a:t>
            </a:r>
            <a:r>
              <a:rPr lang="en-US" sz="2400" dirty="0" smtClean="0">
                <a:latin typeface="+mj-lt"/>
              </a:rPr>
              <a:t>composition </a:t>
            </a:r>
            <a:r>
              <a:rPr lang="en-US" sz="2400" dirty="0">
                <a:latin typeface="+mj-lt"/>
              </a:rPr>
              <a:t>data, allow for </a:t>
            </a:r>
            <a:r>
              <a:rPr lang="en-US" sz="2400" b="1" dirty="0">
                <a:latin typeface="+mj-lt"/>
              </a:rPr>
              <a:t>correlations</a:t>
            </a:r>
            <a:r>
              <a:rPr lang="en-US" sz="2400" dirty="0" smtClean="0">
                <a:latin typeface="+mj-lt"/>
              </a:rPr>
              <a:t>;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Correlations in </a:t>
            </a:r>
            <a:r>
              <a:rPr lang="en-US" sz="2400" dirty="0">
                <a:latin typeface="+mj-lt"/>
              </a:rPr>
              <a:t>length composition data (</a:t>
            </a:r>
            <a:r>
              <a:rPr lang="en-US" sz="2400" b="1" dirty="0">
                <a:latin typeface="+mj-lt"/>
              </a:rPr>
              <a:t>intra-haul correlation</a:t>
            </a:r>
            <a:r>
              <a:rPr lang="en-US" sz="2400" dirty="0" smtClean="0">
                <a:latin typeface="+mj-lt"/>
              </a:rPr>
              <a:t>) would reduce </a:t>
            </a:r>
            <a:r>
              <a:rPr lang="en-US" sz="2400" dirty="0">
                <a:latin typeface="+mj-lt"/>
              </a:rPr>
              <a:t>the </a:t>
            </a:r>
            <a:r>
              <a:rPr lang="en-US" sz="2400" dirty="0" smtClean="0">
                <a:latin typeface="+mj-lt"/>
              </a:rPr>
              <a:t>amount of information of </a:t>
            </a:r>
            <a:r>
              <a:rPr lang="en-US" sz="2400" dirty="0">
                <a:latin typeface="+mj-lt"/>
              </a:rPr>
              <a:t>the data (Pennington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dirty="0" err="1" smtClean="0">
                <a:latin typeface="+mj-lt"/>
              </a:rPr>
              <a:t>Vølstad</a:t>
            </a:r>
            <a:r>
              <a:rPr lang="en-US" sz="2400" dirty="0" smtClean="0">
                <a:latin typeface="+mj-lt"/>
              </a:rPr>
              <a:t>, 1994)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One of the solutions: </a:t>
            </a:r>
            <a:r>
              <a:rPr lang="en-US" sz="2400" dirty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o reduce the </a:t>
            </a:r>
            <a:r>
              <a:rPr lang="en-US" sz="2400" b="1" dirty="0" smtClean="0">
                <a:latin typeface="+mj-lt"/>
              </a:rPr>
              <a:t>multinomial</a:t>
            </a:r>
            <a:r>
              <a:rPr lang="en-US" sz="2400" dirty="0" smtClean="0">
                <a:latin typeface="+mj-lt"/>
              </a:rPr>
              <a:t> sample size to compensate for the correlations 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     (e.g., Francis (2011)’s TA1.8 method)</a:t>
            </a:r>
            <a:endParaRPr lang="en-US" sz="2400" dirty="0"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88421" y="42041"/>
            <a:ext cx="3200399" cy="2919247"/>
            <a:chOff x="2263775" y="1409700"/>
            <a:chExt cx="4614863" cy="404177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775" y="1409700"/>
              <a:ext cx="4614863" cy="404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590800" y="1414960"/>
              <a:ext cx="4028991" cy="383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Source: Hawaii </a:t>
              </a:r>
              <a:r>
                <a:rPr lang="en-US" sz="1200" dirty="0" err="1" smtClean="0"/>
                <a:t>longline</a:t>
              </a:r>
              <a:r>
                <a:rPr lang="en-US" sz="1200" dirty="0" smtClean="0"/>
                <a:t> observer program</a:t>
              </a:r>
              <a:endParaRPr 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51158" y="4953000"/>
            <a:ext cx="5045242" cy="1937327"/>
            <a:chOff x="4251158" y="4953000"/>
            <a:chExt cx="5045242" cy="1937327"/>
          </a:xfrm>
        </p:grpSpPr>
        <p:pic>
          <p:nvPicPr>
            <p:cNvPr id="10" name="Picture 4" descr="http://www.oceantrawlers.com/wp-content/uploads/2014/04/sardi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9747" y="6423453"/>
              <a:ext cx="782053" cy="26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www.oceantrawlers.com/wp-content/uploads/2014/04/sardin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1158" y="5638800"/>
              <a:ext cx="2590800" cy="870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www.oceantrawlers.com/wp-content/uploads/2014/04/sardi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232" y="5638800"/>
              <a:ext cx="1905000" cy="639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www.oceantrawlers.com/wp-content/uploads/2014/04/sardi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8632" y="5730182"/>
              <a:ext cx="1905000" cy="639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www.oceantrawlers.com/wp-content/uploads/2014/04/sardi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1032" y="5836743"/>
              <a:ext cx="1905000" cy="639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www.oceantrawlers.com/wp-content/uploads/2014/04/sardi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5924975"/>
              <a:ext cx="1905000" cy="639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cdn1.iconfinder.com/data/icons/fishing-industry/200/Fishing_net-512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307" r="40429" b="26255"/>
            <a:stretch/>
          </p:blipFill>
          <p:spPr bwMode="auto">
            <a:xfrm>
              <a:off x="7162800" y="5257800"/>
              <a:ext cx="2007746" cy="1632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976222" y="4953000"/>
              <a:ext cx="222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66FF"/>
                  </a:solidFill>
                </a:rPr>
                <a:t>Intra-haul correlation</a:t>
              </a:r>
              <a:endParaRPr lang="en-US" b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Weighting methods for </a:t>
            </a:r>
            <a:r>
              <a:rPr lang="en-US" sz="3300" dirty="0" smtClean="0"/>
              <a:t>multinomial size composition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Variance ratio method (</a:t>
            </a:r>
            <a:r>
              <a:rPr lang="en-US" sz="2400" b="1" dirty="0"/>
              <a:t>McAllister and </a:t>
            </a:r>
            <a:r>
              <a:rPr lang="en-US" sz="2400" b="1" dirty="0" err="1" smtClean="0"/>
              <a:t>Ianelli</a:t>
            </a:r>
            <a:r>
              <a:rPr lang="en-US" sz="2400" b="1" dirty="0" smtClean="0"/>
              <a:t>, 1997)</a:t>
            </a:r>
          </a:p>
          <a:p>
            <a:pPr lvl="1"/>
            <a:r>
              <a:rPr lang="en-US" sz="2400" dirty="0" smtClean="0"/>
              <a:t>N = Ratio of the theoretical variance of the multinomial to the estimated variance;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Francis (2011) TA1.8 method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effective sample size is </a:t>
            </a:r>
            <a:r>
              <a:rPr lang="en-US" sz="2400" dirty="0" smtClean="0"/>
              <a:t>based </a:t>
            </a:r>
            <a:r>
              <a:rPr lang="en-US" sz="2400" dirty="0"/>
              <a:t>on how well the model mimics the mean </a:t>
            </a:r>
            <a:r>
              <a:rPr lang="en-US" sz="2400" dirty="0" smtClean="0"/>
              <a:t>lengths</a:t>
            </a:r>
            <a:r>
              <a:rPr lang="en-US" sz="2400" dirty="0"/>
              <a:t> </a:t>
            </a:r>
            <a:r>
              <a:rPr lang="en-US" sz="2400" dirty="0" smtClean="0"/>
              <a:t>(i.e., the </a:t>
            </a:r>
            <a:r>
              <a:rPr lang="en-US" sz="2400" dirty="0"/>
              <a:t>standard deviation of the </a:t>
            </a:r>
            <a:r>
              <a:rPr lang="en-US" sz="2400" dirty="0" smtClean="0"/>
              <a:t>normalized residuals close </a:t>
            </a:r>
            <a:r>
              <a:rPr lang="en-US" sz="2400" dirty="0"/>
              <a:t>to </a:t>
            </a:r>
            <a:r>
              <a:rPr lang="en-US" sz="2400" dirty="0" smtClean="0"/>
              <a:t>one)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Others: </a:t>
            </a:r>
            <a:r>
              <a:rPr lang="en-US" sz="2400" dirty="0" smtClean="0"/>
              <a:t>Paul’s talk A4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Objectives of this study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conduct a stock assessment update for the WCNPO striped marlin through 2013 (ISC BILLFISH WORKING GROUP)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“Update” with minor improvement (i.e., best scientific</a:t>
            </a:r>
            <a:r>
              <a:rPr lang="en-US" sz="2400" dirty="0"/>
              <a:t> information </a:t>
            </a:r>
            <a:r>
              <a:rPr lang="en-US" sz="2400" dirty="0" smtClean="0"/>
              <a:t>available)</a:t>
            </a:r>
            <a:endParaRPr lang="en-US" sz="2400" dirty="0"/>
          </a:p>
          <a:p>
            <a:pPr lvl="1"/>
            <a:r>
              <a:rPr lang="en-US" sz="2400" dirty="0" smtClean="0"/>
              <a:t>To include an alternative weighting method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for the size composition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compare two weighting </a:t>
            </a:r>
            <a:r>
              <a:rPr lang="en-US" sz="2400" dirty="0"/>
              <a:t>methods for size composition </a:t>
            </a:r>
            <a:r>
              <a:rPr lang="en-US" sz="2400" dirty="0" smtClean="0"/>
              <a:t>data based on </a:t>
            </a:r>
            <a:r>
              <a:rPr lang="en-US" sz="2400" dirty="0"/>
              <a:t>various model </a:t>
            </a:r>
            <a:r>
              <a:rPr lang="en-US" sz="2400" dirty="0" smtClean="0"/>
              <a:t>diagnostics and model outputs </a:t>
            </a:r>
          </a:p>
          <a:p>
            <a:pPr lvl="1"/>
            <a:r>
              <a:rPr lang="en-US" sz="2400" b="1" dirty="0"/>
              <a:t>Variance ratio </a:t>
            </a:r>
            <a:r>
              <a:rPr lang="en-US" sz="2400" b="1" dirty="0" smtClean="0"/>
              <a:t>method </a:t>
            </a:r>
            <a:r>
              <a:rPr lang="en-US" sz="2400" b="1" dirty="0" err="1" smtClean="0"/>
              <a:t>v.s</a:t>
            </a:r>
            <a:r>
              <a:rPr lang="en-US" sz="2400" b="1" dirty="0" smtClean="0"/>
              <a:t>. </a:t>
            </a:r>
            <a:r>
              <a:rPr lang="en-US" sz="2400" b="1" dirty="0"/>
              <a:t>Francis (2011) TA1.8 </a:t>
            </a:r>
            <a:r>
              <a:rPr lang="en-US" sz="2400" b="1" dirty="0" smtClean="0"/>
              <a:t>method</a:t>
            </a:r>
            <a:endParaRPr lang="en-US" sz="2400" b="1" dirty="0"/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705600" y="2667000"/>
            <a:ext cx="2438400" cy="1828800"/>
            <a:chOff x="6705600" y="2667000"/>
            <a:chExt cx="2438400" cy="1828800"/>
          </a:xfrm>
        </p:grpSpPr>
        <p:pic>
          <p:nvPicPr>
            <p:cNvPr id="3074" name="Picture 2" descr="https://martuktheholy.files.wordpress.com/2015/06/shocked-face-do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2667000"/>
              <a:ext cx="24384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0590301">
              <a:off x="6854946" y="2798674"/>
              <a:ext cx="1691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New weighting!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53400" y="290726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?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18532" y="305966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?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5200" y="3212068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!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6705600" y="2907268"/>
              <a:ext cx="434804" cy="20526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 flipV="1">
              <a:off x="6705600" y="3343222"/>
              <a:ext cx="434804" cy="762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436192" y="3124200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!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Yi-Jay.Chang\Desktop\HotSpot_Striped_Marlin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14600"/>
            <a:ext cx="6019800" cy="38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buildatimberframe.com/images-css/logos/logo.500.206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9" b="21049"/>
          <a:stretch/>
        </p:blipFill>
        <p:spPr bwMode="auto">
          <a:xfrm rot="20872159">
            <a:off x="1583838" y="1180613"/>
            <a:ext cx="3325698" cy="15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Stock structure</a:t>
            </a:r>
            <a:endParaRPr lang="en-US" sz="3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8" y="1371600"/>
            <a:ext cx="8287632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02930" y="3424535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140</a:t>
            </a:r>
            <a:r>
              <a:rPr lang="en-US" sz="2400" b="1" baseline="30000" dirty="0" smtClean="0"/>
              <a:t>o</a:t>
            </a:r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Western and Central North Pacific </a:t>
            </a:r>
            <a:r>
              <a:rPr lang="en-US" sz="2400" dirty="0" smtClean="0"/>
              <a:t>Ocean Stock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5791200"/>
            <a:ext cx="53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9400" y="5610545"/>
            <a:ext cx="1363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WCPFC Area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18" name="Rectangle 17"/>
          <p:cNvSpPr/>
          <p:nvPr/>
        </p:nvSpPr>
        <p:spPr>
          <a:xfrm>
            <a:off x="179512" y="358241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Previous assessments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ISC </a:t>
            </a:r>
            <a:r>
              <a:rPr lang="en-US" sz="2400" dirty="0" smtClean="0"/>
              <a:t>(2011)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SS3</a:t>
            </a:r>
            <a:endParaRPr lang="en-US" sz="2400" dirty="0"/>
          </a:p>
          <a:p>
            <a:r>
              <a:rPr lang="en-US" sz="2400" b="1" dirty="0"/>
              <a:t>Data used (1975–2013):</a:t>
            </a:r>
            <a:endParaRPr lang="en-US" sz="2400" b="1" dirty="0" smtClean="0"/>
          </a:p>
          <a:p>
            <a:r>
              <a:rPr lang="en-US" sz="2400" dirty="0" smtClean="0"/>
              <a:t>18 Catch fleets</a:t>
            </a:r>
            <a:endParaRPr lang="en-US" sz="2400" dirty="0"/>
          </a:p>
          <a:p>
            <a:r>
              <a:rPr lang="en-US" sz="2400" dirty="0" smtClean="0"/>
              <a:t>15 abundance indices</a:t>
            </a:r>
          </a:p>
          <a:p>
            <a:r>
              <a:rPr lang="en-US" sz="2400" dirty="0" smtClean="0"/>
              <a:t>11 composition series</a:t>
            </a:r>
            <a:endParaRPr lang="en-US" sz="2400" dirty="0"/>
          </a:p>
          <a:p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07504" y="78005"/>
            <a:ext cx="3573671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WCNPO Striped marlin</a:t>
            </a:r>
            <a:endParaRPr lang="en-US" sz="2000" b="1" dirty="0" smtClean="0"/>
          </a:p>
          <a:p>
            <a:r>
              <a:rPr lang="en-US" sz="2100" b="1" dirty="0" smtClean="0"/>
              <a:t>Source: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</p:txBody>
      </p:sp>
      <p:pic>
        <p:nvPicPr>
          <p:cNvPr id="3" name="Picture 2" descr="C:\Users\Yi-Jay.Chang\Desktop\Group photo - 2015 BillWG Yokohama [640x480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0" y="990599"/>
            <a:ext cx="3352802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175" y="188284"/>
            <a:ext cx="5414418" cy="295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32" b="34834"/>
          <a:stretch/>
        </p:blipFill>
        <p:spPr bwMode="auto">
          <a:xfrm>
            <a:off x="3324901" y="3192769"/>
            <a:ext cx="3232354" cy="2926672"/>
          </a:xfrm>
          <a:prstGeom prst="rect">
            <a:avLst/>
          </a:prstGeom>
          <a:noFill/>
        </p:spPr>
      </p:pic>
      <p:pic>
        <p:nvPicPr>
          <p:cNvPr id="5125" name="Picture 5" descr="https://encrypted-tbn2.gstatic.com/images?q=tbn:ANd9GcSjQUIpAYHOQGijwd32VOztkoNBE52rjcz-pMJpqhCrFu90SUB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1" y="2807927"/>
            <a:ext cx="960120" cy="6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00664"/>
            <a:ext cx="2593994" cy="28194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3" b="34834"/>
          <a:stretch/>
        </p:blipFill>
        <p:spPr bwMode="auto">
          <a:xfrm>
            <a:off x="3761872" y="3417395"/>
            <a:ext cx="609600" cy="1459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1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6132</TotalTime>
  <Words>1141</Words>
  <Application>Microsoft Office PowerPoint</Application>
  <PresentationFormat>On-screen Show (4:3)</PresentationFormat>
  <Paragraphs>312</Paragraphs>
  <Slides>26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Comparison of weighting methods for size composition data: A case study for the  North Pacific striped marlin stock assessment</vt:lpstr>
      <vt:lpstr>Outline</vt:lpstr>
      <vt:lpstr>Introduction</vt:lpstr>
      <vt:lpstr>Introduction</vt:lpstr>
      <vt:lpstr>Weighting methods for multinomial size composition</vt:lpstr>
      <vt:lpstr>Objectives of this study</vt:lpstr>
      <vt:lpstr>PowerPoint Presentation</vt:lpstr>
      <vt:lpstr>Stock structure</vt:lpstr>
      <vt:lpstr>PowerPoint Presentation</vt:lpstr>
      <vt:lpstr>Stock assessment model</vt:lpstr>
      <vt:lpstr>Model diagnostics</vt:lpstr>
      <vt:lpstr>PowerPoint Presentation</vt:lpstr>
      <vt:lpstr>Estimation of effective sample size</vt:lpstr>
      <vt:lpstr>PowerPoint Presentation</vt:lpstr>
      <vt:lpstr>PowerPoint Presentation</vt:lpstr>
      <vt:lpstr>PowerPoint Presentation</vt:lpstr>
      <vt:lpstr>PowerPoint Presentation</vt:lpstr>
      <vt:lpstr>SDNR</vt:lpstr>
      <vt:lpstr>Runs test</vt:lpstr>
      <vt:lpstr>Relative Likelihood Profile, log(R0)</vt:lpstr>
      <vt:lpstr>Retrospective analysis</vt:lpstr>
      <vt:lpstr>PowerPoint Presentation</vt:lpstr>
      <vt:lpstr>Model Outputs</vt:lpstr>
      <vt:lpstr>Discussion</vt:lpstr>
      <vt:lpstr>Conclusions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Yi-Jay.Chang</dc:creator>
  <cp:lastModifiedBy>Yi-Jay.Chang</cp:lastModifiedBy>
  <cp:revision>187</cp:revision>
  <dcterms:created xsi:type="dcterms:W3CDTF">2006-08-16T00:00:00Z</dcterms:created>
  <dcterms:modified xsi:type="dcterms:W3CDTF">2015-10-20T04:52:20Z</dcterms:modified>
</cp:coreProperties>
</file>