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3662" r:id="rId3"/>
  </p:sldMasterIdLst>
  <p:notesMasterIdLst>
    <p:notesMasterId r:id="rId50"/>
  </p:notesMasterIdLst>
  <p:handoutMasterIdLst>
    <p:handoutMasterId r:id="rId51"/>
  </p:handoutMasterIdLst>
  <p:sldIdLst>
    <p:sldId id="428" r:id="rId4"/>
    <p:sldId id="305" r:id="rId5"/>
    <p:sldId id="435" r:id="rId6"/>
    <p:sldId id="306" r:id="rId7"/>
    <p:sldId id="351" r:id="rId8"/>
    <p:sldId id="352" r:id="rId9"/>
    <p:sldId id="353" r:id="rId10"/>
    <p:sldId id="354" r:id="rId11"/>
    <p:sldId id="355" r:id="rId12"/>
    <p:sldId id="356" r:id="rId13"/>
    <p:sldId id="431" r:id="rId14"/>
    <p:sldId id="357" r:id="rId15"/>
    <p:sldId id="358" r:id="rId16"/>
    <p:sldId id="359" r:id="rId17"/>
    <p:sldId id="360" r:id="rId18"/>
    <p:sldId id="361" r:id="rId19"/>
    <p:sldId id="362" r:id="rId20"/>
    <p:sldId id="363" r:id="rId21"/>
    <p:sldId id="365" r:id="rId22"/>
    <p:sldId id="367" r:id="rId23"/>
    <p:sldId id="368" r:id="rId24"/>
    <p:sldId id="426" r:id="rId25"/>
    <p:sldId id="369" r:id="rId26"/>
    <p:sldId id="371" r:id="rId27"/>
    <p:sldId id="419" r:id="rId28"/>
    <p:sldId id="425" r:id="rId29"/>
    <p:sldId id="413" r:id="rId30"/>
    <p:sldId id="374" r:id="rId31"/>
    <p:sldId id="377" r:id="rId32"/>
    <p:sldId id="378" r:id="rId33"/>
    <p:sldId id="379" r:id="rId34"/>
    <p:sldId id="380" r:id="rId35"/>
    <p:sldId id="383" r:id="rId36"/>
    <p:sldId id="386" r:id="rId37"/>
    <p:sldId id="385" r:id="rId38"/>
    <p:sldId id="387" r:id="rId39"/>
    <p:sldId id="388" r:id="rId40"/>
    <p:sldId id="389" r:id="rId41"/>
    <p:sldId id="391" r:id="rId42"/>
    <p:sldId id="392" r:id="rId43"/>
    <p:sldId id="393" r:id="rId44"/>
    <p:sldId id="394" r:id="rId45"/>
    <p:sldId id="395" r:id="rId46"/>
    <p:sldId id="396" r:id="rId47"/>
    <p:sldId id="434" r:id="rId48"/>
    <p:sldId id="433"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885">
          <p15:clr>
            <a:srgbClr val="A4A3A4"/>
          </p15:clr>
        </p15:guide>
        <p15:guide id="2" orient="horz" pos="758">
          <p15:clr>
            <a:srgbClr val="A4A3A4"/>
          </p15:clr>
        </p15:guide>
        <p15:guide id="3" pos="28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C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099" autoAdjust="0"/>
    <p:restoredTop sz="94660"/>
  </p:normalViewPr>
  <p:slideViewPr>
    <p:cSldViewPr snapToGrid="0" snapToObjects="1">
      <p:cViewPr varScale="1">
        <p:scale>
          <a:sx n="111" d="100"/>
          <a:sy n="111" d="100"/>
        </p:scale>
        <p:origin x="-1614" y="-78"/>
      </p:cViewPr>
      <p:guideLst>
        <p:guide orient="horz" pos="1885"/>
        <p:guide orient="horz" pos="758"/>
        <p:guide pos="2860"/>
      </p:guideLst>
    </p:cSldViewPr>
  </p:slideViewPr>
  <p:notesTextViewPr>
    <p:cViewPr>
      <p:scale>
        <a:sx n="75" d="100"/>
        <a:sy n="7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Krp\Desktop\production\production_bluefi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Krp\Desktop\production\production_bluefi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Krp\Desktop\production\production_bluefi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a:solidFill>
                <a:schemeClr val="tx1"/>
              </a:solidFill>
            </a:ln>
          </c:spPr>
          <c:marker>
            <c:symbol val="none"/>
          </c:marker>
          <c:cat>
            <c:numRef>
              <c:f>Sheet1!$D$13:$D$19</c:f>
              <c:numCache>
                <c:formatCode>General</c:formatCode>
                <c:ptCount val="7"/>
                <c:pt idx="0">
                  <c:v>6.5</c:v>
                </c:pt>
                <c:pt idx="1">
                  <c:v>6.6</c:v>
                </c:pt>
                <c:pt idx="2">
                  <c:v>6.7</c:v>
                </c:pt>
                <c:pt idx="3">
                  <c:v>6.8</c:v>
                </c:pt>
                <c:pt idx="4">
                  <c:v>6.9</c:v>
                </c:pt>
                <c:pt idx="5">
                  <c:v>7</c:v>
                </c:pt>
                <c:pt idx="6">
                  <c:v>7.1</c:v>
                </c:pt>
              </c:numCache>
            </c:numRef>
          </c:cat>
          <c:val>
            <c:numRef>
              <c:f>Sheet1!$E$13:$E$19</c:f>
              <c:numCache>
                <c:formatCode>General</c:formatCode>
                <c:ptCount val="7"/>
                <c:pt idx="0">
                  <c:v>7</c:v>
                </c:pt>
                <c:pt idx="1">
                  <c:v>3</c:v>
                </c:pt>
                <c:pt idx="2">
                  <c:v>0</c:v>
                </c:pt>
                <c:pt idx="3">
                  <c:v>0</c:v>
                </c:pt>
                <c:pt idx="4">
                  <c:v>1</c:v>
                </c:pt>
                <c:pt idx="5">
                  <c:v>1</c:v>
                </c:pt>
                <c:pt idx="6">
                  <c:v>1</c:v>
                </c:pt>
              </c:numCache>
            </c:numRef>
          </c:val>
          <c:smooth val="0"/>
        </c:ser>
        <c:ser>
          <c:idx val="1"/>
          <c:order val="1"/>
          <c:spPr>
            <a:ln>
              <a:solidFill>
                <a:schemeClr val="tx1"/>
              </a:solidFill>
            </a:ln>
          </c:spPr>
          <c:marker>
            <c:symbol val="none"/>
          </c:marker>
          <c:cat>
            <c:numRef>
              <c:f>Sheet1!$D$13:$D$19</c:f>
              <c:numCache>
                <c:formatCode>General</c:formatCode>
                <c:ptCount val="7"/>
                <c:pt idx="0">
                  <c:v>6.5</c:v>
                </c:pt>
                <c:pt idx="1">
                  <c:v>6.6</c:v>
                </c:pt>
                <c:pt idx="2">
                  <c:v>6.7</c:v>
                </c:pt>
                <c:pt idx="3">
                  <c:v>6.8</c:v>
                </c:pt>
                <c:pt idx="4">
                  <c:v>6.9</c:v>
                </c:pt>
                <c:pt idx="5">
                  <c:v>7</c:v>
                </c:pt>
                <c:pt idx="6">
                  <c:v>7.1</c:v>
                </c:pt>
              </c:numCache>
            </c:numRef>
          </c:cat>
          <c:val>
            <c:numRef>
              <c:f>Sheet1!$F$13:$F$19</c:f>
              <c:numCache>
                <c:formatCode>General</c:formatCode>
                <c:ptCount val="7"/>
                <c:pt idx="0">
                  <c:v>5</c:v>
                </c:pt>
                <c:pt idx="1">
                  <c:v>3</c:v>
                </c:pt>
                <c:pt idx="2">
                  <c:v>1</c:v>
                </c:pt>
                <c:pt idx="3">
                  <c:v>0</c:v>
                </c:pt>
                <c:pt idx="4">
                  <c:v>2</c:v>
                </c:pt>
                <c:pt idx="5">
                  <c:v>1</c:v>
                </c:pt>
                <c:pt idx="6">
                  <c:v>2</c:v>
                </c:pt>
              </c:numCache>
            </c:numRef>
          </c:val>
          <c:smooth val="0"/>
        </c:ser>
        <c:ser>
          <c:idx val="2"/>
          <c:order val="2"/>
          <c:marker>
            <c:symbol val="none"/>
          </c:marker>
          <c:cat>
            <c:numRef>
              <c:f>Sheet1!$D$13:$D$19</c:f>
              <c:numCache>
                <c:formatCode>General</c:formatCode>
                <c:ptCount val="7"/>
                <c:pt idx="0">
                  <c:v>6.5</c:v>
                </c:pt>
                <c:pt idx="1">
                  <c:v>6.6</c:v>
                </c:pt>
                <c:pt idx="2">
                  <c:v>6.7</c:v>
                </c:pt>
                <c:pt idx="3">
                  <c:v>6.8</c:v>
                </c:pt>
                <c:pt idx="4">
                  <c:v>6.9</c:v>
                </c:pt>
                <c:pt idx="5">
                  <c:v>7</c:v>
                </c:pt>
                <c:pt idx="6">
                  <c:v>7.1</c:v>
                </c:pt>
              </c:numCache>
            </c:numRef>
          </c:cat>
          <c:val>
            <c:numRef>
              <c:f>Sheet1!$G$13:$G$19</c:f>
              <c:numCache>
                <c:formatCode>General</c:formatCode>
                <c:ptCount val="7"/>
                <c:pt idx="0">
                  <c:v>0</c:v>
                </c:pt>
                <c:pt idx="1">
                  <c:v>0</c:v>
                </c:pt>
                <c:pt idx="2">
                  <c:v>0</c:v>
                </c:pt>
                <c:pt idx="3">
                  <c:v>0</c:v>
                </c:pt>
                <c:pt idx="4">
                  <c:v>0</c:v>
                </c:pt>
                <c:pt idx="5">
                  <c:v>1</c:v>
                </c:pt>
                <c:pt idx="6">
                  <c:v>1</c:v>
                </c:pt>
              </c:numCache>
            </c:numRef>
          </c:val>
          <c:smooth val="0"/>
        </c:ser>
        <c:ser>
          <c:idx val="3"/>
          <c:order val="3"/>
          <c:spPr>
            <a:ln>
              <a:solidFill>
                <a:schemeClr val="tx1"/>
              </a:solidFill>
            </a:ln>
          </c:spPr>
          <c:marker>
            <c:symbol val="none"/>
          </c:marker>
          <c:cat>
            <c:numRef>
              <c:f>Sheet1!$D$13:$D$19</c:f>
              <c:numCache>
                <c:formatCode>General</c:formatCode>
                <c:ptCount val="7"/>
                <c:pt idx="0">
                  <c:v>6.5</c:v>
                </c:pt>
                <c:pt idx="1">
                  <c:v>6.6</c:v>
                </c:pt>
                <c:pt idx="2">
                  <c:v>6.7</c:v>
                </c:pt>
                <c:pt idx="3">
                  <c:v>6.8</c:v>
                </c:pt>
                <c:pt idx="4">
                  <c:v>6.9</c:v>
                </c:pt>
                <c:pt idx="5">
                  <c:v>7</c:v>
                </c:pt>
                <c:pt idx="6">
                  <c:v>7.1</c:v>
                </c:pt>
              </c:numCache>
            </c:numRef>
          </c:cat>
          <c:val>
            <c:numRef>
              <c:f>Sheet1!$H$13:$H$19</c:f>
              <c:numCache>
                <c:formatCode>General</c:formatCode>
                <c:ptCount val="7"/>
                <c:pt idx="0">
                  <c:v>4</c:v>
                </c:pt>
                <c:pt idx="1">
                  <c:v>3</c:v>
                </c:pt>
                <c:pt idx="2">
                  <c:v>3</c:v>
                </c:pt>
                <c:pt idx="3">
                  <c:v>2</c:v>
                </c:pt>
                <c:pt idx="4">
                  <c:v>1</c:v>
                </c:pt>
                <c:pt idx="5">
                  <c:v>0</c:v>
                </c:pt>
                <c:pt idx="6">
                  <c:v>0</c:v>
                </c:pt>
              </c:numCache>
            </c:numRef>
          </c:val>
          <c:smooth val="0"/>
        </c:ser>
        <c:ser>
          <c:idx val="4"/>
          <c:order val="4"/>
          <c:spPr>
            <a:ln>
              <a:solidFill>
                <a:schemeClr val="tx1"/>
              </a:solidFill>
            </a:ln>
          </c:spPr>
          <c:marker>
            <c:symbol val="none"/>
          </c:marker>
          <c:cat>
            <c:numRef>
              <c:f>Sheet1!$D$13:$D$19</c:f>
              <c:numCache>
                <c:formatCode>General</c:formatCode>
                <c:ptCount val="7"/>
                <c:pt idx="0">
                  <c:v>6.5</c:v>
                </c:pt>
                <c:pt idx="1">
                  <c:v>6.6</c:v>
                </c:pt>
                <c:pt idx="2">
                  <c:v>6.7</c:v>
                </c:pt>
                <c:pt idx="3">
                  <c:v>6.8</c:v>
                </c:pt>
                <c:pt idx="4">
                  <c:v>6.9</c:v>
                </c:pt>
                <c:pt idx="5">
                  <c:v>7</c:v>
                </c:pt>
                <c:pt idx="6">
                  <c:v>7.1</c:v>
                </c:pt>
              </c:numCache>
            </c:numRef>
          </c:cat>
          <c:val>
            <c:numRef>
              <c:f>Sheet1!$I$13:$I$19</c:f>
              <c:numCache>
                <c:formatCode>General</c:formatCode>
                <c:ptCount val="7"/>
                <c:pt idx="0">
                  <c:v>0</c:v>
                </c:pt>
                <c:pt idx="1">
                  <c:v>0</c:v>
                </c:pt>
                <c:pt idx="2">
                  <c:v>0</c:v>
                </c:pt>
                <c:pt idx="3">
                  <c:v>0</c:v>
                </c:pt>
                <c:pt idx="4">
                  <c:v>0</c:v>
                </c:pt>
                <c:pt idx="5">
                  <c:v>1</c:v>
                </c:pt>
                <c:pt idx="6">
                  <c:v>1</c:v>
                </c:pt>
              </c:numCache>
            </c:numRef>
          </c:val>
          <c:smooth val="0"/>
        </c:ser>
        <c:ser>
          <c:idx val="5"/>
          <c:order val="5"/>
          <c:spPr>
            <a:ln>
              <a:solidFill>
                <a:schemeClr val="tx1"/>
              </a:solidFill>
            </a:ln>
          </c:spPr>
          <c:marker>
            <c:symbol val="none"/>
          </c:marker>
          <c:cat>
            <c:numRef>
              <c:f>Sheet1!$D$13:$D$19</c:f>
              <c:numCache>
                <c:formatCode>General</c:formatCode>
                <c:ptCount val="7"/>
                <c:pt idx="0">
                  <c:v>6.5</c:v>
                </c:pt>
                <c:pt idx="1">
                  <c:v>6.6</c:v>
                </c:pt>
                <c:pt idx="2">
                  <c:v>6.7</c:v>
                </c:pt>
                <c:pt idx="3">
                  <c:v>6.8</c:v>
                </c:pt>
                <c:pt idx="4">
                  <c:v>6.9</c:v>
                </c:pt>
                <c:pt idx="5">
                  <c:v>7</c:v>
                </c:pt>
                <c:pt idx="6">
                  <c:v>7.1</c:v>
                </c:pt>
              </c:numCache>
            </c:numRef>
          </c:cat>
          <c:val>
            <c:numRef>
              <c:f>Sheet1!$J$13:$J$19</c:f>
              <c:numCache>
                <c:formatCode>General</c:formatCode>
                <c:ptCount val="7"/>
                <c:pt idx="0">
                  <c:v>0</c:v>
                </c:pt>
                <c:pt idx="1">
                  <c:v>0</c:v>
                </c:pt>
                <c:pt idx="2">
                  <c:v>0</c:v>
                </c:pt>
                <c:pt idx="3">
                  <c:v>1</c:v>
                </c:pt>
                <c:pt idx="4">
                  <c:v>2</c:v>
                </c:pt>
                <c:pt idx="5">
                  <c:v>3</c:v>
                </c:pt>
                <c:pt idx="6">
                  <c:v>4</c:v>
                </c:pt>
              </c:numCache>
            </c:numRef>
          </c:val>
          <c:smooth val="0"/>
        </c:ser>
        <c:ser>
          <c:idx val="6"/>
          <c:order val="6"/>
          <c:spPr>
            <a:ln>
              <a:solidFill>
                <a:schemeClr val="tx1"/>
              </a:solidFill>
            </a:ln>
          </c:spPr>
          <c:marker>
            <c:symbol val="none"/>
          </c:marker>
          <c:cat>
            <c:numRef>
              <c:f>Sheet1!$D$13:$D$19</c:f>
              <c:numCache>
                <c:formatCode>General</c:formatCode>
                <c:ptCount val="7"/>
                <c:pt idx="0">
                  <c:v>6.5</c:v>
                </c:pt>
                <c:pt idx="1">
                  <c:v>6.6</c:v>
                </c:pt>
                <c:pt idx="2">
                  <c:v>6.7</c:v>
                </c:pt>
                <c:pt idx="3">
                  <c:v>6.8</c:v>
                </c:pt>
                <c:pt idx="4">
                  <c:v>6.9</c:v>
                </c:pt>
                <c:pt idx="5">
                  <c:v>7</c:v>
                </c:pt>
                <c:pt idx="6">
                  <c:v>7.1</c:v>
                </c:pt>
              </c:numCache>
            </c:numRef>
          </c:cat>
          <c:val>
            <c:numRef>
              <c:f>Sheet1!$K$13:$K$19</c:f>
              <c:numCache>
                <c:formatCode>General</c:formatCode>
                <c:ptCount val="7"/>
                <c:pt idx="0">
                  <c:v>2</c:v>
                </c:pt>
                <c:pt idx="1">
                  <c:v>1</c:v>
                </c:pt>
                <c:pt idx="2">
                  <c:v>1</c:v>
                </c:pt>
                <c:pt idx="3">
                  <c:v>0</c:v>
                </c:pt>
                <c:pt idx="4">
                  <c:v>0</c:v>
                </c:pt>
                <c:pt idx="5">
                  <c:v>0</c:v>
                </c:pt>
                <c:pt idx="6">
                  <c:v>1</c:v>
                </c:pt>
              </c:numCache>
            </c:numRef>
          </c:val>
          <c:smooth val="0"/>
        </c:ser>
        <c:ser>
          <c:idx val="7"/>
          <c:order val="7"/>
          <c:spPr>
            <a:ln>
              <a:solidFill>
                <a:schemeClr val="tx1"/>
              </a:solidFill>
            </a:ln>
          </c:spPr>
          <c:marker>
            <c:symbol val="none"/>
          </c:marker>
          <c:cat>
            <c:numRef>
              <c:f>Sheet1!$D$13:$D$19</c:f>
              <c:numCache>
                <c:formatCode>General</c:formatCode>
                <c:ptCount val="7"/>
                <c:pt idx="0">
                  <c:v>6.5</c:v>
                </c:pt>
                <c:pt idx="1">
                  <c:v>6.6</c:v>
                </c:pt>
                <c:pt idx="2">
                  <c:v>6.7</c:v>
                </c:pt>
                <c:pt idx="3">
                  <c:v>6.8</c:v>
                </c:pt>
                <c:pt idx="4">
                  <c:v>6.9</c:v>
                </c:pt>
                <c:pt idx="5">
                  <c:v>7</c:v>
                </c:pt>
                <c:pt idx="6">
                  <c:v>7.1</c:v>
                </c:pt>
              </c:numCache>
            </c:numRef>
          </c:cat>
          <c:val>
            <c:numRef>
              <c:f>Sheet1!$L$13:$L$19</c:f>
              <c:numCache>
                <c:formatCode>General</c:formatCode>
                <c:ptCount val="7"/>
                <c:pt idx="0">
                  <c:v>1</c:v>
                </c:pt>
                <c:pt idx="1">
                  <c:v>0</c:v>
                </c:pt>
                <c:pt idx="2">
                  <c:v>0</c:v>
                </c:pt>
                <c:pt idx="3">
                  <c:v>0</c:v>
                </c:pt>
                <c:pt idx="4">
                  <c:v>1</c:v>
                </c:pt>
                <c:pt idx="5">
                  <c:v>2</c:v>
                </c:pt>
                <c:pt idx="6">
                  <c:v>3</c:v>
                </c:pt>
              </c:numCache>
            </c:numRef>
          </c:val>
          <c:smooth val="0"/>
        </c:ser>
        <c:ser>
          <c:idx val="8"/>
          <c:order val="8"/>
          <c:spPr>
            <a:ln>
              <a:solidFill>
                <a:srgbClr val="FF0000"/>
              </a:solidFill>
            </a:ln>
          </c:spPr>
          <c:marker>
            <c:symbol val="none"/>
          </c:marker>
          <c:cat>
            <c:numRef>
              <c:f>Sheet1!$D$13:$D$19</c:f>
              <c:numCache>
                <c:formatCode>General</c:formatCode>
                <c:ptCount val="7"/>
                <c:pt idx="0">
                  <c:v>6.5</c:v>
                </c:pt>
                <c:pt idx="1">
                  <c:v>6.6</c:v>
                </c:pt>
                <c:pt idx="2">
                  <c:v>6.7</c:v>
                </c:pt>
                <c:pt idx="3">
                  <c:v>6.8</c:v>
                </c:pt>
                <c:pt idx="4">
                  <c:v>6.9</c:v>
                </c:pt>
                <c:pt idx="5">
                  <c:v>7</c:v>
                </c:pt>
                <c:pt idx="6">
                  <c:v>7.1</c:v>
                </c:pt>
              </c:numCache>
            </c:numRef>
          </c:cat>
          <c:val>
            <c:numRef>
              <c:f>Sheet1!$M$13:$M$19</c:f>
              <c:numCache>
                <c:formatCode>General</c:formatCode>
                <c:ptCount val="7"/>
                <c:pt idx="0">
                  <c:v>2</c:v>
                </c:pt>
                <c:pt idx="1">
                  <c:v>0</c:v>
                </c:pt>
                <c:pt idx="2">
                  <c:v>0</c:v>
                </c:pt>
                <c:pt idx="3">
                  <c:v>1</c:v>
                </c:pt>
                <c:pt idx="4">
                  <c:v>2</c:v>
                </c:pt>
                <c:pt idx="5">
                  <c:v>2</c:v>
                </c:pt>
                <c:pt idx="6">
                  <c:v>2</c:v>
                </c:pt>
              </c:numCache>
            </c:numRef>
          </c:val>
          <c:smooth val="0"/>
        </c:ser>
        <c:ser>
          <c:idx val="9"/>
          <c:order val="9"/>
          <c:spPr>
            <a:ln>
              <a:solidFill>
                <a:srgbClr val="FF0000"/>
              </a:solidFill>
            </a:ln>
          </c:spPr>
          <c:marker>
            <c:symbol val="none"/>
          </c:marker>
          <c:cat>
            <c:numRef>
              <c:f>Sheet1!$D$13:$D$19</c:f>
              <c:numCache>
                <c:formatCode>General</c:formatCode>
                <c:ptCount val="7"/>
                <c:pt idx="0">
                  <c:v>6.5</c:v>
                </c:pt>
                <c:pt idx="1">
                  <c:v>6.6</c:v>
                </c:pt>
                <c:pt idx="2">
                  <c:v>6.7</c:v>
                </c:pt>
                <c:pt idx="3">
                  <c:v>6.8</c:v>
                </c:pt>
                <c:pt idx="4">
                  <c:v>6.9</c:v>
                </c:pt>
                <c:pt idx="5">
                  <c:v>7</c:v>
                </c:pt>
                <c:pt idx="6">
                  <c:v>7.1</c:v>
                </c:pt>
              </c:numCache>
            </c:numRef>
          </c:cat>
          <c:val>
            <c:numRef>
              <c:f>Sheet1!$N$13:$N$19</c:f>
              <c:numCache>
                <c:formatCode>General</c:formatCode>
                <c:ptCount val="7"/>
                <c:pt idx="0">
                  <c:v>7</c:v>
                </c:pt>
                <c:pt idx="1">
                  <c:v>6</c:v>
                </c:pt>
                <c:pt idx="2">
                  <c:v>4</c:v>
                </c:pt>
                <c:pt idx="3">
                  <c:v>2</c:v>
                </c:pt>
                <c:pt idx="4">
                  <c:v>1</c:v>
                </c:pt>
                <c:pt idx="5">
                  <c:v>0</c:v>
                </c:pt>
                <c:pt idx="6">
                  <c:v>0</c:v>
                </c:pt>
              </c:numCache>
            </c:numRef>
          </c:val>
          <c:smooth val="0"/>
        </c:ser>
        <c:dLbls>
          <c:showLegendKey val="0"/>
          <c:showVal val="0"/>
          <c:showCatName val="0"/>
          <c:showSerName val="0"/>
          <c:showPercent val="0"/>
          <c:showBubbleSize val="0"/>
        </c:dLbls>
        <c:marker val="1"/>
        <c:smooth val="0"/>
        <c:axId val="53923200"/>
        <c:axId val="53941376"/>
      </c:lineChart>
      <c:catAx>
        <c:axId val="53923200"/>
        <c:scaling>
          <c:orientation val="minMax"/>
        </c:scaling>
        <c:delete val="0"/>
        <c:axPos val="b"/>
        <c:numFmt formatCode="General" sourceLinked="1"/>
        <c:majorTickMark val="out"/>
        <c:minorTickMark val="none"/>
        <c:tickLblPos val="nextTo"/>
        <c:crossAx val="53941376"/>
        <c:crosses val="autoZero"/>
        <c:auto val="1"/>
        <c:lblAlgn val="ctr"/>
        <c:lblOffset val="100"/>
        <c:noMultiLvlLbl val="0"/>
      </c:catAx>
      <c:valAx>
        <c:axId val="53941376"/>
        <c:scaling>
          <c:orientation val="minMax"/>
          <c:max val="30"/>
        </c:scaling>
        <c:delete val="0"/>
        <c:axPos val="l"/>
        <c:numFmt formatCode="General" sourceLinked="1"/>
        <c:majorTickMark val="out"/>
        <c:minorTickMark val="none"/>
        <c:tickLblPos val="nextTo"/>
        <c:crossAx val="53923200"/>
        <c:crosses val="autoZero"/>
        <c:crossBetween val="between"/>
        <c:majorUnit val="5"/>
        <c:minorUnit val="0.2"/>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0"/>
          <c:order val="10"/>
          <c:spPr>
            <a:ln>
              <a:solidFill>
                <a:schemeClr val="tx1"/>
              </a:solidFill>
            </a:ln>
          </c:spPr>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Sheet1!$E$5:$E$11</c:f>
              <c:numCache>
                <c:formatCode>General</c:formatCode>
                <c:ptCount val="7"/>
                <c:pt idx="0">
                  <c:v>5</c:v>
                </c:pt>
                <c:pt idx="1">
                  <c:v>0</c:v>
                </c:pt>
                <c:pt idx="2">
                  <c:v>1</c:v>
                </c:pt>
                <c:pt idx="3">
                  <c:v>9</c:v>
                </c:pt>
                <c:pt idx="4">
                  <c:v>16</c:v>
                </c:pt>
                <c:pt idx="5">
                  <c:v>21</c:v>
                </c:pt>
                <c:pt idx="6">
                  <c:v>24</c:v>
                </c:pt>
              </c:numCache>
            </c:numRef>
          </c:val>
          <c:smooth val="0"/>
        </c:ser>
        <c:ser>
          <c:idx val="11"/>
          <c:order val="11"/>
          <c:spPr>
            <a:ln>
              <a:solidFill>
                <a:schemeClr val="tx1"/>
              </a:solidFill>
            </a:ln>
          </c:spPr>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Sheet1!$F$5:$F$11</c:f>
              <c:numCache>
                <c:formatCode>General</c:formatCode>
                <c:ptCount val="7"/>
                <c:pt idx="0">
                  <c:v>8</c:v>
                </c:pt>
                <c:pt idx="1">
                  <c:v>5</c:v>
                </c:pt>
                <c:pt idx="2">
                  <c:v>2</c:v>
                </c:pt>
                <c:pt idx="3">
                  <c:v>0</c:v>
                </c:pt>
                <c:pt idx="4">
                  <c:v>1</c:v>
                </c:pt>
                <c:pt idx="5">
                  <c:v>3</c:v>
                </c:pt>
                <c:pt idx="6">
                  <c:v>5</c:v>
                </c:pt>
              </c:numCache>
            </c:numRef>
          </c:val>
          <c:smooth val="0"/>
        </c:ser>
        <c:ser>
          <c:idx val="12"/>
          <c:order val="12"/>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Sheet1!$G$5:$G$11</c:f>
              <c:numCache>
                <c:formatCode>General</c:formatCode>
                <c:ptCount val="7"/>
                <c:pt idx="0">
                  <c:v>0</c:v>
                </c:pt>
                <c:pt idx="1">
                  <c:v>0</c:v>
                </c:pt>
                <c:pt idx="2">
                  <c:v>0</c:v>
                </c:pt>
                <c:pt idx="3">
                  <c:v>0</c:v>
                </c:pt>
                <c:pt idx="4">
                  <c:v>0</c:v>
                </c:pt>
                <c:pt idx="5">
                  <c:v>0</c:v>
                </c:pt>
                <c:pt idx="6">
                  <c:v>0</c:v>
                </c:pt>
              </c:numCache>
            </c:numRef>
          </c:val>
          <c:smooth val="0"/>
        </c:ser>
        <c:ser>
          <c:idx val="13"/>
          <c:order val="13"/>
          <c:spPr>
            <a:ln>
              <a:solidFill>
                <a:schemeClr val="tx1"/>
              </a:solidFill>
            </a:ln>
          </c:spPr>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Sheet1!$H$5:$H$11</c:f>
              <c:numCache>
                <c:formatCode>General</c:formatCode>
                <c:ptCount val="7"/>
                <c:pt idx="0">
                  <c:v>0</c:v>
                </c:pt>
                <c:pt idx="1">
                  <c:v>1</c:v>
                </c:pt>
                <c:pt idx="2">
                  <c:v>3</c:v>
                </c:pt>
                <c:pt idx="3">
                  <c:v>4</c:v>
                </c:pt>
                <c:pt idx="4">
                  <c:v>7</c:v>
                </c:pt>
                <c:pt idx="5">
                  <c:v>8</c:v>
                </c:pt>
                <c:pt idx="6">
                  <c:v>10</c:v>
                </c:pt>
              </c:numCache>
            </c:numRef>
          </c:val>
          <c:smooth val="0"/>
        </c:ser>
        <c:ser>
          <c:idx val="14"/>
          <c:order val="14"/>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Sheet1!$I$5:$I$11</c:f>
              <c:numCache>
                <c:formatCode>General</c:formatCode>
                <c:ptCount val="7"/>
                <c:pt idx="0">
                  <c:v>1</c:v>
                </c:pt>
                <c:pt idx="1">
                  <c:v>0</c:v>
                </c:pt>
                <c:pt idx="2">
                  <c:v>0</c:v>
                </c:pt>
                <c:pt idx="3">
                  <c:v>0</c:v>
                </c:pt>
                <c:pt idx="4">
                  <c:v>0</c:v>
                </c:pt>
                <c:pt idx="5">
                  <c:v>1</c:v>
                </c:pt>
                <c:pt idx="6">
                  <c:v>1</c:v>
                </c:pt>
              </c:numCache>
            </c:numRef>
          </c:val>
          <c:smooth val="0"/>
        </c:ser>
        <c:ser>
          <c:idx val="15"/>
          <c:order val="15"/>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Sheet1!$J$5:$J$11</c:f>
              <c:numCache>
                <c:formatCode>General</c:formatCode>
                <c:ptCount val="7"/>
                <c:pt idx="0">
                  <c:v>0</c:v>
                </c:pt>
                <c:pt idx="1">
                  <c:v>0</c:v>
                </c:pt>
                <c:pt idx="2">
                  <c:v>0</c:v>
                </c:pt>
                <c:pt idx="3">
                  <c:v>0</c:v>
                </c:pt>
                <c:pt idx="4">
                  <c:v>1</c:v>
                </c:pt>
                <c:pt idx="5">
                  <c:v>2</c:v>
                </c:pt>
                <c:pt idx="6">
                  <c:v>3</c:v>
                </c:pt>
              </c:numCache>
            </c:numRef>
          </c:val>
          <c:smooth val="0"/>
        </c:ser>
        <c:ser>
          <c:idx val="16"/>
          <c:order val="16"/>
          <c:spPr>
            <a:ln>
              <a:solidFill>
                <a:schemeClr val="tx1"/>
              </a:solidFill>
            </a:ln>
          </c:spPr>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Sheet1!$K$5:$K$11</c:f>
              <c:numCache>
                <c:formatCode>General</c:formatCode>
                <c:ptCount val="7"/>
                <c:pt idx="0">
                  <c:v>4</c:v>
                </c:pt>
                <c:pt idx="1">
                  <c:v>4</c:v>
                </c:pt>
                <c:pt idx="2">
                  <c:v>5</c:v>
                </c:pt>
                <c:pt idx="3">
                  <c:v>5</c:v>
                </c:pt>
                <c:pt idx="4">
                  <c:v>2</c:v>
                </c:pt>
                <c:pt idx="5">
                  <c:v>1</c:v>
                </c:pt>
                <c:pt idx="6">
                  <c:v>0</c:v>
                </c:pt>
              </c:numCache>
            </c:numRef>
          </c:val>
          <c:smooth val="0"/>
        </c:ser>
        <c:ser>
          <c:idx val="17"/>
          <c:order val="17"/>
          <c:spPr>
            <a:ln>
              <a:solidFill>
                <a:schemeClr val="tx1"/>
              </a:solidFill>
            </a:ln>
          </c:spPr>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Sheet1!$L$5:$L$11</c:f>
              <c:numCache>
                <c:formatCode>General</c:formatCode>
                <c:ptCount val="7"/>
                <c:pt idx="0">
                  <c:v>2</c:v>
                </c:pt>
                <c:pt idx="1">
                  <c:v>1</c:v>
                </c:pt>
                <c:pt idx="2">
                  <c:v>0</c:v>
                </c:pt>
                <c:pt idx="3">
                  <c:v>0</c:v>
                </c:pt>
                <c:pt idx="4">
                  <c:v>1</c:v>
                </c:pt>
                <c:pt idx="5">
                  <c:v>2</c:v>
                </c:pt>
                <c:pt idx="6">
                  <c:v>3</c:v>
                </c:pt>
              </c:numCache>
            </c:numRef>
          </c:val>
          <c:smooth val="0"/>
        </c:ser>
        <c:ser>
          <c:idx val="18"/>
          <c:order val="18"/>
          <c:spPr>
            <a:ln>
              <a:solidFill>
                <a:srgbClr val="FF0000"/>
              </a:solidFill>
            </a:ln>
          </c:spPr>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Sheet1!$M$5:$M$11</c:f>
              <c:numCache>
                <c:formatCode>General</c:formatCode>
                <c:ptCount val="7"/>
                <c:pt idx="0">
                  <c:v>0</c:v>
                </c:pt>
                <c:pt idx="1">
                  <c:v>0</c:v>
                </c:pt>
                <c:pt idx="2">
                  <c:v>1</c:v>
                </c:pt>
                <c:pt idx="3">
                  <c:v>1</c:v>
                </c:pt>
                <c:pt idx="4">
                  <c:v>1</c:v>
                </c:pt>
                <c:pt idx="5">
                  <c:v>1</c:v>
                </c:pt>
                <c:pt idx="6">
                  <c:v>1</c:v>
                </c:pt>
              </c:numCache>
            </c:numRef>
          </c:val>
          <c:smooth val="0"/>
        </c:ser>
        <c:ser>
          <c:idx val="19"/>
          <c:order val="19"/>
          <c:spPr>
            <a:ln>
              <a:solidFill>
                <a:srgbClr val="FF0000"/>
              </a:solidFill>
            </a:ln>
          </c:spPr>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Sheet1!$N$5:$N$11</c:f>
              <c:numCache>
                <c:formatCode>General</c:formatCode>
                <c:ptCount val="7"/>
                <c:pt idx="0">
                  <c:v>7</c:v>
                </c:pt>
                <c:pt idx="1">
                  <c:v>5</c:v>
                </c:pt>
                <c:pt idx="2">
                  <c:v>3</c:v>
                </c:pt>
                <c:pt idx="3">
                  <c:v>2</c:v>
                </c:pt>
                <c:pt idx="4">
                  <c:v>1</c:v>
                </c:pt>
                <c:pt idx="5">
                  <c:v>0</c:v>
                </c:pt>
                <c:pt idx="6">
                  <c:v>0</c:v>
                </c:pt>
              </c:numCache>
            </c:numRef>
          </c:val>
          <c:smooth val="0"/>
        </c:ser>
        <c:ser>
          <c:idx val="0"/>
          <c:order val="0"/>
          <c:spPr>
            <a:ln>
              <a:solidFill>
                <a:schemeClr val="tx1"/>
              </a:solidFill>
            </a:ln>
          </c:spPr>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Sheet1!$E$5:$E$11</c:f>
              <c:numCache>
                <c:formatCode>General</c:formatCode>
                <c:ptCount val="7"/>
                <c:pt idx="0">
                  <c:v>5</c:v>
                </c:pt>
                <c:pt idx="1">
                  <c:v>0</c:v>
                </c:pt>
                <c:pt idx="2">
                  <c:v>1</c:v>
                </c:pt>
                <c:pt idx="3">
                  <c:v>9</c:v>
                </c:pt>
                <c:pt idx="4">
                  <c:v>16</c:v>
                </c:pt>
                <c:pt idx="5">
                  <c:v>21</c:v>
                </c:pt>
                <c:pt idx="6">
                  <c:v>24</c:v>
                </c:pt>
              </c:numCache>
            </c:numRef>
          </c:val>
          <c:smooth val="0"/>
        </c:ser>
        <c:ser>
          <c:idx val="1"/>
          <c:order val="1"/>
          <c:spPr>
            <a:ln>
              <a:solidFill>
                <a:schemeClr val="tx1"/>
              </a:solidFill>
            </a:ln>
          </c:spPr>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Sheet1!$F$5:$F$11</c:f>
              <c:numCache>
                <c:formatCode>General</c:formatCode>
                <c:ptCount val="7"/>
                <c:pt idx="0">
                  <c:v>8</c:v>
                </c:pt>
                <c:pt idx="1">
                  <c:v>5</c:v>
                </c:pt>
                <c:pt idx="2">
                  <c:v>2</c:v>
                </c:pt>
                <c:pt idx="3">
                  <c:v>0</c:v>
                </c:pt>
                <c:pt idx="4">
                  <c:v>1</c:v>
                </c:pt>
                <c:pt idx="5">
                  <c:v>3</c:v>
                </c:pt>
                <c:pt idx="6">
                  <c:v>5</c:v>
                </c:pt>
              </c:numCache>
            </c:numRef>
          </c:val>
          <c:smooth val="0"/>
        </c:ser>
        <c:ser>
          <c:idx val="2"/>
          <c:order val="2"/>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Sheet1!$G$5:$G$11</c:f>
              <c:numCache>
                <c:formatCode>General</c:formatCode>
                <c:ptCount val="7"/>
                <c:pt idx="0">
                  <c:v>0</c:v>
                </c:pt>
                <c:pt idx="1">
                  <c:v>0</c:v>
                </c:pt>
                <c:pt idx="2">
                  <c:v>0</c:v>
                </c:pt>
                <c:pt idx="3">
                  <c:v>0</c:v>
                </c:pt>
                <c:pt idx="4">
                  <c:v>0</c:v>
                </c:pt>
                <c:pt idx="5">
                  <c:v>0</c:v>
                </c:pt>
                <c:pt idx="6">
                  <c:v>0</c:v>
                </c:pt>
              </c:numCache>
            </c:numRef>
          </c:val>
          <c:smooth val="0"/>
        </c:ser>
        <c:ser>
          <c:idx val="3"/>
          <c:order val="3"/>
          <c:spPr>
            <a:ln>
              <a:solidFill>
                <a:schemeClr val="tx1"/>
              </a:solidFill>
            </a:ln>
          </c:spPr>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Sheet1!$H$5:$H$11</c:f>
              <c:numCache>
                <c:formatCode>General</c:formatCode>
                <c:ptCount val="7"/>
                <c:pt idx="0">
                  <c:v>0</c:v>
                </c:pt>
                <c:pt idx="1">
                  <c:v>1</c:v>
                </c:pt>
                <c:pt idx="2">
                  <c:v>3</c:v>
                </c:pt>
                <c:pt idx="3">
                  <c:v>4</c:v>
                </c:pt>
                <c:pt idx="4">
                  <c:v>7</c:v>
                </c:pt>
                <c:pt idx="5">
                  <c:v>8</c:v>
                </c:pt>
                <c:pt idx="6">
                  <c:v>10</c:v>
                </c:pt>
              </c:numCache>
            </c:numRef>
          </c:val>
          <c:smooth val="0"/>
        </c:ser>
        <c:ser>
          <c:idx val="4"/>
          <c:order val="4"/>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Sheet1!$I$5:$I$11</c:f>
              <c:numCache>
                <c:formatCode>General</c:formatCode>
                <c:ptCount val="7"/>
                <c:pt idx="0">
                  <c:v>1</c:v>
                </c:pt>
                <c:pt idx="1">
                  <c:v>0</c:v>
                </c:pt>
                <c:pt idx="2">
                  <c:v>0</c:v>
                </c:pt>
                <c:pt idx="3">
                  <c:v>0</c:v>
                </c:pt>
                <c:pt idx="4">
                  <c:v>0</c:v>
                </c:pt>
                <c:pt idx="5">
                  <c:v>1</c:v>
                </c:pt>
                <c:pt idx="6">
                  <c:v>1</c:v>
                </c:pt>
              </c:numCache>
            </c:numRef>
          </c:val>
          <c:smooth val="0"/>
        </c:ser>
        <c:ser>
          <c:idx val="5"/>
          <c:order val="5"/>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Sheet1!$J$5:$J$11</c:f>
              <c:numCache>
                <c:formatCode>General</c:formatCode>
                <c:ptCount val="7"/>
                <c:pt idx="0">
                  <c:v>0</c:v>
                </c:pt>
                <c:pt idx="1">
                  <c:v>0</c:v>
                </c:pt>
                <c:pt idx="2">
                  <c:v>0</c:v>
                </c:pt>
                <c:pt idx="3">
                  <c:v>0</c:v>
                </c:pt>
                <c:pt idx="4">
                  <c:v>1</c:v>
                </c:pt>
                <c:pt idx="5">
                  <c:v>2</c:v>
                </c:pt>
                <c:pt idx="6">
                  <c:v>3</c:v>
                </c:pt>
              </c:numCache>
            </c:numRef>
          </c:val>
          <c:smooth val="0"/>
        </c:ser>
        <c:ser>
          <c:idx val="6"/>
          <c:order val="6"/>
          <c:spPr>
            <a:ln>
              <a:solidFill>
                <a:schemeClr val="tx1"/>
              </a:solidFill>
            </a:ln>
          </c:spPr>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Sheet1!$K$5:$K$11</c:f>
              <c:numCache>
                <c:formatCode>General</c:formatCode>
                <c:ptCount val="7"/>
                <c:pt idx="0">
                  <c:v>4</c:v>
                </c:pt>
                <c:pt idx="1">
                  <c:v>4</c:v>
                </c:pt>
                <c:pt idx="2">
                  <c:v>5</c:v>
                </c:pt>
                <c:pt idx="3">
                  <c:v>5</c:v>
                </c:pt>
                <c:pt idx="4">
                  <c:v>2</c:v>
                </c:pt>
                <c:pt idx="5">
                  <c:v>1</c:v>
                </c:pt>
                <c:pt idx="6">
                  <c:v>0</c:v>
                </c:pt>
              </c:numCache>
            </c:numRef>
          </c:val>
          <c:smooth val="0"/>
        </c:ser>
        <c:ser>
          <c:idx val="7"/>
          <c:order val="7"/>
          <c:spPr>
            <a:ln>
              <a:solidFill>
                <a:schemeClr val="tx1"/>
              </a:solidFill>
            </a:ln>
          </c:spPr>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Sheet1!$L$5:$L$11</c:f>
              <c:numCache>
                <c:formatCode>General</c:formatCode>
                <c:ptCount val="7"/>
                <c:pt idx="0">
                  <c:v>2</c:v>
                </c:pt>
                <c:pt idx="1">
                  <c:v>1</c:v>
                </c:pt>
                <c:pt idx="2">
                  <c:v>0</c:v>
                </c:pt>
                <c:pt idx="3">
                  <c:v>0</c:v>
                </c:pt>
                <c:pt idx="4">
                  <c:v>1</c:v>
                </c:pt>
                <c:pt idx="5">
                  <c:v>2</c:v>
                </c:pt>
                <c:pt idx="6">
                  <c:v>3</c:v>
                </c:pt>
              </c:numCache>
            </c:numRef>
          </c:val>
          <c:smooth val="0"/>
        </c:ser>
        <c:ser>
          <c:idx val="8"/>
          <c:order val="8"/>
          <c:spPr>
            <a:ln>
              <a:solidFill>
                <a:srgbClr val="FF0000"/>
              </a:solidFill>
            </a:ln>
          </c:spPr>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Sheet1!$M$5:$M$11</c:f>
              <c:numCache>
                <c:formatCode>General</c:formatCode>
                <c:ptCount val="7"/>
                <c:pt idx="0">
                  <c:v>0</c:v>
                </c:pt>
                <c:pt idx="1">
                  <c:v>0</c:v>
                </c:pt>
                <c:pt idx="2">
                  <c:v>1</c:v>
                </c:pt>
                <c:pt idx="3">
                  <c:v>1</c:v>
                </c:pt>
                <c:pt idx="4">
                  <c:v>1</c:v>
                </c:pt>
                <c:pt idx="5">
                  <c:v>1</c:v>
                </c:pt>
                <c:pt idx="6">
                  <c:v>1</c:v>
                </c:pt>
              </c:numCache>
            </c:numRef>
          </c:val>
          <c:smooth val="0"/>
        </c:ser>
        <c:ser>
          <c:idx val="9"/>
          <c:order val="9"/>
          <c:spPr>
            <a:ln>
              <a:solidFill>
                <a:srgbClr val="FF0000"/>
              </a:solidFill>
            </a:ln>
          </c:spPr>
          <c:marker>
            <c:symbol val="none"/>
          </c:marker>
          <c:cat>
            <c:numRef>
              <c:f>Sheet1!$D$5:$D$11</c:f>
              <c:numCache>
                <c:formatCode>General</c:formatCode>
                <c:ptCount val="7"/>
                <c:pt idx="0">
                  <c:v>6.5</c:v>
                </c:pt>
                <c:pt idx="1">
                  <c:v>6.6</c:v>
                </c:pt>
                <c:pt idx="2">
                  <c:v>6.7</c:v>
                </c:pt>
                <c:pt idx="3">
                  <c:v>6.8</c:v>
                </c:pt>
                <c:pt idx="4">
                  <c:v>6.9</c:v>
                </c:pt>
                <c:pt idx="5">
                  <c:v>7</c:v>
                </c:pt>
                <c:pt idx="6">
                  <c:v>7.1</c:v>
                </c:pt>
              </c:numCache>
            </c:numRef>
          </c:cat>
          <c:val>
            <c:numRef>
              <c:f>Sheet1!$N$5:$N$11</c:f>
              <c:numCache>
                <c:formatCode>General</c:formatCode>
                <c:ptCount val="7"/>
                <c:pt idx="0">
                  <c:v>7</c:v>
                </c:pt>
                <c:pt idx="1">
                  <c:v>5</c:v>
                </c:pt>
                <c:pt idx="2">
                  <c:v>3</c:v>
                </c:pt>
                <c:pt idx="3">
                  <c:v>2</c:v>
                </c:pt>
                <c:pt idx="4">
                  <c:v>1</c:v>
                </c:pt>
                <c:pt idx="5">
                  <c:v>0</c:v>
                </c:pt>
                <c:pt idx="6">
                  <c:v>0</c:v>
                </c:pt>
              </c:numCache>
            </c:numRef>
          </c:val>
          <c:smooth val="0"/>
        </c:ser>
        <c:dLbls>
          <c:showLegendKey val="0"/>
          <c:showVal val="0"/>
          <c:showCatName val="0"/>
          <c:showSerName val="0"/>
          <c:showPercent val="0"/>
          <c:showBubbleSize val="0"/>
        </c:dLbls>
        <c:marker val="1"/>
        <c:smooth val="0"/>
        <c:axId val="54001024"/>
        <c:axId val="53752960"/>
      </c:lineChart>
      <c:catAx>
        <c:axId val="54001024"/>
        <c:scaling>
          <c:orientation val="minMax"/>
        </c:scaling>
        <c:delete val="0"/>
        <c:axPos val="b"/>
        <c:numFmt formatCode="General" sourceLinked="1"/>
        <c:majorTickMark val="out"/>
        <c:minorTickMark val="none"/>
        <c:tickLblPos val="nextTo"/>
        <c:crossAx val="53752960"/>
        <c:crosses val="autoZero"/>
        <c:auto val="1"/>
        <c:lblAlgn val="ctr"/>
        <c:lblOffset val="100"/>
        <c:noMultiLvlLbl val="0"/>
      </c:catAx>
      <c:valAx>
        <c:axId val="53752960"/>
        <c:scaling>
          <c:orientation val="minMax"/>
        </c:scaling>
        <c:delete val="0"/>
        <c:axPos val="l"/>
        <c:numFmt formatCode="General" sourceLinked="1"/>
        <c:majorTickMark val="out"/>
        <c:minorTickMark val="none"/>
        <c:tickLblPos val="nextTo"/>
        <c:crossAx val="5400102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846360668331099E-2"/>
          <c:y val="5.9690966048598762E-2"/>
          <c:w val="0.76800556942577303"/>
          <c:h val="0.747744898823131"/>
        </c:manualLayout>
      </c:layout>
      <c:lineChart>
        <c:grouping val="standard"/>
        <c:varyColors val="0"/>
        <c:ser>
          <c:idx val="0"/>
          <c:order val="0"/>
          <c:spPr>
            <a:ln>
              <a:noFill/>
            </a:ln>
          </c:spPr>
          <c:cat>
            <c:numRef>
              <c:f>'use mid and late'!$B$15198:$B$15216</c:f>
              <c:numCache>
                <c:formatCode>General</c:formatCode>
                <c:ptCount val="19"/>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numCache>
            </c:numRef>
          </c:cat>
          <c:val>
            <c:numRef>
              <c:f>'use mid and late'!$E$15198:$E$15216</c:f>
              <c:numCache>
                <c:formatCode>General</c:formatCode>
                <c:ptCount val="19"/>
                <c:pt idx="0">
                  <c:v>1.5679999999999999E-3</c:v>
                </c:pt>
                <c:pt idx="1">
                  <c:v>1.111E-3</c:v>
                </c:pt>
                <c:pt idx="2">
                  <c:v>2.6340000000000001E-3</c:v>
                </c:pt>
                <c:pt idx="3">
                  <c:v>2.8600000000000001E-3</c:v>
                </c:pt>
                <c:pt idx="4">
                  <c:v>3.5309999999999999E-3</c:v>
                </c:pt>
                <c:pt idx="5">
                  <c:v>2.2920000000000002E-3</c:v>
                </c:pt>
                <c:pt idx="6">
                  <c:v>2.9870000000000001E-3</c:v>
                </c:pt>
                <c:pt idx="7">
                  <c:v>3.46E-3</c:v>
                </c:pt>
                <c:pt idx="8">
                  <c:v>1.9959999999999999E-3</c:v>
                </c:pt>
                <c:pt idx="9">
                  <c:v>1.17E-3</c:v>
                </c:pt>
                <c:pt idx="10">
                  <c:v>1.281E-3</c:v>
                </c:pt>
                <c:pt idx="11">
                  <c:v>1.168E-3</c:v>
                </c:pt>
                <c:pt idx="12">
                  <c:v>1.3680000000000001E-3</c:v>
                </c:pt>
                <c:pt idx="13">
                  <c:v>1.358E-3</c:v>
                </c:pt>
                <c:pt idx="14">
                  <c:v>1.567E-3</c:v>
                </c:pt>
                <c:pt idx="15">
                  <c:v>2.3730000000000001E-3</c:v>
                </c:pt>
                <c:pt idx="16">
                  <c:v>2.3809999999999999E-3</c:v>
                </c:pt>
                <c:pt idx="17">
                  <c:v>3.8E-3</c:v>
                </c:pt>
                <c:pt idx="18">
                  <c:v>4.0920000000000002E-3</c:v>
                </c:pt>
              </c:numCache>
            </c:numRef>
          </c:val>
          <c:smooth val="0"/>
        </c:ser>
        <c:ser>
          <c:idx val="1"/>
          <c:order val="1"/>
          <c:marker>
            <c:symbol val="none"/>
          </c:marker>
          <c:cat>
            <c:numRef>
              <c:f>'use mid and late'!$B$15198:$B$15216</c:f>
              <c:numCache>
                <c:formatCode>General</c:formatCode>
                <c:ptCount val="19"/>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numCache>
            </c:numRef>
          </c:cat>
          <c:val>
            <c:numRef>
              <c:f>'use mid and late'!$F$15198:$F$15216</c:f>
              <c:numCache>
                <c:formatCode>General</c:formatCode>
                <c:ptCount val="19"/>
                <c:pt idx="0">
                  <c:v>2.26552E-3</c:v>
                </c:pt>
                <c:pt idx="1">
                  <c:v>2.3701400000000002E-3</c:v>
                </c:pt>
                <c:pt idx="2">
                  <c:v>2.37989E-3</c:v>
                </c:pt>
                <c:pt idx="3">
                  <c:v>2.3008199999999999E-3</c:v>
                </c:pt>
                <c:pt idx="4">
                  <c:v>2.16841E-3</c:v>
                </c:pt>
                <c:pt idx="5">
                  <c:v>2.0110499999999999E-3</c:v>
                </c:pt>
                <c:pt idx="6">
                  <c:v>1.87922E-3</c:v>
                </c:pt>
                <c:pt idx="7">
                  <c:v>1.6511500000000001E-3</c:v>
                </c:pt>
                <c:pt idx="8">
                  <c:v>1.4359100000000001E-3</c:v>
                </c:pt>
                <c:pt idx="9">
                  <c:v>1.33285E-3</c:v>
                </c:pt>
                <c:pt idx="10">
                  <c:v>1.36133E-3</c:v>
                </c:pt>
                <c:pt idx="11">
                  <c:v>1.5106099999999999E-3</c:v>
                </c:pt>
                <c:pt idx="12">
                  <c:v>1.75381E-3</c:v>
                </c:pt>
                <c:pt idx="13">
                  <c:v>2.0668100000000001E-3</c:v>
                </c:pt>
                <c:pt idx="14">
                  <c:v>2.3861199999999998E-3</c:v>
                </c:pt>
                <c:pt idx="15">
                  <c:v>2.6030300000000001E-3</c:v>
                </c:pt>
                <c:pt idx="16">
                  <c:v>2.7947800000000002E-3</c:v>
                </c:pt>
                <c:pt idx="17">
                  <c:v>3.01498E-3</c:v>
                </c:pt>
                <c:pt idx="18">
                  <c:v>3.3022799999999999E-3</c:v>
                </c:pt>
              </c:numCache>
            </c:numRef>
          </c:val>
          <c:smooth val="0"/>
        </c:ser>
        <c:dLbls>
          <c:showLegendKey val="0"/>
          <c:showVal val="0"/>
          <c:showCatName val="0"/>
          <c:showSerName val="0"/>
          <c:showPercent val="0"/>
          <c:showBubbleSize val="0"/>
        </c:dLbls>
        <c:marker val="1"/>
        <c:smooth val="0"/>
        <c:axId val="53784576"/>
        <c:axId val="53786112"/>
      </c:lineChart>
      <c:catAx>
        <c:axId val="53784576"/>
        <c:scaling>
          <c:orientation val="minMax"/>
        </c:scaling>
        <c:delete val="0"/>
        <c:axPos val="b"/>
        <c:numFmt formatCode="General" sourceLinked="1"/>
        <c:majorTickMark val="out"/>
        <c:minorTickMark val="none"/>
        <c:tickLblPos val="nextTo"/>
        <c:crossAx val="53786112"/>
        <c:crosses val="autoZero"/>
        <c:auto val="1"/>
        <c:lblAlgn val="ctr"/>
        <c:lblOffset val="100"/>
        <c:tickLblSkip val="2"/>
        <c:noMultiLvlLbl val="0"/>
      </c:catAx>
      <c:valAx>
        <c:axId val="53786112"/>
        <c:scaling>
          <c:orientation val="minMax"/>
        </c:scaling>
        <c:delete val="1"/>
        <c:axPos val="l"/>
        <c:numFmt formatCode="General" sourceLinked="1"/>
        <c:majorTickMark val="out"/>
        <c:minorTickMark val="none"/>
        <c:tickLblPos val="nextTo"/>
        <c:crossAx val="53784576"/>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3632815128878122E-2"/>
          <c:y val="3.6324521934758158E-2"/>
          <c:w val="0.91273436974224376"/>
          <c:h val="0.78479658792650919"/>
        </c:manualLayout>
      </c:layout>
      <c:lineChart>
        <c:grouping val="standard"/>
        <c:varyColors val="0"/>
        <c:ser>
          <c:idx val="0"/>
          <c:order val="0"/>
          <c:spPr>
            <a:ln>
              <a:noFill/>
            </a:ln>
          </c:spPr>
          <c:cat>
            <c:numRef>
              <c:f>'use mid and late'!$B$15158:$B$15175</c:f>
              <c:numCache>
                <c:formatCode>General</c:formatCode>
                <c:ptCount val="18"/>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numCache>
            </c:numRef>
          </c:cat>
          <c:val>
            <c:numRef>
              <c:f>'use mid and late'!$E$15158:$E$15175</c:f>
              <c:numCache>
                <c:formatCode>General</c:formatCode>
                <c:ptCount val="18"/>
                <c:pt idx="0">
                  <c:v>1.7690399999999999</c:v>
                </c:pt>
                <c:pt idx="1">
                  <c:v>1.2795300000000001</c:v>
                </c:pt>
                <c:pt idx="2">
                  <c:v>1.59582</c:v>
                </c:pt>
                <c:pt idx="3">
                  <c:v>1.6538200000000001</c:v>
                </c:pt>
                <c:pt idx="4">
                  <c:v>1.45973</c:v>
                </c:pt>
                <c:pt idx="5">
                  <c:v>1.04114</c:v>
                </c:pt>
                <c:pt idx="6">
                  <c:v>0.796566</c:v>
                </c:pt>
                <c:pt idx="7">
                  <c:v>0.62117699999999998</c:v>
                </c:pt>
                <c:pt idx="8">
                  <c:v>0.71055299999999999</c:v>
                </c:pt>
                <c:pt idx="9">
                  <c:v>1.18167</c:v>
                </c:pt>
                <c:pt idx="10">
                  <c:v>1.2723100000000001</c:v>
                </c:pt>
                <c:pt idx="11">
                  <c:v>1.5078800000000001</c:v>
                </c:pt>
                <c:pt idx="12">
                  <c:v>0.74103699999999995</c:v>
                </c:pt>
                <c:pt idx="13">
                  <c:v>1.0560099999999999</c:v>
                </c:pt>
                <c:pt idx="14">
                  <c:v>0.57825000000000004</c:v>
                </c:pt>
                <c:pt idx="15">
                  <c:v>0.36999399999999999</c:v>
                </c:pt>
                <c:pt idx="16">
                  <c:v>0.19362699999999999</c:v>
                </c:pt>
                <c:pt idx="17">
                  <c:v>0.17183799999999999</c:v>
                </c:pt>
              </c:numCache>
            </c:numRef>
          </c:val>
          <c:smooth val="0"/>
        </c:ser>
        <c:ser>
          <c:idx val="1"/>
          <c:order val="1"/>
          <c:marker>
            <c:symbol val="none"/>
          </c:marker>
          <c:cat>
            <c:numRef>
              <c:f>'use mid and late'!$B$15158:$B$15175</c:f>
              <c:numCache>
                <c:formatCode>General</c:formatCode>
                <c:ptCount val="18"/>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numCache>
            </c:numRef>
          </c:cat>
          <c:val>
            <c:numRef>
              <c:f>'use mid and late'!$F$15158:$F$15175</c:f>
              <c:numCache>
                <c:formatCode>General</c:formatCode>
                <c:ptCount val="18"/>
                <c:pt idx="0">
                  <c:v>1.5741000000000001</c:v>
                </c:pt>
                <c:pt idx="1">
                  <c:v>1.52095</c:v>
                </c:pt>
                <c:pt idx="2">
                  <c:v>1.56392</c:v>
                </c:pt>
                <c:pt idx="3">
                  <c:v>1.5622400000000001</c:v>
                </c:pt>
                <c:pt idx="4">
                  <c:v>1.5299199999999999</c:v>
                </c:pt>
                <c:pt idx="5">
                  <c:v>1.45912</c:v>
                </c:pt>
                <c:pt idx="6">
                  <c:v>1.3062499999999999</c:v>
                </c:pt>
                <c:pt idx="7">
                  <c:v>1.12564</c:v>
                </c:pt>
                <c:pt idx="8">
                  <c:v>0.96151900000000001</c:v>
                </c:pt>
                <c:pt idx="9">
                  <c:v>0.82611800000000002</c:v>
                </c:pt>
                <c:pt idx="10">
                  <c:v>0.73264399999999996</c:v>
                </c:pt>
                <c:pt idx="11">
                  <c:v>0.63575899999999996</c:v>
                </c:pt>
                <c:pt idx="12">
                  <c:v>0.54642800000000002</c:v>
                </c:pt>
                <c:pt idx="13">
                  <c:v>0.47100900000000001</c:v>
                </c:pt>
                <c:pt idx="14">
                  <c:v>0.41892099999999999</c:v>
                </c:pt>
                <c:pt idx="15">
                  <c:v>0.38805699999999999</c:v>
                </c:pt>
                <c:pt idx="16">
                  <c:v>0.37143300000000001</c:v>
                </c:pt>
                <c:pt idx="17">
                  <c:v>0.36516300000000002</c:v>
                </c:pt>
              </c:numCache>
            </c:numRef>
          </c:val>
          <c:smooth val="0"/>
        </c:ser>
        <c:dLbls>
          <c:showLegendKey val="0"/>
          <c:showVal val="0"/>
          <c:showCatName val="0"/>
          <c:showSerName val="0"/>
          <c:showPercent val="0"/>
          <c:showBubbleSize val="0"/>
        </c:dLbls>
        <c:marker val="1"/>
        <c:smooth val="0"/>
        <c:axId val="54273536"/>
        <c:axId val="54275072"/>
      </c:lineChart>
      <c:catAx>
        <c:axId val="54273536"/>
        <c:scaling>
          <c:orientation val="minMax"/>
        </c:scaling>
        <c:delete val="0"/>
        <c:axPos val="b"/>
        <c:numFmt formatCode="General" sourceLinked="1"/>
        <c:majorTickMark val="out"/>
        <c:minorTickMark val="none"/>
        <c:tickLblPos val="nextTo"/>
        <c:txPr>
          <a:bodyPr rot="-1860000" vert="horz"/>
          <a:lstStyle/>
          <a:p>
            <a:pPr>
              <a:defRPr/>
            </a:pPr>
            <a:endParaRPr lang="en-US"/>
          </a:p>
        </c:txPr>
        <c:crossAx val="54275072"/>
        <c:crosses val="autoZero"/>
        <c:auto val="1"/>
        <c:lblAlgn val="ctr"/>
        <c:lblOffset val="100"/>
        <c:tickLblSkip val="2"/>
        <c:noMultiLvlLbl val="0"/>
      </c:catAx>
      <c:valAx>
        <c:axId val="54275072"/>
        <c:scaling>
          <c:orientation val="minMax"/>
        </c:scaling>
        <c:delete val="1"/>
        <c:axPos val="l"/>
        <c:numFmt formatCode="General" sourceLinked="1"/>
        <c:majorTickMark val="out"/>
        <c:minorTickMark val="none"/>
        <c:tickLblPos val="nextTo"/>
        <c:crossAx val="54273536"/>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018861014466223E-2"/>
          <c:y val="3.3902887139107614E-2"/>
          <c:w val="0.79622169321858027"/>
          <c:h val="0.73933639545056873"/>
        </c:manualLayout>
      </c:layout>
      <c:lineChart>
        <c:grouping val="standard"/>
        <c:varyColors val="0"/>
        <c:ser>
          <c:idx val="0"/>
          <c:order val="0"/>
          <c:spPr>
            <a:ln>
              <a:noFill/>
            </a:ln>
          </c:spPr>
          <c:cat>
            <c:numRef>
              <c:f>'use mid and late'!$B$15176:$B$15197</c:f>
              <c:numCache>
                <c:formatCode>General</c:formatCode>
                <c:ptCount val="22"/>
                <c:pt idx="0">
                  <c:v>1952</c:v>
                </c:pt>
                <c:pt idx="1">
                  <c:v>1953</c:v>
                </c:pt>
                <c:pt idx="2">
                  <c:v>1954</c:v>
                </c:pt>
                <c:pt idx="3">
                  <c:v>1955</c:v>
                </c:pt>
                <c:pt idx="4">
                  <c:v>1956</c:v>
                </c:pt>
                <c:pt idx="5">
                  <c:v>1957</c:v>
                </c:pt>
                <c:pt idx="6">
                  <c:v>1958</c:v>
                </c:pt>
                <c:pt idx="7">
                  <c:v>1959</c:v>
                </c:pt>
                <c:pt idx="8">
                  <c:v>1960</c:v>
                </c:pt>
                <c:pt idx="9">
                  <c:v>1961</c:v>
                </c:pt>
                <c:pt idx="10">
                  <c:v>1962</c:v>
                </c:pt>
                <c:pt idx="11">
                  <c:v>1963</c:v>
                </c:pt>
                <c:pt idx="12">
                  <c:v>1964</c:v>
                </c:pt>
                <c:pt idx="13">
                  <c:v>1965</c:v>
                </c:pt>
                <c:pt idx="14">
                  <c:v>1966</c:v>
                </c:pt>
                <c:pt idx="15">
                  <c:v>1967</c:v>
                </c:pt>
                <c:pt idx="16">
                  <c:v>1968</c:v>
                </c:pt>
                <c:pt idx="17">
                  <c:v>1969</c:v>
                </c:pt>
                <c:pt idx="18">
                  <c:v>1970</c:v>
                </c:pt>
                <c:pt idx="19">
                  <c:v>1971</c:v>
                </c:pt>
                <c:pt idx="20">
                  <c:v>1972</c:v>
                </c:pt>
                <c:pt idx="21">
                  <c:v>1973</c:v>
                </c:pt>
              </c:numCache>
            </c:numRef>
          </c:cat>
          <c:val>
            <c:numRef>
              <c:f>'use mid and late'!$E$15176:$E$15197</c:f>
              <c:numCache>
                <c:formatCode>General</c:formatCode>
                <c:ptCount val="22"/>
                <c:pt idx="0">
                  <c:v>1.3972999999999999E-2</c:v>
                </c:pt>
                <c:pt idx="1">
                  <c:v>1.2593E-2</c:v>
                </c:pt>
                <c:pt idx="2">
                  <c:v>1.1155999999999999E-2</c:v>
                </c:pt>
                <c:pt idx="3">
                  <c:v>8.4840000000000002E-3</c:v>
                </c:pt>
                <c:pt idx="4">
                  <c:v>5.8199999999999997E-3</c:v>
                </c:pt>
                <c:pt idx="5">
                  <c:v>6.6569999999999997E-3</c:v>
                </c:pt>
                <c:pt idx="6">
                  <c:v>1.6018999999999999E-2</c:v>
                </c:pt>
                <c:pt idx="7">
                  <c:v>2.6301999999999999E-2</c:v>
                </c:pt>
                <c:pt idx="8">
                  <c:v>1.9675000000000002E-2</c:v>
                </c:pt>
                <c:pt idx="9">
                  <c:v>1.9331000000000001E-2</c:v>
                </c:pt>
                <c:pt idx="10">
                  <c:v>1.7488E-2</c:v>
                </c:pt>
                <c:pt idx="11">
                  <c:v>1.2338E-2</c:v>
                </c:pt>
                <c:pt idx="12">
                  <c:v>1.2786E-2</c:v>
                </c:pt>
                <c:pt idx="13">
                  <c:v>9.9950000000000004E-3</c:v>
                </c:pt>
                <c:pt idx="14">
                  <c:v>1.2794E-2</c:v>
                </c:pt>
                <c:pt idx="15">
                  <c:v>6.1850000000000004E-3</c:v>
                </c:pt>
                <c:pt idx="16">
                  <c:v>5.5929999999999999E-3</c:v>
                </c:pt>
                <c:pt idx="17">
                  <c:v>6.5129999999999997E-3</c:v>
                </c:pt>
                <c:pt idx="18">
                  <c:v>4.6309999999999997E-3</c:v>
                </c:pt>
                <c:pt idx="19">
                  <c:v>2.9069999999999999E-3</c:v>
                </c:pt>
                <c:pt idx="20">
                  <c:v>2.7720000000000002E-3</c:v>
                </c:pt>
                <c:pt idx="21">
                  <c:v>1.9289999999999999E-3</c:v>
                </c:pt>
              </c:numCache>
            </c:numRef>
          </c:val>
          <c:smooth val="0"/>
        </c:ser>
        <c:ser>
          <c:idx val="1"/>
          <c:order val="1"/>
          <c:marker>
            <c:symbol val="none"/>
          </c:marker>
          <c:cat>
            <c:numRef>
              <c:f>'use mid and late'!$B$15176:$B$15197</c:f>
              <c:numCache>
                <c:formatCode>General</c:formatCode>
                <c:ptCount val="22"/>
                <c:pt idx="0">
                  <c:v>1952</c:v>
                </c:pt>
                <c:pt idx="1">
                  <c:v>1953</c:v>
                </c:pt>
                <c:pt idx="2">
                  <c:v>1954</c:v>
                </c:pt>
                <c:pt idx="3">
                  <c:v>1955</c:v>
                </c:pt>
                <c:pt idx="4">
                  <c:v>1956</c:v>
                </c:pt>
                <c:pt idx="5">
                  <c:v>1957</c:v>
                </c:pt>
                <c:pt idx="6">
                  <c:v>1958</c:v>
                </c:pt>
                <c:pt idx="7">
                  <c:v>1959</c:v>
                </c:pt>
                <c:pt idx="8">
                  <c:v>1960</c:v>
                </c:pt>
                <c:pt idx="9">
                  <c:v>1961</c:v>
                </c:pt>
                <c:pt idx="10">
                  <c:v>1962</c:v>
                </c:pt>
                <c:pt idx="11">
                  <c:v>1963</c:v>
                </c:pt>
                <c:pt idx="12">
                  <c:v>1964</c:v>
                </c:pt>
                <c:pt idx="13">
                  <c:v>1965</c:v>
                </c:pt>
                <c:pt idx="14">
                  <c:v>1966</c:v>
                </c:pt>
                <c:pt idx="15">
                  <c:v>1967</c:v>
                </c:pt>
                <c:pt idx="16">
                  <c:v>1968</c:v>
                </c:pt>
                <c:pt idx="17">
                  <c:v>1969</c:v>
                </c:pt>
                <c:pt idx="18">
                  <c:v>1970</c:v>
                </c:pt>
                <c:pt idx="19">
                  <c:v>1971</c:v>
                </c:pt>
                <c:pt idx="20">
                  <c:v>1972</c:v>
                </c:pt>
                <c:pt idx="21">
                  <c:v>1973</c:v>
                </c:pt>
              </c:numCache>
            </c:numRef>
          </c:cat>
          <c:val>
            <c:numRef>
              <c:f>'use mid and late'!$F$15176:$F$15197</c:f>
              <c:numCache>
                <c:formatCode>General</c:formatCode>
                <c:ptCount val="22"/>
                <c:pt idx="0">
                  <c:v>2.1102599999999999E-2</c:v>
                </c:pt>
                <c:pt idx="1">
                  <c:v>2.0811900000000001E-2</c:v>
                </c:pt>
                <c:pt idx="2">
                  <c:v>2.0402699999999999E-2</c:v>
                </c:pt>
                <c:pt idx="3">
                  <c:v>1.9497299999999999E-2</c:v>
                </c:pt>
                <c:pt idx="4">
                  <c:v>1.78297E-2</c:v>
                </c:pt>
                <c:pt idx="5">
                  <c:v>1.55523E-2</c:v>
                </c:pt>
                <c:pt idx="6">
                  <c:v>1.30893E-2</c:v>
                </c:pt>
                <c:pt idx="7">
                  <c:v>1.06138E-2</c:v>
                </c:pt>
                <c:pt idx="8">
                  <c:v>8.4810100000000006E-3</c:v>
                </c:pt>
                <c:pt idx="9">
                  <c:v>6.7947900000000002E-3</c:v>
                </c:pt>
                <c:pt idx="10">
                  <c:v>5.7747099999999997E-3</c:v>
                </c:pt>
                <c:pt idx="11">
                  <c:v>5.6301199999999997E-3</c:v>
                </c:pt>
                <c:pt idx="12">
                  <c:v>5.9806900000000003E-3</c:v>
                </c:pt>
                <c:pt idx="13">
                  <c:v>6.1566299999999997E-3</c:v>
                </c:pt>
                <c:pt idx="14">
                  <c:v>6.0034399999999996E-3</c:v>
                </c:pt>
                <c:pt idx="15">
                  <c:v>5.7308400000000001E-3</c:v>
                </c:pt>
                <c:pt idx="16">
                  <c:v>5.4373299999999998E-3</c:v>
                </c:pt>
                <c:pt idx="17">
                  <c:v>5.3093100000000002E-3</c:v>
                </c:pt>
                <c:pt idx="18">
                  <c:v>5.3389300000000004E-3</c:v>
                </c:pt>
                <c:pt idx="19">
                  <c:v>5.65549E-3</c:v>
                </c:pt>
                <c:pt idx="20">
                  <c:v>6.1889400000000004E-3</c:v>
                </c:pt>
                <c:pt idx="21">
                  <c:v>6.8652699999999997E-3</c:v>
                </c:pt>
              </c:numCache>
            </c:numRef>
          </c:val>
          <c:smooth val="0"/>
        </c:ser>
        <c:dLbls>
          <c:showLegendKey val="0"/>
          <c:showVal val="0"/>
          <c:showCatName val="0"/>
          <c:showSerName val="0"/>
          <c:showPercent val="0"/>
          <c:showBubbleSize val="0"/>
        </c:dLbls>
        <c:marker val="1"/>
        <c:smooth val="0"/>
        <c:axId val="54297344"/>
        <c:axId val="54298880"/>
      </c:lineChart>
      <c:catAx>
        <c:axId val="54297344"/>
        <c:scaling>
          <c:orientation val="minMax"/>
        </c:scaling>
        <c:delete val="0"/>
        <c:axPos val="b"/>
        <c:numFmt formatCode="General" sourceLinked="1"/>
        <c:majorTickMark val="out"/>
        <c:minorTickMark val="none"/>
        <c:tickLblPos val="nextTo"/>
        <c:crossAx val="54298880"/>
        <c:crosses val="autoZero"/>
        <c:auto val="1"/>
        <c:lblAlgn val="ctr"/>
        <c:lblOffset val="100"/>
        <c:noMultiLvlLbl val="0"/>
      </c:catAx>
      <c:valAx>
        <c:axId val="54298880"/>
        <c:scaling>
          <c:orientation val="minMax"/>
        </c:scaling>
        <c:delete val="1"/>
        <c:axPos val="l"/>
        <c:numFmt formatCode="General" sourceLinked="1"/>
        <c:majorTickMark val="out"/>
        <c:minorTickMark val="none"/>
        <c:tickLblPos val="nextTo"/>
        <c:crossAx val="54297344"/>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75BF4A-9CB1-5747-B319-707DA98CEC20}" type="datetime1">
              <a:rPr lang="en-US" smtClean="0"/>
              <a:pPr/>
              <a:t>10/22/2015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A22459-1A81-CA4B-89BB-FCE38A3AE18F}" type="slidenum">
              <a:rPr lang="en-US" smtClean="0"/>
              <a:pPr/>
              <a:t>‹#›</a:t>
            </a:fld>
            <a:endParaRPr lang="en-US"/>
          </a:p>
        </p:txBody>
      </p:sp>
    </p:spTree>
    <p:extLst>
      <p:ext uri="{BB962C8B-B14F-4D97-AF65-F5344CB8AC3E}">
        <p14:creationId xmlns:p14="http://schemas.microsoft.com/office/powerpoint/2010/main" val="2692030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C7567-D5EA-874F-8815-73DC5E77631E}" type="datetime1">
              <a:rPr lang="en-US" smtClean="0"/>
              <a:pPr/>
              <a:t>10/22/2015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8DCC0E-7DBF-7C4A-B104-25FE08E3BB8F}" type="slidenum">
              <a:rPr lang="en-US" smtClean="0"/>
              <a:pPr/>
              <a:t>‹#›</a:t>
            </a:fld>
            <a:endParaRPr lang="en-US"/>
          </a:p>
        </p:txBody>
      </p:sp>
    </p:spTree>
    <p:extLst>
      <p:ext uri="{BB962C8B-B14F-4D97-AF65-F5344CB8AC3E}">
        <p14:creationId xmlns:p14="http://schemas.microsoft.com/office/powerpoint/2010/main" val="42603234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EC4EC6-9F64-481E-9C01-E3870E3A5BFA}" type="slidenum">
              <a:rPr lang="en-US" smtClean="0"/>
              <a:t>19</a:t>
            </a:fld>
            <a:endParaRPr lang="en-US"/>
          </a:p>
        </p:txBody>
      </p:sp>
    </p:spTree>
    <p:extLst>
      <p:ext uri="{BB962C8B-B14F-4D97-AF65-F5344CB8AC3E}">
        <p14:creationId xmlns:p14="http://schemas.microsoft.com/office/powerpoint/2010/main" val="784993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EC4EC6-9F64-481E-9C01-E3870E3A5BFA}" type="slidenum">
              <a:rPr lang="en-US" smtClean="0"/>
              <a:t>29</a:t>
            </a:fld>
            <a:endParaRPr lang="en-US"/>
          </a:p>
        </p:txBody>
      </p:sp>
    </p:spTree>
    <p:extLst>
      <p:ext uri="{BB962C8B-B14F-4D97-AF65-F5344CB8AC3E}">
        <p14:creationId xmlns:p14="http://schemas.microsoft.com/office/powerpoint/2010/main" val="3643274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Dar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lvl1pPr>
              <a:defRPr>
                <a:solidFill>
                  <a:srgbClr val="FFFFFF"/>
                </a:solidFill>
              </a:defRPr>
            </a:lvl1p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bg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solidFill>
                  <a:srgbClr val="FFFFFF"/>
                </a:solidFill>
              </a:defRPr>
            </a:lvl1pPr>
          </a:lstStyle>
          <a:p>
            <a:pPr lvl="0"/>
            <a:r>
              <a:rPr lang="en-US" dirty="0" smtClean="0"/>
              <a:t>July 19, 2012</a:t>
            </a:r>
            <a:endParaRPr lang="en-US" dirty="0"/>
          </a:p>
        </p:txBody>
      </p:sp>
      <p:sp>
        <p:nvSpPr>
          <p:cNvPr id="7" name="Freeform 6"/>
          <p:cNvSpPr/>
          <p:nvPr userDrawn="1"/>
        </p:nvSpPr>
        <p:spPr>
          <a:xfrm>
            <a:off x="-9190" y="4417160"/>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10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70CFC70-B3A8-4FF3-B88B-9C31116DC0C0}" type="datetimeFigureOut">
              <a:rPr lang="en-US" smtClean="0"/>
              <a:t>10/22/2015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BB696BA-DDA7-4772-B29D-D56A88A9C604}" type="slidenum">
              <a:rPr lang="en-US" smtClean="0"/>
              <a:t>‹#›</a:t>
            </a:fld>
            <a:endParaRPr lang="en-US"/>
          </a:p>
        </p:txBody>
      </p:sp>
    </p:spTree>
    <p:extLst>
      <p:ext uri="{BB962C8B-B14F-4D97-AF65-F5344CB8AC3E}">
        <p14:creationId xmlns:p14="http://schemas.microsoft.com/office/powerpoint/2010/main" val="3601686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bg>
      <p:bgPr>
        <a:solidFill>
          <a:srgbClr val="1E5C90"/>
        </a:solidFill>
        <a:effectLst/>
      </p:bgPr>
    </p:bg>
    <p:spTree>
      <p:nvGrpSpPr>
        <p:cNvPr id="1" name=""/>
        <p:cNvGrpSpPr/>
        <p:nvPr/>
      </p:nvGrpSpPr>
      <p:grpSpPr>
        <a:xfrm>
          <a:off x="0" y="0"/>
          <a:ext cx="0" cy="0"/>
          <a:chOff x="0" y="0"/>
          <a:chExt cx="0" cy="0"/>
        </a:xfrm>
      </p:grpSpPr>
      <p:sp>
        <p:nvSpPr>
          <p:cNvPr id="13" name="Freeform 12"/>
          <p:cNvSpPr/>
          <p:nvPr userDrawn="1"/>
        </p:nvSpPr>
        <p:spPr>
          <a:xfrm flipH="1" flipV="1">
            <a:off x="-1" y="-24487"/>
            <a:ext cx="9138586" cy="2515079"/>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 name="connsiteX0" fmla="*/ 2887 w 9170673"/>
              <a:gd name="connsiteY0" fmla="*/ 2375696 h 2508024"/>
              <a:gd name="connsiteX1" fmla="*/ 9170673 w 9170673"/>
              <a:gd name="connsiteY1" fmla="*/ 0 h 2508024"/>
              <a:gd name="connsiteX2" fmla="*/ 9169295 w 9170673"/>
              <a:gd name="connsiteY2" fmla="*/ 2508024 h 2508024"/>
              <a:gd name="connsiteX3" fmla="*/ 0 w 9170673"/>
              <a:gd name="connsiteY3" fmla="*/ 2457785 h 2508024"/>
              <a:gd name="connsiteX4" fmla="*/ 2887 w 9170673"/>
              <a:gd name="connsiteY4" fmla="*/ 2375696 h 2508024"/>
              <a:gd name="connsiteX0" fmla="*/ 0 w 9167786"/>
              <a:gd name="connsiteY0" fmla="*/ 2375696 h 2508024"/>
              <a:gd name="connsiteX1" fmla="*/ 9167786 w 9167786"/>
              <a:gd name="connsiteY1" fmla="*/ 0 h 2508024"/>
              <a:gd name="connsiteX2" fmla="*/ 9166408 w 9167786"/>
              <a:gd name="connsiteY2" fmla="*/ 2508024 h 2508024"/>
              <a:gd name="connsiteX3" fmla="*/ 4169 w 9167786"/>
              <a:gd name="connsiteY3" fmla="*/ 2500118 h 2508024"/>
              <a:gd name="connsiteX4" fmla="*/ 0 w 9167786"/>
              <a:gd name="connsiteY4" fmla="*/ 2375696 h 2508024"/>
              <a:gd name="connsiteX0" fmla="*/ 0 w 9166452"/>
              <a:gd name="connsiteY0" fmla="*/ 2375696 h 2508024"/>
              <a:gd name="connsiteX1" fmla="*/ 9061952 w 9166452"/>
              <a:gd name="connsiteY1" fmla="*/ 0 h 2508024"/>
              <a:gd name="connsiteX2" fmla="*/ 9166408 w 9166452"/>
              <a:gd name="connsiteY2" fmla="*/ 2508024 h 2508024"/>
              <a:gd name="connsiteX3" fmla="*/ 4169 w 9166452"/>
              <a:gd name="connsiteY3" fmla="*/ 2500118 h 2508024"/>
              <a:gd name="connsiteX4" fmla="*/ 0 w 9166452"/>
              <a:gd name="connsiteY4" fmla="*/ 2375696 h 2508024"/>
              <a:gd name="connsiteX0" fmla="*/ 0 w 9166808"/>
              <a:gd name="connsiteY0" fmla="*/ 2382751 h 2515079"/>
              <a:gd name="connsiteX1" fmla="*/ 9160729 w 9166808"/>
              <a:gd name="connsiteY1" fmla="*/ 0 h 2515079"/>
              <a:gd name="connsiteX2" fmla="*/ 9166408 w 9166808"/>
              <a:gd name="connsiteY2" fmla="*/ 2515079 h 2515079"/>
              <a:gd name="connsiteX3" fmla="*/ 4169 w 9166808"/>
              <a:gd name="connsiteY3" fmla="*/ 2507173 h 2515079"/>
              <a:gd name="connsiteX4" fmla="*/ 0 w 9166808"/>
              <a:gd name="connsiteY4" fmla="*/ 2382751 h 2515079"/>
              <a:gd name="connsiteX0" fmla="*/ 9943 w 9162640"/>
              <a:gd name="connsiteY0" fmla="*/ 2382751 h 2515079"/>
              <a:gd name="connsiteX1" fmla="*/ 9156561 w 9162640"/>
              <a:gd name="connsiteY1" fmla="*/ 0 h 2515079"/>
              <a:gd name="connsiteX2" fmla="*/ 9162240 w 9162640"/>
              <a:gd name="connsiteY2" fmla="*/ 2515079 h 2515079"/>
              <a:gd name="connsiteX3" fmla="*/ 1 w 9162640"/>
              <a:gd name="connsiteY3" fmla="*/ 2507173 h 2515079"/>
              <a:gd name="connsiteX4" fmla="*/ 9943 w 9162640"/>
              <a:gd name="connsiteY4" fmla="*/ 2382751 h 2515079"/>
              <a:gd name="connsiteX0" fmla="*/ 0 w 9152697"/>
              <a:gd name="connsiteY0" fmla="*/ 2382751 h 2515079"/>
              <a:gd name="connsiteX1" fmla="*/ 9146618 w 9152697"/>
              <a:gd name="connsiteY1" fmla="*/ 0 h 2515079"/>
              <a:gd name="connsiteX2" fmla="*/ 9152297 w 9152697"/>
              <a:gd name="connsiteY2" fmla="*/ 2515079 h 2515079"/>
              <a:gd name="connsiteX3" fmla="*/ 187614 w 9152697"/>
              <a:gd name="connsiteY3" fmla="*/ 2507173 h 2515079"/>
              <a:gd name="connsiteX4" fmla="*/ 0 w 9152697"/>
              <a:gd name="connsiteY4" fmla="*/ 2382751 h 2515079"/>
              <a:gd name="connsiteX0" fmla="*/ 0 w 9068030"/>
              <a:gd name="connsiteY0" fmla="*/ 2382751 h 2515079"/>
              <a:gd name="connsiteX1" fmla="*/ 9061951 w 9068030"/>
              <a:gd name="connsiteY1" fmla="*/ 0 h 2515079"/>
              <a:gd name="connsiteX2" fmla="*/ 9067630 w 9068030"/>
              <a:gd name="connsiteY2" fmla="*/ 2515079 h 2515079"/>
              <a:gd name="connsiteX3" fmla="*/ 102947 w 9068030"/>
              <a:gd name="connsiteY3" fmla="*/ 2507173 h 2515079"/>
              <a:gd name="connsiteX4" fmla="*/ 0 w 9068030"/>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173503 w 9138586"/>
              <a:gd name="connsiteY3" fmla="*/ 2507173 h 2515079"/>
              <a:gd name="connsiteX4" fmla="*/ 0 w 9138586"/>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4170 w 9138586"/>
              <a:gd name="connsiteY3" fmla="*/ 2507173 h 2515079"/>
              <a:gd name="connsiteX4" fmla="*/ 0 w 9138586"/>
              <a:gd name="connsiteY4" fmla="*/ 2382751 h 2515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586" h="2515079">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457199" y="457169"/>
            <a:ext cx="8229600" cy="772250"/>
          </a:xfrm>
        </p:spPr>
        <p:txBody>
          <a:bodyPr anchor="t"/>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5622"/>
            <a:ext cx="8229600" cy="1500187"/>
          </a:xfrm>
        </p:spPr>
        <p:txBody>
          <a:bodyPr anchor="t" anchorCtr="0"/>
          <a:lstStyle>
            <a:lvl1pPr marL="0" indent="0" algn="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val="74604836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Divider">
    <p:spTree>
      <p:nvGrpSpPr>
        <p:cNvPr id="1" name=""/>
        <p:cNvGrpSpPr/>
        <p:nvPr/>
      </p:nvGrpSpPr>
      <p:grpSpPr>
        <a:xfrm>
          <a:off x="0" y="0"/>
          <a:ext cx="0" cy="0"/>
          <a:chOff x="0" y="0"/>
          <a:chExt cx="0" cy="0"/>
        </a:xfrm>
      </p:grpSpPr>
      <p:sp>
        <p:nvSpPr>
          <p:cNvPr id="13" name="Freeform 12"/>
          <p:cNvSpPr/>
          <p:nvPr userDrawn="1"/>
        </p:nvSpPr>
        <p:spPr>
          <a:xfrm flipH="1" flipV="1">
            <a:off x="-19068" y="-30696"/>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457199" y="457200"/>
            <a:ext cx="8229600" cy="772250"/>
          </a:xfrm>
          <a:effectLst>
            <a:outerShdw blurRad="50800" dist="38100" dir="2700000" algn="tl" rotWithShape="0">
              <a:prstClr val="black">
                <a:alpha val="40000"/>
              </a:prstClr>
            </a:outerShdw>
          </a:effectLst>
        </p:spPr>
        <p:txBody>
          <a:bodyPr anchor="t"/>
          <a:lstStyle>
            <a:lvl1pPr algn="l">
              <a:defRPr sz="4000" b="1"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415653"/>
            <a:ext cx="8229600" cy="1500187"/>
          </a:xfrm>
          <a:effectLst>
            <a:outerShdw blurRad="50800" dist="38100" dir="2700000" algn="tl" rotWithShape="0">
              <a:prstClr val="black">
                <a:alpha val="40000"/>
              </a:prstClr>
            </a:outerShdw>
          </a:effectLst>
        </p:spPr>
        <p:txBody>
          <a:bodyPr anchor="t" anchorCtr="0"/>
          <a:lstStyle>
            <a:lvl1pPr marL="0" indent="0" algn="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Slide Number Placeholder 3"/>
          <p:cNvSpPr>
            <a:spLocks noGrp="1"/>
          </p:cNvSpPr>
          <p:nvPr>
            <p:ph type="sldNum" sz="quarter" idx="14"/>
          </p:nvPr>
        </p:nvSpPr>
        <p:spPr/>
        <p:txBody>
          <a:bodyPr/>
          <a:lstStyle>
            <a:lvl1pPr>
              <a:defRPr>
                <a:solidFill>
                  <a:schemeClr val="bg1"/>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val="2109136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2186107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Boa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4155329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Tur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2044555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eafoo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2817638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Fish">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accent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lvl1pPr>
          </a:lstStyle>
          <a:p>
            <a:pPr lvl="0"/>
            <a:r>
              <a:rPr lang="en-US" dirty="0" smtClean="0"/>
              <a:t>July 19, 2012</a:t>
            </a:r>
            <a:endParaRPr lang="en-US" dirty="0"/>
          </a:p>
        </p:txBody>
      </p:sp>
    </p:spTree>
    <p:extLst>
      <p:ext uri="{BB962C8B-B14F-4D97-AF65-F5344CB8AC3E}">
        <p14:creationId xmlns:p14="http://schemas.microsoft.com/office/powerpoint/2010/main" val="4105196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355080"/>
            <a:ext cx="9144000" cy="5029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57200"/>
            <a:ext cx="8229600" cy="676014"/>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7293"/>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2285999" y="6355080"/>
            <a:ext cx="6400801" cy="502919"/>
          </a:xfrm>
          <a:prstGeom prst="rect">
            <a:avLst/>
          </a:prstGeom>
        </p:spPr>
        <p:txBody>
          <a:bodyPr vert="horz" lIns="0" tIns="45720" rIns="0" bIns="45720" rtlCol="0" anchor="ctr"/>
          <a:lstStyle>
            <a:lvl1pPr algn="r">
              <a:defRPr sz="800">
                <a:solidFill>
                  <a:srgbClr val="000000"/>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sp>
        <p:nvSpPr>
          <p:cNvPr id="7" name="Rectangle 6"/>
          <p:cNvSpPr/>
          <p:nvPr userDrawn="1"/>
        </p:nvSpPr>
        <p:spPr>
          <a:xfrm>
            <a:off x="0" y="0"/>
            <a:ext cx="9144000" cy="914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OAA-Fisheries-horizonta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504" y="6419088"/>
            <a:ext cx="1643940" cy="388747"/>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86" r:id="rId2"/>
  </p:sldLayoutIdLst>
  <p:hf hdr="0"/>
  <p:txStyles>
    <p:titleStyle>
      <a:lvl1pPr algn="l" defTabSz="457200" rtl="0" eaLnBrk="1" latinLnBrk="0" hangingPunct="1">
        <a:spcBef>
          <a:spcPct val="0"/>
        </a:spcBef>
        <a:buNone/>
        <a:defRPr sz="3600" b="1" i="0" kern="1200">
          <a:solidFill>
            <a:schemeClr val="accent1"/>
          </a:solidFill>
          <a:latin typeface="+mj-lt"/>
          <a:ea typeface="+mj-ea"/>
          <a:cs typeface="Arial Narrow Bold"/>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355080"/>
            <a:ext cx="9144000" cy="502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57200"/>
            <a:ext cx="8229600" cy="676014"/>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7293"/>
            <a:ext cx="8229600" cy="4525963"/>
          </a:xfrm>
          <a:prstGeom prst="rect">
            <a:avLst/>
          </a:prstGeom>
        </p:spPr>
        <p:txBody>
          <a:bodyPr vert="horz" lIns="91440" tIns="45720" rIns="91440" bIns="45720"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2285999" y="6355080"/>
            <a:ext cx="6400801" cy="502919"/>
          </a:xfrm>
          <a:prstGeom prst="rect">
            <a:avLst/>
          </a:prstGeom>
        </p:spPr>
        <p:txBody>
          <a:bodyPr vert="horz" lIns="0" tIns="45720" rIns="0" bIns="45720" rtlCol="0" anchor="ctr"/>
          <a:lstStyle>
            <a:lvl1pPr algn="r">
              <a:defRPr sz="800">
                <a:solidFill>
                  <a:schemeClr val="bg1"/>
                </a:solidFill>
              </a:defRPr>
            </a:lvl1pPr>
          </a:lstStyle>
          <a:p>
            <a:r>
              <a:rPr lang="en-US" dirty="0" smtClean="0"/>
              <a:t>U.S. Department of Commerce | National Oceanic and Atmospheric Administration | NOAA Fisheries | Page </a:t>
            </a:r>
            <a:fld id="{632D3AEB-7CBE-3049-91AC-335C6B4F5BF6}" type="slidenum">
              <a:rPr lang="en-US" smtClean="0"/>
              <a:pPr/>
              <a:t>‹#›</a:t>
            </a:fld>
            <a:endParaRPr lang="en-US" dirty="0"/>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505" y="6419088"/>
            <a:ext cx="1643938" cy="388747"/>
          </a:xfrm>
          <a:prstGeom prst="rect">
            <a:avLst/>
          </a:prstGeom>
        </p:spPr>
      </p:pic>
    </p:spTree>
    <p:extLst>
      <p:ext uri="{BB962C8B-B14F-4D97-AF65-F5344CB8AC3E}">
        <p14:creationId xmlns:p14="http://schemas.microsoft.com/office/powerpoint/2010/main" val="3033586885"/>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p:txStyles>
    <p:titleStyle>
      <a:lvl1pPr algn="l" defTabSz="457200" rtl="0" eaLnBrk="1" latinLnBrk="0" hangingPunct="1">
        <a:spcBef>
          <a:spcPct val="0"/>
        </a:spcBef>
        <a:buNone/>
        <a:defRPr sz="3600" b="1" i="0" kern="1200">
          <a:solidFill>
            <a:srgbClr val="FFFFFF"/>
          </a:solidFill>
          <a:latin typeface="+mj-lt"/>
          <a:ea typeface="+mj-ea"/>
          <a:cs typeface="Arial Narrow Bold"/>
        </a:defRPr>
      </a:lvl1pPr>
    </p:titleStyle>
    <p:bodyStyle>
      <a:lvl1pPr marL="0" indent="0" algn="r" defTabSz="457200" rtl="0" eaLnBrk="1" latinLnBrk="0" hangingPunct="1">
        <a:spcBef>
          <a:spcPct val="20000"/>
        </a:spcBef>
        <a:buFont typeface="Arial"/>
        <a:buNone/>
        <a:defRPr sz="20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1682" y="1141666"/>
            <a:ext cx="5485118" cy="1398472"/>
          </a:xfrm>
          <a:prstGeom prst="rect">
            <a:avLst/>
          </a:prstGeom>
        </p:spPr>
        <p:txBody>
          <a:bodyPr vert="horz" lIns="9144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201682" y="2631403"/>
            <a:ext cx="5485117" cy="1277675"/>
          </a:xfrm>
          <a:prstGeom prst="rect">
            <a:avLst/>
          </a:prstGeom>
        </p:spPr>
        <p:txBody>
          <a:bodyPr vert="horz" lIns="91440" tIns="45720" rIns="91440" bIns="45720" rtlCol="0">
            <a:normAutofit/>
          </a:bodyPr>
          <a:lstStyle/>
          <a:p>
            <a:pPr lvl="0"/>
            <a:r>
              <a:rPr lang="en-US" dirty="0" smtClean="0"/>
              <a:t>Click to edit Master text styles</a:t>
            </a:r>
          </a:p>
        </p:txBody>
      </p:sp>
      <p:sp>
        <p:nvSpPr>
          <p:cNvPr id="7" name="Freeform 6"/>
          <p:cNvSpPr/>
          <p:nvPr userDrawn="1"/>
        </p:nvSpPr>
        <p:spPr>
          <a:xfrm>
            <a:off x="-9190" y="4417160"/>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046236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8" r:id="rId6"/>
  </p:sldLayoutIdLst>
  <p:hf hdr="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chart" Target="../charts/chart5.xml"/><Relationship Id="rId4" Type="http://schemas.openxmlformats.org/officeDocument/2006/relationships/chart" Target="../charts/char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5.png"/><Relationship Id="rId7" Type="http://schemas.openxmlformats.org/officeDocument/2006/relationships/image" Target="../media/image51.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emf"/><Relationship Id="rId4" Type="http://schemas.openxmlformats.org/officeDocument/2006/relationships/image" Target="../media/image36.png"/><Relationship Id="rId9"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5.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emf"/><Relationship Id="rId4" Type="http://schemas.openxmlformats.org/officeDocument/2006/relationships/image" Target="../media/image36.png"/><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5.png"/><Relationship Id="rId7" Type="http://schemas.openxmlformats.org/officeDocument/2006/relationships/image" Target="../media/image51.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9.png"/><Relationship Id="rId4" Type="http://schemas.openxmlformats.org/officeDocument/2006/relationships/image" Target="../media/image36.png"/><Relationship Id="rId9"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35.png"/><Relationship Id="rId7" Type="http://schemas.openxmlformats.org/officeDocument/2006/relationships/image" Target="../media/image51.png"/><Relationship Id="rId12" Type="http://schemas.openxmlformats.org/officeDocument/2006/relationships/image" Target="../media/image64.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63.png"/><Relationship Id="rId5" Type="http://schemas.openxmlformats.org/officeDocument/2006/relationships/image" Target="../media/image49.png"/><Relationship Id="rId10" Type="http://schemas.openxmlformats.org/officeDocument/2006/relationships/image" Target="../media/image62.emf"/><Relationship Id="rId4" Type="http://schemas.openxmlformats.org/officeDocument/2006/relationships/image" Target="../media/image36.png"/><Relationship Id="rId9" Type="http://schemas.openxmlformats.org/officeDocument/2006/relationships/image" Target="../media/image6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jp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1.emf"/><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14"/>
          </p:nvPr>
        </p:nvSpPr>
        <p:spPr/>
        <p:txBody>
          <a:bodyPr/>
          <a:lstStyle/>
          <a:p>
            <a:r>
              <a:rPr lang="en-US" smtClean="0"/>
              <a:t>U.S. Department of Commerce | National Oceanic and Atmospheric Administration | NOAA Fisheries | Page </a:t>
            </a:r>
            <a:fld id="{632D3AEB-7CBE-3049-91AC-335C6B4F5BF6}" type="slidenum">
              <a:rPr lang="en-US" smtClean="0"/>
              <a:pPr/>
              <a:t>1</a:t>
            </a:fld>
            <a:endParaRPr lang="en-US" dirty="0"/>
          </a:p>
        </p:txBody>
      </p:sp>
      <p:sp>
        <p:nvSpPr>
          <p:cNvPr id="24" name="TextBox 23"/>
          <p:cNvSpPr txBox="1"/>
          <p:nvPr/>
        </p:nvSpPr>
        <p:spPr>
          <a:xfrm>
            <a:off x="632389" y="609600"/>
            <a:ext cx="8132354" cy="1200329"/>
          </a:xfrm>
          <a:prstGeom prst="rect">
            <a:avLst/>
          </a:prstGeom>
          <a:noFill/>
        </p:spPr>
        <p:txBody>
          <a:bodyPr wrap="none" rtlCol="0">
            <a:spAutoFit/>
          </a:bodyPr>
          <a:lstStyle/>
          <a:p>
            <a:r>
              <a:rPr lang="en-US" sz="3600" b="1" dirty="0" smtClean="0">
                <a:solidFill>
                  <a:schemeClr val="bg1"/>
                </a:solidFill>
              </a:rPr>
              <a:t>Model Misspecification and Diagnostics and</a:t>
            </a:r>
          </a:p>
          <a:p>
            <a:r>
              <a:rPr lang="en-US" sz="3600" b="1" dirty="0">
                <a:solidFill>
                  <a:schemeClr val="bg1"/>
                </a:solidFill>
              </a:rPr>
              <a:t>t</a:t>
            </a:r>
            <a:r>
              <a:rPr lang="en-US" sz="3600" b="1" dirty="0" smtClean="0">
                <a:solidFill>
                  <a:schemeClr val="bg1"/>
                </a:solidFill>
              </a:rPr>
              <a:t>he quest for internal consistency</a:t>
            </a:r>
          </a:p>
        </p:txBody>
      </p:sp>
      <p:sp>
        <p:nvSpPr>
          <p:cNvPr id="29" name="TextBox 28"/>
          <p:cNvSpPr txBox="1"/>
          <p:nvPr/>
        </p:nvSpPr>
        <p:spPr>
          <a:xfrm>
            <a:off x="228600" y="5579688"/>
            <a:ext cx="2788520" cy="830997"/>
          </a:xfrm>
          <a:prstGeom prst="rect">
            <a:avLst/>
          </a:prstGeom>
          <a:solidFill>
            <a:schemeClr val="bg1"/>
          </a:solidFill>
        </p:spPr>
        <p:txBody>
          <a:bodyPr wrap="none" rtlCol="0">
            <a:spAutoFit/>
          </a:bodyPr>
          <a:lstStyle/>
          <a:p>
            <a:r>
              <a:rPr lang="en-US" sz="1200" dirty="0" smtClean="0"/>
              <a:t>This presentation reflects solely the views</a:t>
            </a:r>
          </a:p>
          <a:p>
            <a:r>
              <a:rPr lang="en-US" sz="1200" dirty="0" smtClean="0"/>
              <a:t>of it authors, but Not necessarily those of</a:t>
            </a:r>
          </a:p>
          <a:p>
            <a:r>
              <a:rPr lang="en-US" sz="1200" dirty="0" smtClean="0"/>
              <a:t>NOAA, IATTC or rational thoughtful folks. </a:t>
            </a:r>
          </a:p>
          <a:p>
            <a:r>
              <a:rPr lang="en-US" sz="1200" dirty="0" smtClean="0"/>
              <a:t>Listener beware.</a:t>
            </a:r>
            <a:endParaRPr lang="en-US" sz="1200" dirty="0"/>
          </a:p>
        </p:txBody>
      </p:sp>
      <p:sp>
        <p:nvSpPr>
          <p:cNvPr id="30" name="TextBox 29"/>
          <p:cNvSpPr txBox="1"/>
          <p:nvPr/>
        </p:nvSpPr>
        <p:spPr>
          <a:xfrm>
            <a:off x="228600" y="5301334"/>
            <a:ext cx="1164101" cy="369332"/>
          </a:xfrm>
          <a:prstGeom prst="rect">
            <a:avLst/>
          </a:prstGeom>
          <a:solidFill>
            <a:schemeClr val="bg1"/>
          </a:solidFill>
        </p:spPr>
        <p:txBody>
          <a:bodyPr wrap="none" rtlCol="0">
            <a:spAutoFit/>
          </a:bodyPr>
          <a:lstStyle/>
          <a:p>
            <a:r>
              <a:rPr lang="en-US" dirty="0" smtClean="0"/>
              <a:t>Disclaimer</a:t>
            </a:r>
            <a:endParaRPr lang="en-US" dirty="0"/>
          </a:p>
        </p:txBody>
      </p:sp>
      <p:sp>
        <p:nvSpPr>
          <p:cNvPr id="4" name="TextBox 3"/>
          <p:cNvSpPr txBox="1"/>
          <p:nvPr/>
        </p:nvSpPr>
        <p:spPr>
          <a:xfrm>
            <a:off x="5468649" y="3050849"/>
            <a:ext cx="2765501" cy="1477328"/>
          </a:xfrm>
          <a:prstGeom prst="rect">
            <a:avLst/>
          </a:prstGeom>
          <a:noFill/>
          <a:ln>
            <a:noFill/>
          </a:ln>
        </p:spPr>
        <p:txBody>
          <a:bodyPr wrap="none" rtlCol="0">
            <a:spAutoFit/>
          </a:bodyPr>
          <a:lstStyle/>
          <a:p>
            <a:r>
              <a:rPr lang="en-US" b="1" dirty="0" smtClean="0">
                <a:solidFill>
                  <a:schemeClr val="bg1">
                    <a:lumMod val="95000"/>
                  </a:schemeClr>
                </a:solidFill>
              </a:rPr>
              <a:t>Kevin Piner and Hui Hua Lee</a:t>
            </a:r>
          </a:p>
          <a:p>
            <a:r>
              <a:rPr lang="en-US" b="1" dirty="0" smtClean="0">
                <a:solidFill>
                  <a:schemeClr val="bg1">
                    <a:lumMod val="95000"/>
                  </a:schemeClr>
                </a:solidFill>
              </a:rPr>
              <a:t>NOAA Fisheries, SWFSC</a:t>
            </a:r>
          </a:p>
          <a:p>
            <a:endParaRPr lang="en-US" b="1" dirty="0">
              <a:solidFill>
                <a:schemeClr val="bg1">
                  <a:lumMod val="95000"/>
                </a:schemeClr>
              </a:solidFill>
            </a:endParaRPr>
          </a:p>
          <a:p>
            <a:r>
              <a:rPr lang="en-US" b="1" dirty="0" smtClean="0">
                <a:solidFill>
                  <a:schemeClr val="bg1">
                    <a:lumMod val="95000"/>
                  </a:schemeClr>
                </a:solidFill>
              </a:rPr>
              <a:t>Mark Maunder</a:t>
            </a:r>
          </a:p>
          <a:p>
            <a:r>
              <a:rPr lang="en-US" b="1" dirty="0" smtClean="0">
                <a:solidFill>
                  <a:schemeClr val="bg1">
                    <a:lumMod val="95000"/>
                  </a:schemeClr>
                </a:solidFill>
              </a:rPr>
              <a:t>IATTC</a:t>
            </a:r>
            <a:endParaRPr lang="en-US" b="1" dirty="0">
              <a:solidFill>
                <a:schemeClr val="bg1">
                  <a:lumMod val="95000"/>
                </a:schemeClr>
              </a:solidFill>
            </a:endParaRPr>
          </a:p>
        </p:txBody>
      </p:sp>
    </p:spTree>
    <p:extLst>
      <p:ext uri="{BB962C8B-B14F-4D97-AF65-F5344CB8AC3E}">
        <p14:creationId xmlns:p14="http://schemas.microsoft.com/office/powerpoint/2010/main" val="32676612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65989" y="328660"/>
            <a:ext cx="2056589" cy="584775"/>
          </a:xfrm>
          <a:prstGeom prst="rect">
            <a:avLst/>
          </a:prstGeom>
          <a:noFill/>
        </p:spPr>
        <p:txBody>
          <a:bodyPr wrap="none" rtlCol="0">
            <a:spAutoFit/>
          </a:bodyPr>
          <a:lstStyle/>
          <a:p>
            <a:r>
              <a:rPr lang="en-US" sz="3200" dirty="0" smtClean="0"/>
              <a:t>Toy Problem</a:t>
            </a:r>
            <a:endParaRPr lang="en-US" sz="3200" dirty="0"/>
          </a:p>
        </p:txBody>
      </p:sp>
      <p:sp>
        <p:nvSpPr>
          <p:cNvPr id="5" name="Rectangle 4"/>
          <p:cNvSpPr/>
          <p:nvPr/>
        </p:nvSpPr>
        <p:spPr>
          <a:xfrm>
            <a:off x="609600" y="2590800"/>
            <a:ext cx="2743200" cy="3276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992594" y="5181600"/>
            <a:ext cx="12192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adults</a:t>
            </a:r>
            <a:endParaRPr lang="en-US" sz="1200" dirty="0"/>
          </a:p>
        </p:txBody>
      </p:sp>
      <p:sp>
        <p:nvSpPr>
          <p:cNvPr id="11" name="Oval 10"/>
          <p:cNvSpPr/>
          <p:nvPr/>
        </p:nvSpPr>
        <p:spPr>
          <a:xfrm>
            <a:off x="1263190" y="2667000"/>
            <a:ext cx="12192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juvenile</a:t>
            </a:r>
            <a:endParaRPr lang="en-US" sz="1400" dirty="0"/>
          </a:p>
        </p:txBody>
      </p:sp>
      <p:cxnSp>
        <p:nvCxnSpPr>
          <p:cNvPr id="19" name="Straight Arrow Connector 18"/>
          <p:cNvCxnSpPr/>
          <p:nvPr/>
        </p:nvCxnSpPr>
        <p:spPr>
          <a:xfrm>
            <a:off x="2095500" y="3425439"/>
            <a:ext cx="304800" cy="17180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1143000" y="3394926"/>
            <a:ext cx="2628900" cy="556631"/>
          </a:xfrm>
          <a:custGeom>
            <a:avLst/>
            <a:gdLst>
              <a:gd name="connsiteX0" fmla="*/ 0 w 2628900"/>
              <a:gd name="connsiteY0" fmla="*/ 519849 h 556631"/>
              <a:gd name="connsiteX1" fmla="*/ 542925 w 2628900"/>
              <a:gd name="connsiteY1" fmla="*/ 510324 h 556631"/>
              <a:gd name="connsiteX2" fmla="*/ 923925 w 2628900"/>
              <a:gd name="connsiteY2" fmla="*/ 62649 h 556631"/>
              <a:gd name="connsiteX3" fmla="*/ 2333625 w 2628900"/>
              <a:gd name="connsiteY3" fmla="*/ 5499 h 556631"/>
              <a:gd name="connsiteX4" fmla="*/ 2628900 w 2628900"/>
              <a:gd name="connsiteY4" fmla="*/ 5499 h 556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00" h="556631">
                <a:moveTo>
                  <a:pt x="0" y="519849"/>
                </a:moveTo>
                <a:cubicBezTo>
                  <a:pt x="194469" y="553186"/>
                  <a:pt x="388938" y="586524"/>
                  <a:pt x="542925" y="510324"/>
                </a:cubicBezTo>
                <a:cubicBezTo>
                  <a:pt x="696912" y="434124"/>
                  <a:pt x="625475" y="146786"/>
                  <a:pt x="923925" y="62649"/>
                </a:cubicBezTo>
                <a:cubicBezTo>
                  <a:pt x="1222375" y="-21488"/>
                  <a:pt x="2049463" y="15024"/>
                  <a:pt x="2333625" y="5499"/>
                </a:cubicBezTo>
                <a:cubicBezTo>
                  <a:pt x="2617788" y="-4026"/>
                  <a:pt x="2623344" y="736"/>
                  <a:pt x="2628900" y="54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190625" y="4252323"/>
            <a:ext cx="2562225" cy="700677"/>
          </a:xfrm>
          <a:custGeom>
            <a:avLst/>
            <a:gdLst>
              <a:gd name="connsiteX0" fmla="*/ 0 w 2562225"/>
              <a:gd name="connsiteY0" fmla="*/ 653837 h 700677"/>
              <a:gd name="connsiteX1" fmla="*/ 952500 w 2562225"/>
              <a:gd name="connsiteY1" fmla="*/ 644312 h 700677"/>
              <a:gd name="connsiteX2" fmla="*/ 1666875 w 2562225"/>
              <a:gd name="connsiteY2" fmla="*/ 91862 h 700677"/>
              <a:gd name="connsiteX3" fmla="*/ 2562225 w 2562225"/>
              <a:gd name="connsiteY3" fmla="*/ 6137 h 700677"/>
            </a:gdLst>
            <a:ahLst/>
            <a:cxnLst>
              <a:cxn ang="0">
                <a:pos x="connsiteX0" y="connsiteY0"/>
              </a:cxn>
              <a:cxn ang="0">
                <a:pos x="connsiteX1" y="connsiteY1"/>
              </a:cxn>
              <a:cxn ang="0">
                <a:pos x="connsiteX2" y="connsiteY2"/>
              </a:cxn>
              <a:cxn ang="0">
                <a:pos x="connsiteX3" y="connsiteY3"/>
              </a:cxn>
            </a:cxnLst>
            <a:rect l="l" t="t" r="r" b="b"/>
            <a:pathLst>
              <a:path w="2562225" h="700677">
                <a:moveTo>
                  <a:pt x="0" y="653837"/>
                </a:moveTo>
                <a:cubicBezTo>
                  <a:pt x="337344" y="695905"/>
                  <a:pt x="674688" y="737974"/>
                  <a:pt x="952500" y="644312"/>
                </a:cubicBezTo>
                <a:cubicBezTo>
                  <a:pt x="1230312" y="550650"/>
                  <a:pt x="1398588" y="198224"/>
                  <a:pt x="1666875" y="91862"/>
                </a:cubicBezTo>
                <a:cubicBezTo>
                  <a:pt x="1935162" y="-14500"/>
                  <a:pt x="2248693" y="-4182"/>
                  <a:pt x="2562225" y="61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5" idx="1"/>
            <a:endCxn id="5" idx="3"/>
          </p:cNvCxnSpPr>
          <p:nvPr/>
        </p:nvCxnSpPr>
        <p:spPr>
          <a:xfrm>
            <a:off x="609600" y="4229100"/>
            <a:ext cx="2743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352800" y="3149412"/>
            <a:ext cx="546945" cy="261610"/>
          </a:xfrm>
          <a:prstGeom prst="rect">
            <a:avLst/>
          </a:prstGeom>
          <a:noFill/>
        </p:spPr>
        <p:txBody>
          <a:bodyPr wrap="none" rtlCol="0">
            <a:spAutoFit/>
          </a:bodyPr>
          <a:lstStyle/>
          <a:p>
            <a:r>
              <a:rPr lang="en-US" sz="1100" dirty="0" smtClean="0"/>
              <a:t>length</a:t>
            </a:r>
            <a:endParaRPr lang="en-US" sz="1100" dirty="0"/>
          </a:p>
        </p:txBody>
      </p:sp>
      <p:sp>
        <p:nvSpPr>
          <p:cNvPr id="20" name="TextBox 19"/>
          <p:cNvSpPr txBox="1"/>
          <p:nvPr/>
        </p:nvSpPr>
        <p:spPr>
          <a:xfrm>
            <a:off x="3352800" y="3990713"/>
            <a:ext cx="546945" cy="261610"/>
          </a:xfrm>
          <a:prstGeom prst="rect">
            <a:avLst/>
          </a:prstGeom>
          <a:noFill/>
        </p:spPr>
        <p:txBody>
          <a:bodyPr wrap="none" rtlCol="0">
            <a:spAutoFit/>
          </a:bodyPr>
          <a:lstStyle/>
          <a:p>
            <a:r>
              <a:rPr lang="en-US" sz="1100" dirty="0" smtClean="0"/>
              <a:t>length</a:t>
            </a:r>
            <a:endParaRPr lang="en-US" sz="1100" dirty="0"/>
          </a:p>
        </p:txBody>
      </p:sp>
      <p:sp>
        <p:nvSpPr>
          <p:cNvPr id="6" name="TextBox 5"/>
          <p:cNvSpPr txBox="1"/>
          <p:nvPr/>
        </p:nvSpPr>
        <p:spPr>
          <a:xfrm rot="4798704">
            <a:off x="1864940" y="4017449"/>
            <a:ext cx="1527919" cy="276999"/>
          </a:xfrm>
          <a:prstGeom prst="rect">
            <a:avLst/>
          </a:prstGeom>
          <a:noFill/>
        </p:spPr>
        <p:txBody>
          <a:bodyPr wrap="none" rtlCol="0">
            <a:spAutoFit/>
          </a:bodyPr>
          <a:lstStyle/>
          <a:p>
            <a:r>
              <a:rPr lang="en-US" sz="1200" dirty="0" smtClean="0"/>
              <a:t>age based movement</a:t>
            </a:r>
            <a:endParaRPr lang="en-US" sz="1200" dirty="0"/>
          </a:p>
        </p:txBody>
      </p:sp>
      <p:sp>
        <p:nvSpPr>
          <p:cNvPr id="14" name="TextBox 13"/>
          <p:cNvSpPr txBox="1"/>
          <p:nvPr/>
        </p:nvSpPr>
        <p:spPr>
          <a:xfrm>
            <a:off x="1505470" y="2224090"/>
            <a:ext cx="1409700" cy="369332"/>
          </a:xfrm>
          <a:prstGeom prst="rect">
            <a:avLst/>
          </a:prstGeom>
          <a:noFill/>
        </p:spPr>
        <p:txBody>
          <a:bodyPr wrap="square" rtlCol="0">
            <a:spAutoFit/>
          </a:bodyPr>
          <a:lstStyle/>
          <a:p>
            <a:r>
              <a:rPr lang="en-US" dirty="0" smtClean="0"/>
              <a:t>True</a:t>
            </a:r>
            <a:endParaRPr lang="en-US" dirty="0"/>
          </a:p>
        </p:txBody>
      </p:sp>
      <p:sp>
        <p:nvSpPr>
          <p:cNvPr id="18" name="TextBox 17"/>
          <p:cNvSpPr txBox="1"/>
          <p:nvPr/>
        </p:nvSpPr>
        <p:spPr>
          <a:xfrm rot="5400000">
            <a:off x="3577800" y="3746391"/>
            <a:ext cx="933269" cy="369332"/>
          </a:xfrm>
          <a:prstGeom prst="rect">
            <a:avLst/>
          </a:prstGeom>
          <a:noFill/>
        </p:spPr>
        <p:txBody>
          <a:bodyPr wrap="none" rtlCol="0">
            <a:spAutoFit/>
          </a:bodyPr>
          <a:lstStyle/>
          <a:p>
            <a:r>
              <a:rPr lang="en-US" dirty="0" smtClean="0"/>
              <a:t>selection</a:t>
            </a:r>
            <a:endParaRPr lang="en-US" dirty="0"/>
          </a:p>
        </p:txBody>
      </p:sp>
      <p:cxnSp>
        <p:nvCxnSpPr>
          <p:cNvPr id="26" name="Straight Arrow Connector 25"/>
          <p:cNvCxnSpPr/>
          <p:nvPr/>
        </p:nvCxnSpPr>
        <p:spPr>
          <a:xfrm flipV="1">
            <a:off x="3899745" y="3394926"/>
            <a:ext cx="0" cy="8573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147685" y="1499616"/>
            <a:ext cx="3323346" cy="2308324"/>
          </a:xfrm>
          <a:prstGeom prst="rect">
            <a:avLst/>
          </a:prstGeom>
          <a:noFill/>
        </p:spPr>
        <p:txBody>
          <a:bodyPr wrap="none" rtlCol="0">
            <a:spAutoFit/>
          </a:bodyPr>
          <a:lstStyle/>
          <a:p>
            <a:r>
              <a:rPr lang="en-US" u="sng" dirty="0" smtClean="0"/>
              <a:t>Systems model</a:t>
            </a:r>
          </a:p>
          <a:p>
            <a:r>
              <a:rPr lang="en-US" dirty="0" smtClean="0"/>
              <a:t>Fixed time invariant growth, mortality </a:t>
            </a:r>
          </a:p>
          <a:p>
            <a:r>
              <a:rPr lang="en-US" dirty="0" smtClean="0"/>
              <a:t>S/R (BH sigma R=0.6)</a:t>
            </a:r>
          </a:p>
          <a:p>
            <a:r>
              <a:rPr lang="en-US" dirty="0" smtClean="0"/>
              <a:t>Movement is </a:t>
            </a:r>
            <a:r>
              <a:rPr lang="en-US" dirty="0" smtClean="0"/>
              <a:t>random (age to age)</a:t>
            </a:r>
            <a:endParaRPr lang="en-US" dirty="0" smtClean="0"/>
          </a:p>
          <a:p>
            <a:endParaRPr lang="en-US" dirty="0"/>
          </a:p>
          <a:p>
            <a:r>
              <a:rPr lang="en-US" u="sng" dirty="0" smtClean="0"/>
              <a:t>Observation model</a:t>
            </a:r>
          </a:p>
          <a:p>
            <a:r>
              <a:rPr lang="en-US" dirty="0" smtClean="0"/>
              <a:t>Time invariant asymptotic selection</a:t>
            </a:r>
          </a:p>
          <a:p>
            <a:r>
              <a:rPr lang="en-US" dirty="0" smtClean="0"/>
              <a:t>Constant catchability</a:t>
            </a:r>
          </a:p>
        </p:txBody>
      </p:sp>
      <p:sp>
        <p:nvSpPr>
          <p:cNvPr id="17" name="TextBox 16"/>
          <p:cNvSpPr txBox="1"/>
          <p:nvPr/>
        </p:nvSpPr>
        <p:spPr>
          <a:xfrm>
            <a:off x="5230368" y="3849624"/>
            <a:ext cx="2844048" cy="923330"/>
          </a:xfrm>
          <a:prstGeom prst="rect">
            <a:avLst/>
          </a:prstGeom>
          <a:noFill/>
        </p:spPr>
        <p:txBody>
          <a:bodyPr wrap="none" rtlCol="0">
            <a:spAutoFit/>
          </a:bodyPr>
          <a:lstStyle/>
          <a:p>
            <a:r>
              <a:rPr lang="en-US" u="sng" dirty="0" smtClean="0"/>
              <a:t>Data:</a:t>
            </a:r>
          </a:p>
          <a:p>
            <a:r>
              <a:rPr lang="en-US" dirty="0" smtClean="0"/>
              <a:t>Juvenile: catch and lengths</a:t>
            </a:r>
          </a:p>
          <a:p>
            <a:r>
              <a:rPr lang="en-US" dirty="0" smtClean="0"/>
              <a:t>Adult: catch, lengths and CPUE</a:t>
            </a:r>
            <a:endParaRPr lang="en-US" dirty="0"/>
          </a:p>
        </p:txBody>
      </p:sp>
      <p:sp>
        <p:nvSpPr>
          <p:cNvPr id="2" name="Freeform 1"/>
          <p:cNvSpPr/>
          <p:nvPr/>
        </p:nvSpPr>
        <p:spPr>
          <a:xfrm rot="4276335">
            <a:off x="1709059" y="3742495"/>
            <a:ext cx="859536" cy="707489"/>
          </a:xfrm>
          <a:custGeom>
            <a:avLst/>
            <a:gdLst>
              <a:gd name="connsiteX0" fmla="*/ 0 w 859536"/>
              <a:gd name="connsiteY0" fmla="*/ 413783 h 707489"/>
              <a:gd name="connsiteX1" fmla="*/ 128016 w 859536"/>
              <a:gd name="connsiteY1" fmla="*/ 121175 h 707489"/>
              <a:gd name="connsiteX2" fmla="*/ 173736 w 859536"/>
              <a:gd name="connsiteY2" fmla="*/ 587519 h 707489"/>
              <a:gd name="connsiteX3" fmla="*/ 246888 w 859536"/>
              <a:gd name="connsiteY3" fmla="*/ 75455 h 707489"/>
              <a:gd name="connsiteX4" fmla="*/ 320040 w 859536"/>
              <a:gd name="connsiteY4" fmla="*/ 459503 h 707489"/>
              <a:gd name="connsiteX5" fmla="*/ 420624 w 859536"/>
              <a:gd name="connsiteY5" fmla="*/ 2303 h 707489"/>
              <a:gd name="connsiteX6" fmla="*/ 475488 w 859536"/>
              <a:gd name="connsiteY6" fmla="*/ 697247 h 707489"/>
              <a:gd name="connsiteX7" fmla="*/ 557784 w 859536"/>
              <a:gd name="connsiteY7" fmla="*/ 57167 h 707489"/>
              <a:gd name="connsiteX8" fmla="*/ 640080 w 859536"/>
              <a:gd name="connsiteY8" fmla="*/ 550943 h 707489"/>
              <a:gd name="connsiteX9" fmla="*/ 704088 w 859536"/>
              <a:gd name="connsiteY9" fmla="*/ 212615 h 707489"/>
              <a:gd name="connsiteX10" fmla="*/ 740664 w 859536"/>
              <a:gd name="connsiteY10" fmla="*/ 706391 h 707489"/>
              <a:gd name="connsiteX11" fmla="*/ 813816 w 859536"/>
              <a:gd name="connsiteY11" fmla="*/ 48023 h 707489"/>
              <a:gd name="connsiteX12" fmla="*/ 859536 w 859536"/>
              <a:gd name="connsiteY12" fmla="*/ 459503 h 70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536" h="707489">
                <a:moveTo>
                  <a:pt x="0" y="413783"/>
                </a:moveTo>
                <a:cubicBezTo>
                  <a:pt x="49530" y="253001"/>
                  <a:pt x="99060" y="92219"/>
                  <a:pt x="128016" y="121175"/>
                </a:cubicBezTo>
                <a:cubicBezTo>
                  <a:pt x="156972" y="150131"/>
                  <a:pt x="153924" y="595139"/>
                  <a:pt x="173736" y="587519"/>
                </a:cubicBezTo>
                <a:cubicBezTo>
                  <a:pt x="193548" y="579899"/>
                  <a:pt x="222504" y="96791"/>
                  <a:pt x="246888" y="75455"/>
                </a:cubicBezTo>
                <a:cubicBezTo>
                  <a:pt x="271272" y="54119"/>
                  <a:pt x="291084" y="471695"/>
                  <a:pt x="320040" y="459503"/>
                </a:cubicBezTo>
                <a:cubicBezTo>
                  <a:pt x="348996" y="447311"/>
                  <a:pt x="394716" y="-37321"/>
                  <a:pt x="420624" y="2303"/>
                </a:cubicBezTo>
                <a:cubicBezTo>
                  <a:pt x="446532" y="41927"/>
                  <a:pt x="452628" y="688103"/>
                  <a:pt x="475488" y="697247"/>
                </a:cubicBezTo>
                <a:cubicBezTo>
                  <a:pt x="498348" y="706391"/>
                  <a:pt x="530352" y="81551"/>
                  <a:pt x="557784" y="57167"/>
                </a:cubicBezTo>
                <a:cubicBezTo>
                  <a:pt x="585216" y="32783"/>
                  <a:pt x="615696" y="525035"/>
                  <a:pt x="640080" y="550943"/>
                </a:cubicBezTo>
                <a:cubicBezTo>
                  <a:pt x="664464" y="576851"/>
                  <a:pt x="687324" y="186707"/>
                  <a:pt x="704088" y="212615"/>
                </a:cubicBezTo>
                <a:cubicBezTo>
                  <a:pt x="720852" y="238523"/>
                  <a:pt x="722376" y="733823"/>
                  <a:pt x="740664" y="706391"/>
                </a:cubicBezTo>
                <a:cubicBezTo>
                  <a:pt x="758952" y="678959"/>
                  <a:pt x="794004" y="89171"/>
                  <a:pt x="813816" y="48023"/>
                </a:cubicBezTo>
                <a:cubicBezTo>
                  <a:pt x="833628" y="6875"/>
                  <a:pt x="846582" y="233189"/>
                  <a:pt x="859536" y="459503"/>
                </a:cubicBezTo>
              </a:path>
            </a:pathLst>
          </a:cu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437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5470" y="314054"/>
            <a:ext cx="1660519" cy="369332"/>
          </a:xfrm>
          <a:prstGeom prst="rect">
            <a:avLst/>
          </a:prstGeom>
          <a:noFill/>
        </p:spPr>
        <p:txBody>
          <a:bodyPr wrap="none" rtlCol="0">
            <a:spAutoFit/>
          </a:bodyPr>
          <a:lstStyle/>
          <a:p>
            <a:r>
              <a:rPr lang="en-US" dirty="0" smtClean="0"/>
              <a:t>Missing Process</a:t>
            </a:r>
            <a:endParaRPr lang="en-US" dirty="0"/>
          </a:p>
        </p:txBody>
      </p:sp>
      <p:sp>
        <p:nvSpPr>
          <p:cNvPr id="3" name="TextBox 2"/>
          <p:cNvSpPr txBox="1"/>
          <p:nvPr/>
        </p:nvSpPr>
        <p:spPr>
          <a:xfrm>
            <a:off x="3165989" y="328660"/>
            <a:ext cx="4811317" cy="369332"/>
          </a:xfrm>
          <a:prstGeom prst="rect">
            <a:avLst/>
          </a:prstGeom>
          <a:noFill/>
        </p:spPr>
        <p:txBody>
          <a:bodyPr wrap="none" rtlCol="0">
            <a:spAutoFit/>
          </a:bodyPr>
          <a:lstStyle/>
          <a:p>
            <a:r>
              <a:rPr lang="en-US" dirty="0" smtClean="0"/>
              <a:t>Spatial dynamics and movement (systems model)</a:t>
            </a:r>
            <a:endParaRPr lang="en-US" dirty="0"/>
          </a:p>
        </p:txBody>
      </p:sp>
      <p:sp>
        <p:nvSpPr>
          <p:cNvPr id="5" name="Rectangle 4"/>
          <p:cNvSpPr/>
          <p:nvPr/>
        </p:nvSpPr>
        <p:spPr>
          <a:xfrm>
            <a:off x="609600" y="2590800"/>
            <a:ext cx="2743200" cy="3276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992594" y="5181600"/>
            <a:ext cx="12192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adults</a:t>
            </a:r>
            <a:endParaRPr lang="en-US" sz="1200" dirty="0"/>
          </a:p>
        </p:txBody>
      </p:sp>
      <p:sp>
        <p:nvSpPr>
          <p:cNvPr id="11" name="Oval 10"/>
          <p:cNvSpPr/>
          <p:nvPr/>
        </p:nvSpPr>
        <p:spPr>
          <a:xfrm>
            <a:off x="1263190" y="2667000"/>
            <a:ext cx="12192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juvenile</a:t>
            </a:r>
            <a:endParaRPr lang="en-US" sz="1400" dirty="0"/>
          </a:p>
        </p:txBody>
      </p:sp>
      <p:cxnSp>
        <p:nvCxnSpPr>
          <p:cNvPr id="19" name="Straight Arrow Connector 18"/>
          <p:cNvCxnSpPr/>
          <p:nvPr/>
        </p:nvCxnSpPr>
        <p:spPr>
          <a:xfrm>
            <a:off x="2095500" y="3425439"/>
            <a:ext cx="304800" cy="17180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1143000" y="3394926"/>
            <a:ext cx="2628900" cy="556631"/>
          </a:xfrm>
          <a:custGeom>
            <a:avLst/>
            <a:gdLst>
              <a:gd name="connsiteX0" fmla="*/ 0 w 2628900"/>
              <a:gd name="connsiteY0" fmla="*/ 519849 h 556631"/>
              <a:gd name="connsiteX1" fmla="*/ 542925 w 2628900"/>
              <a:gd name="connsiteY1" fmla="*/ 510324 h 556631"/>
              <a:gd name="connsiteX2" fmla="*/ 923925 w 2628900"/>
              <a:gd name="connsiteY2" fmla="*/ 62649 h 556631"/>
              <a:gd name="connsiteX3" fmla="*/ 2333625 w 2628900"/>
              <a:gd name="connsiteY3" fmla="*/ 5499 h 556631"/>
              <a:gd name="connsiteX4" fmla="*/ 2628900 w 2628900"/>
              <a:gd name="connsiteY4" fmla="*/ 5499 h 556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00" h="556631">
                <a:moveTo>
                  <a:pt x="0" y="519849"/>
                </a:moveTo>
                <a:cubicBezTo>
                  <a:pt x="194469" y="553186"/>
                  <a:pt x="388938" y="586524"/>
                  <a:pt x="542925" y="510324"/>
                </a:cubicBezTo>
                <a:cubicBezTo>
                  <a:pt x="696912" y="434124"/>
                  <a:pt x="625475" y="146786"/>
                  <a:pt x="923925" y="62649"/>
                </a:cubicBezTo>
                <a:cubicBezTo>
                  <a:pt x="1222375" y="-21488"/>
                  <a:pt x="2049463" y="15024"/>
                  <a:pt x="2333625" y="5499"/>
                </a:cubicBezTo>
                <a:cubicBezTo>
                  <a:pt x="2617788" y="-4026"/>
                  <a:pt x="2623344" y="736"/>
                  <a:pt x="2628900" y="54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190625" y="4252323"/>
            <a:ext cx="2562225" cy="700677"/>
          </a:xfrm>
          <a:custGeom>
            <a:avLst/>
            <a:gdLst>
              <a:gd name="connsiteX0" fmla="*/ 0 w 2562225"/>
              <a:gd name="connsiteY0" fmla="*/ 653837 h 700677"/>
              <a:gd name="connsiteX1" fmla="*/ 952500 w 2562225"/>
              <a:gd name="connsiteY1" fmla="*/ 644312 h 700677"/>
              <a:gd name="connsiteX2" fmla="*/ 1666875 w 2562225"/>
              <a:gd name="connsiteY2" fmla="*/ 91862 h 700677"/>
              <a:gd name="connsiteX3" fmla="*/ 2562225 w 2562225"/>
              <a:gd name="connsiteY3" fmla="*/ 6137 h 700677"/>
            </a:gdLst>
            <a:ahLst/>
            <a:cxnLst>
              <a:cxn ang="0">
                <a:pos x="connsiteX0" y="connsiteY0"/>
              </a:cxn>
              <a:cxn ang="0">
                <a:pos x="connsiteX1" y="connsiteY1"/>
              </a:cxn>
              <a:cxn ang="0">
                <a:pos x="connsiteX2" y="connsiteY2"/>
              </a:cxn>
              <a:cxn ang="0">
                <a:pos x="connsiteX3" y="connsiteY3"/>
              </a:cxn>
            </a:cxnLst>
            <a:rect l="l" t="t" r="r" b="b"/>
            <a:pathLst>
              <a:path w="2562225" h="700677">
                <a:moveTo>
                  <a:pt x="0" y="653837"/>
                </a:moveTo>
                <a:cubicBezTo>
                  <a:pt x="337344" y="695905"/>
                  <a:pt x="674688" y="737974"/>
                  <a:pt x="952500" y="644312"/>
                </a:cubicBezTo>
                <a:cubicBezTo>
                  <a:pt x="1230312" y="550650"/>
                  <a:pt x="1398588" y="198224"/>
                  <a:pt x="1666875" y="91862"/>
                </a:cubicBezTo>
                <a:cubicBezTo>
                  <a:pt x="1935162" y="-14500"/>
                  <a:pt x="2248693" y="-4182"/>
                  <a:pt x="2562225" y="61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5" idx="1"/>
            <a:endCxn id="5" idx="3"/>
          </p:cNvCxnSpPr>
          <p:nvPr/>
        </p:nvCxnSpPr>
        <p:spPr>
          <a:xfrm>
            <a:off x="609600" y="4229100"/>
            <a:ext cx="2743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181600" y="2590800"/>
            <a:ext cx="2743200" cy="3276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64594" y="5181600"/>
            <a:ext cx="12192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adults</a:t>
            </a:r>
            <a:endParaRPr lang="en-US" sz="1200" dirty="0"/>
          </a:p>
        </p:txBody>
      </p:sp>
      <p:sp>
        <p:nvSpPr>
          <p:cNvPr id="33" name="Oval 32"/>
          <p:cNvSpPr/>
          <p:nvPr/>
        </p:nvSpPr>
        <p:spPr>
          <a:xfrm>
            <a:off x="5835190" y="2667000"/>
            <a:ext cx="12192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juvenile</a:t>
            </a:r>
            <a:endParaRPr lang="en-US" sz="1400" dirty="0"/>
          </a:p>
        </p:txBody>
      </p:sp>
      <p:sp>
        <p:nvSpPr>
          <p:cNvPr id="40" name="Freeform 39"/>
          <p:cNvSpPr/>
          <p:nvPr/>
        </p:nvSpPr>
        <p:spPr>
          <a:xfrm>
            <a:off x="5715000" y="3394926"/>
            <a:ext cx="2628900" cy="556631"/>
          </a:xfrm>
          <a:custGeom>
            <a:avLst/>
            <a:gdLst>
              <a:gd name="connsiteX0" fmla="*/ 0 w 2628900"/>
              <a:gd name="connsiteY0" fmla="*/ 519849 h 556631"/>
              <a:gd name="connsiteX1" fmla="*/ 542925 w 2628900"/>
              <a:gd name="connsiteY1" fmla="*/ 510324 h 556631"/>
              <a:gd name="connsiteX2" fmla="*/ 923925 w 2628900"/>
              <a:gd name="connsiteY2" fmla="*/ 62649 h 556631"/>
              <a:gd name="connsiteX3" fmla="*/ 2333625 w 2628900"/>
              <a:gd name="connsiteY3" fmla="*/ 5499 h 556631"/>
              <a:gd name="connsiteX4" fmla="*/ 2628900 w 2628900"/>
              <a:gd name="connsiteY4" fmla="*/ 5499 h 556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00" h="556631">
                <a:moveTo>
                  <a:pt x="0" y="519849"/>
                </a:moveTo>
                <a:cubicBezTo>
                  <a:pt x="194469" y="553186"/>
                  <a:pt x="388938" y="586524"/>
                  <a:pt x="542925" y="510324"/>
                </a:cubicBezTo>
                <a:cubicBezTo>
                  <a:pt x="696912" y="434124"/>
                  <a:pt x="625475" y="146786"/>
                  <a:pt x="923925" y="62649"/>
                </a:cubicBezTo>
                <a:cubicBezTo>
                  <a:pt x="1222375" y="-21488"/>
                  <a:pt x="2049463" y="15024"/>
                  <a:pt x="2333625" y="5499"/>
                </a:cubicBezTo>
                <a:cubicBezTo>
                  <a:pt x="2617788" y="-4026"/>
                  <a:pt x="2623344" y="736"/>
                  <a:pt x="2628900" y="54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5762625" y="4252323"/>
            <a:ext cx="2562225" cy="700677"/>
          </a:xfrm>
          <a:custGeom>
            <a:avLst/>
            <a:gdLst>
              <a:gd name="connsiteX0" fmla="*/ 0 w 2562225"/>
              <a:gd name="connsiteY0" fmla="*/ 653837 h 700677"/>
              <a:gd name="connsiteX1" fmla="*/ 952500 w 2562225"/>
              <a:gd name="connsiteY1" fmla="*/ 644312 h 700677"/>
              <a:gd name="connsiteX2" fmla="*/ 1666875 w 2562225"/>
              <a:gd name="connsiteY2" fmla="*/ 91862 h 700677"/>
              <a:gd name="connsiteX3" fmla="*/ 2562225 w 2562225"/>
              <a:gd name="connsiteY3" fmla="*/ 6137 h 700677"/>
            </a:gdLst>
            <a:ahLst/>
            <a:cxnLst>
              <a:cxn ang="0">
                <a:pos x="connsiteX0" y="connsiteY0"/>
              </a:cxn>
              <a:cxn ang="0">
                <a:pos x="connsiteX1" y="connsiteY1"/>
              </a:cxn>
              <a:cxn ang="0">
                <a:pos x="connsiteX2" y="connsiteY2"/>
              </a:cxn>
              <a:cxn ang="0">
                <a:pos x="connsiteX3" y="connsiteY3"/>
              </a:cxn>
            </a:cxnLst>
            <a:rect l="l" t="t" r="r" b="b"/>
            <a:pathLst>
              <a:path w="2562225" h="700677">
                <a:moveTo>
                  <a:pt x="0" y="653837"/>
                </a:moveTo>
                <a:cubicBezTo>
                  <a:pt x="337344" y="695905"/>
                  <a:pt x="674688" y="737974"/>
                  <a:pt x="952500" y="644312"/>
                </a:cubicBezTo>
                <a:cubicBezTo>
                  <a:pt x="1230312" y="550650"/>
                  <a:pt x="1398588" y="198224"/>
                  <a:pt x="1666875" y="91862"/>
                </a:cubicBezTo>
                <a:cubicBezTo>
                  <a:pt x="1935162" y="-14500"/>
                  <a:pt x="2248693" y="-4182"/>
                  <a:pt x="2562225" y="61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52800" y="3149412"/>
            <a:ext cx="546945" cy="261610"/>
          </a:xfrm>
          <a:prstGeom prst="rect">
            <a:avLst/>
          </a:prstGeom>
          <a:noFill/>
        </p:spPr>
        <p:txBody>
          <a:bodyPr wrap="none" rtlCol="0">
            <a:spAutoFit/>
          </a:bodyPr>
          <a:lstStyle/>
          <a:p>
            <a:r>
              <a:rPr lang="en-US" sz="1100" dirty="0" smtClean="0"/>
              <a:t>length</a:t>
            </a:r>
            <a:endParaRPr lang="en-US" sz="1100" dirty="0"/>
          </a:p>
        </p:txBody>
      </p:sp>
      <p:sp>
        <p:nvSpPr>
          <p:cNvPr id="20" name="TextBox 19"/>
          <p:cNvSpPr txBox="1"/>
          <p:nvPr/>
        </p:nvSpPr>
        <p:spPr>
          <a:xfrm>
            <a:off x="3352800" y="3990713"/>
            <a:ext cx="546945" cy="261610"/>
          </a:xfrm>
          <a:prstGeom prst="rect">
            <a:avLst/>
          </a:prstGeom>
          <a:noFill/>
        </p:spPr>
        <p:txBody>
          <a:bodyPr wrap="none" rtlCol="0">
            <a:spAutoFit/>
          </a:bodyPr>
          <a:lstStyle/>
          <a:p>
            <a:r>
              <a:rPr lang="en-US" sz="1100" dirty="0" smtClean="0"/>
              <a:t>length</a:t>
            </a:r>
            <a:endParaRPr lang="en-US" sz="1100" dirty="0"/>
          </a:p>
        </p:txBody>
      </p:sp>
      <p:sp>
        <p:nvSpPr>
          <p:cNvPr id="21" name="TextBox 20"/>
          <p:cNvSpPr txBox="1"/>
          <p:nvPr/>
        </p:nvSpPr>
        <p:spPr>
          <a:xfrm>
            <a:off x="7924800" y="3133316"/>
            <a:ext cx="546945" cy="261610"/>
          </a:xfrm>
          <a:prstGeom prst="rect">
            <a:avLst/>
          </a:prstGeom>
          <a:noFill/>
        </p:spPr>
        <p:txBody>
          <a:bodyPr wrap="none" rtlCol="0">
            <a:spAutoFit/>
          </a:bodyPr>
          <a:lstStyle/>
          <a:p>
            <a:r>
              <a:rPr lang="en-US" sz="1100" dirty="0" smtClean="0"/>
              <a:t>length</a:t>
            </a:r>
            <a:endParaRPr lang="en-US" sz="1100" dirty="0"/>
          </a:p>
        </p:txBody>
      </p:sp>
      <p:sp>
        <p:nvSpPr>
          <p:cNvPr id="22" name="TextBox 21"/>
          <p:cNvSpPr txBox="1"/>
          <p:nvPr/>
        </p:nvSpPr>
        <p:spPr>
          <a:xfrm>
            <a:off x="7924799" y="3941016"/>
            <a:ext cx="546945" cy="261610"/>
          </a:xfrm>
          <a:prstGeom prst="rect">
            <a:avLst/>
          </a:prstGeom>
          <a:noFill/>
        </p:spPr>
        <p:txBody>
          <a:bodyPr wrap="none" rtlCol="0">
            <a:spAutoFit/>
          </a:bodyPr>
          <a:lstStyle/>
          <a:p>
            <a:r>
              <a:rPr lang="en-US" sz="1100" dirty="0" smtClean="0"/>
              <a:t>length</a:t>
            </a:r>
            <a:endParaRPr lang="en-US" sz="1100" dirty="0"/>
          </a:p>
        </p:txBody>
      </p:sp>
      <p:sp>
        <p:nvSpPr>
          <p:cNvPr id="6" name="TextBox 5"/>
          <p:cNvSpPr txBox="1"/>
          <p:nvPr/>
        </p:nvSpPr>
        <p:spPr>
          <a:xfrm rot="4798704">
            <a:off x="1636340" y="4090601"/>
            <a:ext cx="1527919" cy="276999"/>
          </a:xfrm>
          <a:prstGeom prst="rect">
            <a:avLst/>
          </a:prstGeom>
          <a:noFill/>
        </p:spPr>
        <p:txBody>
          <a:bodyPr wrap="none" rtlCol="0">
            <a:spAutoFit/>
          </a:bodyPr>
          <a:lstStyle/>
          <a:p>
            <a:r>
              <a:rPr lang="en-US" sz="1200" dirty="0" smtClean="0"/>
              <a:t>age based movement</a:t>
            </a:r>
            <a:endParaRPr lang="en-US" sz="1200" dirty="0"/>
          </a:p>
        </p:txBody>
      </p:sp>
      <p:sp>
        <p:nvSpPr>
          <p:cNvPr id="7" name="TextBox 6"/>
          <p:cNvSpPr txBox="1"/>
          <p:nvPr/>
        </p:nvSpPr>
        <p:spPr>
          <a:xfrm>
            <a:off x="2795563" y="1295400"/>
            <a:ext cx="1661417" cy="369332"/>
          </a:xfrm>
          <a:prstGeom prst="rect">
            <a:avLst/>
          </a:prstGeom>
          <a:noFill/>
        </p:spPr>
        <p:txBody>
          <a:bodyPr wrap="none" rtlCol="0">
            <a:spAutoFit/>
          </a:bodyPr>
          <a:lstStyle/>
          <a:p>
            <a:r>
              <a:rPr lang="en-US" dirty="0" smtClean="0"/>
              <a:t>199 parameters</a:t>
            </a:r>
            <a:endParaRPr lang="en-US" dirty="0"/>
          </a:p>
        </p:txBody>
      </p:sp>
      <p:sp>
        <p:nvSpPr>
          <p:cNvPr id="25" name="TextBox 24"/>
          <p:cNvSpPr txBox="1"/>
          <p:nvPr/>
        </p:nvSpPr>
        <p:spPr>
          <a:xfrm>
            <a:off x="4900393" y="1295400"/>
            <a:ext cx="1544397" cy="369332"/>
          </a:xfrm>
          <a:prstGeom prst="rect">
            <a:avLst/>
          </a:prstGeom>
          <a:noFill/>
        </p:spPr>
        <p:txBody>
          <a:bodyPr wrap="none" rtlCol="0">
            <a:spAutoFit/>
          </a:bodyPr>
          <a:lstStyle/>
          <a:p>
            <a:r>
              <a:rPr lang="en-US" dirty="0" smtClean="0"/>
              <a:t>70 parameters</a:t>
            </a:r>
            <a:endParaRPr lang="en-US" dirty="0"/>
          </a:p>
        </p:txBody>
      </p:sp>
      <p:cxnSp>
        <p:nvCxnSpPr>
          <p:cNvPr id="10" name="Straight Arrow Connector 9"/>
          <p:cNvCxnSpPr/>
          <p:nvPr/>
        </p:nvCxnSpPr>
        <p:spPr>
          <a:xfrm>
            <a:off x="4456980" y="1509284"/>
            <a:ext cx="32839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85900" y="2209800"/>
            <a:ext cx="1409700" cy="369332"/>
          </a:xfrm>
          <a:prstGeom prst="rect">
            <a:avLst/>
          </a:prstGeom>
          <a:noFill/>
        </p:spPr>
        <p:txBody>
          <a:bodyPr wrap="square" rtlCol="0">
            <a:spAutoFit/>
          </a:bodyPr>
          <a:lstStyle/>
          <a:p>
            <a:r>
              <a:rPr lang="en-US" dirty="0" smtClean="0"/>
              <a:t>True/correct</a:t>
            </a:r>
            <a:endParaRPr lang="en-US" dirty="0"/>
          </a:p>
        </p:txBody>
      </p:sp>
      <p:sp>
        <p:nvSpPr>
          <p:cNvPr id="15" name="TextBox 14"/>
          <p:cNvSpPr txBox="1"/>
          <p:nvPr/>
        </p:nvSpPr>
        <p:spPr>
          <a:xfrm>
            <a:off x="5571647" y="2209800"/>
            <a:ext cx="1446806" cy="369332"/>
          </a:xfrm>
          <a:prstGeom prst="rect">
            <a:avLst/>
          </a:prstGeom>
          <a:noFill/>
        </p:spPr>
        <p:txBody>
          <a:bodyPr wrap="none" rtlCol="0">
            <a:spAutoFit/>
          </a:bodyPr>
          <a:lstStyle/>
          <a:p>
            <a:r>
              <a:rPr lang="en-US" dirty="0" smtClean="0"/>
              <a:t>Area as fleets</a:t>
            </a:r>
            <a:endParaRPr lang="en-US" dirty="0"/>
          </a:p>
        </p:txBody>
      </p:sp>
    </p:spTree>
    <p:extLst>
      <p:ext uri="{BB962C8B-B14F-4D97-AF65-F5344CB8AC3E}">
        <p14:creationId xmlns:p14="http://schemas.microsoft.com/office/powerpoint/2010/main" val="15931472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5470" y="152400"/>
            <a:ext cx="1660519" cy="369332"/>
          </a:xfrm>
          <a:prstGeom prst="rect">
            <a:avLst/>
          </a:prstGeom>
          <a:noFill/>
        </p:spPr>
        <p:txBody>
          <a:bodyPr wrap="none" rtlCol="0">
            <a:spAutoFit/>
          </a:bodyPr>
          <a:lstStyle/>
          <a:p>
            <a:r>
              <a:rPr lang="en-US" dirty="0" smtClean="0"/>
              <a:t>Missing Process</a:t>
            </a:r>
            <a:endParaRPr lang="en-US" dirty="0"/>
          </a:p>
        </p:txBody>
      </p:sp>
      <p:sp>
        <p:nvSpPr>
          <p:cNvPr id="3" name="TextBox 2"/>
          <p:cNvSpPr txBox="1"/>
          <p:nvPr/>
        </p:nvSpPr>
        <p:spPr>
          <a:xfrm>
            <a:off x="3165989" y="167006"/>
            <a:ext cx="4811317" cy="369332"/>
          </a:xfrm>
          <a:prstGeom prst="rect">
            <a:avLst/>
          </a:prstGeom>
          <a:noFill/>
        </p:spPr>
        <p:txBody>
          <a:bodyPr wrap="none" rtlCol="0">
            <a:spAutoFit/>
          </a:bodyPr>
          <a:lstStyle/>
          <a:p>
            <a:r>
              <a:rPr lang="en-US" dirty="0" smtClean="0"/>
              <a:t>Spatial dynamics and movement (systems model)</a:t>
            </a:r>
            <a:endParaRPr lang="en-US" dirty="0"/>
          </a:p>
        </p:txBody>
      </p:sp>
      <p:sp>
        <p:nvSpPr>
          <p:cNvPr id="5" name="Rectangle 4"/>
          <p:cNvSpPr/>
          <p:nvPr/>
        </p:nvSpPr>
        <p:spPr>
          <a:xfrm>
            <a:off x="609600" y="2590800"/>
            <a:ext cx="2743200" cy="3276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992594" y="5181600"/>
            <a:ext cx="12192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adults</a:t>
            </a:r>
            <a:endParaRPr lang="en-US" sz="1200" dirty="0"/>
          </a:p>
        </p:txBody>
      </p:sp>
      <p:sp>
        <p:nvSpPr>
          <p:cNvPr id="11" name="Oval 10"/>
          <p:cNvSpPr/>
          <p:nvPr/>
        </p:nvSpPr>
        <p:spPr>
          <a:xfrm>
            <a:off x="1263190" y="2667000"/>
            <a:ext cx="12192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juvenile</a:t>
            </a:r>
            <a:endParaRPr lang="en-US" sz="1400" dirty="0"/>
          </a:p>
        </p:txBody>
      </p:sp>
      <p:cxnSp>
        <p:nvCxnSpPr>
          <p:cNvPr id="19" name="Straight Arrow Connector 18"/>
          <p:cNvCxnSpPr/>
          <p:nvPr/>
        </p:nvCxnSpPr>
        <p:spPr>
          <a:xfrm>
            <a:off x="2095500" y="3425439"/>
            <a:ext cx="304800" cy="17180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1143000" y="3394926"/>
            <a:ext cx="2628900" cy="556631"/>
          </a:xfrm>
          <a:custGeom>
            <a:avLst/>
            <a:gdLst>
              <a:gd name="connsiteX0" fmla="*/ 0 w 2628900"/>
              <a:gd name="connsiteY0" fmla="*/ 519849 h 556631"/>
              <a:gd name="connsiteX1" fmla="*/ 542925 w 2628900"/>
              <a:gd name="connsiteY1" fmla="*/ 510324 h 556631"/>
              <a:gd name="connsiteX2" fmla="*/ 923925 w 2628900"/>
              <a:gd name="connsiteY2" fmla="*/ 62649 h 556631"/>
              <a:gd name="connsiteX3" fmla="*/ 2333625 w 2628900"/>
              <a:gd name="connsiteY3" fmla="*/ 5499 h 556631"/>
              <a:gd name="connsiteX4" fmla="*/ 2628900 w 2628900"/>
              <a:gd name="connsiteY4" fmla="*/ 5499 h 556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00" h="556631">
                <a:moveTo>
                  <a:pt x="0" y="519849"/>
                </a:moveTo>
                <a:cubicBezTo>
                  <a:pt x="194469" y="553186"/>
                  <a:pt x="388938" y="586524"/>
                  <a:pt x="542925" y="510324"/>
                </a:cubicBezTo>
                <a:cubicBezTo>
                  <a:pt x="696912" y="434124"/>
                  <a:pt x="625475" y="146786"/>
                  <a:pt x="923925" y="62649"/>
                </a:cubicBezTo>
                <a:cubicBezTo>
                  <a:pt x="1222375" y="-21488"/>
                  <a:pt x="2049463" y="15024"/>
                  <a:pt x="2333625" y="5499"/>
                </a:cubicBezTo>
                <a:cubicBezTo>
                  <a:pt x="2617788" y="-4026"/>
                  <a:pt x="2623344" y="736"/>
                  <a:pt x="2628900" y="54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190625" y="4252323"/>
            <a:ext cx="2562225" cy="700677"/>
          </a:xfrm>
          <a:custGeom>
            <a:avLst/>
            <a:gdLst>
              <a:gd name="connsiteX0" fmla="*/ 0 w 2562225"/>
              <a:gd name="connsiteY0" fmla="*/ 653837 h 700677"/>
              <a:gd name="connsiteX1" fmla="*/ 952500 w 2562225"/>
              <a:gd name="connsiteY1" fmla="*/ 644312 h 700677"/>
              <a:gd name="connsiteX2" fmla="*/ 1666875 w 2562225"/>
              <a:gd name="connsiteY2" fmla="*/ 91862 h 700677"/>
              <a:gd name="connsiteX3" fmla="*/ 2562225 w 2562225"/>
              <a:gd name="connsiteY3" fmla="*/ 6137 h 700677"/>
            </a:gdLst>
            <a:ahLst/>
            <a:cxnLst>
              <a:cxn ang="0">
                <a:pos x="connsiteX0" y="connsiteY0"/>
              </a:cxn>
              <a:cxn ang="0">
                <a:pos x="connsiteX1" y="connsiteY1"/>
              </a:cxn>
              <a:cxn ang="0">
                <a:pos x="connsiteX2" y="connsiteY2"/>
              </a:cxn>
              <a:cxn ang="0">
                <a:pos x="connsiteX3" y="connsiteY3"/>
              </a:cxn>
            </a:cxnLst>
            <a:rect l="l" t="t" r="r" b="b"/>
            <a:pathLst>
              <a:path w="2562225" h="700677">
                <a:moveTo>
                  <a:pt x="0" y="653837"/>
                </a:moveTo>
                <a:cubicBezTo>
                  <a:pt x="337344" y="695905"/>
                  <a:pt x="674688" y="737974"/>
                  <a:pt x="952500" y="644312"/>
                </a:cubicBezTo>
                <a:cubicBezTo>
                  <a:pt x="1230312" y="550650"/>
                  <a:pt x="1398588" y="198224"/>
                  <a:pt x="1666875" y="91862"/>
                </a:cubicBezTo>
                <a:cubicBezTo>
                  <a:pt x="1935162" y="-14500"/>
                  <a:pt x="2248693" y="-4182"/>
                  <a:pt x="2562225" y="61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5" idx="1"/>
            <a:endCxn id="5" idx="3"/>
          </p:cNvCxnSpPr>
          <p:nvPr/>
        </p:nvCxnSpPr>
        <p:spPr>
          <a:xfrm>
            <a:off x="609600" y="4229100"/>
            <a:ext cx="2743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5613" y="1676400"/>
            <a:ext cx="7677615" cy="369332"/>
          </a:xfrm>
          <a:prstGeom prst="rect">
            <a:avLst/>
          </a:prstGeom>
          <a:noFill/>
        </p:spPr>
        <p:txBody>
          <a:bodyPr wrap="none" rtlCol="0">
            <a:spAutoFit/>
          </a:bodyPr>
          <a:lstStyle/>
          <a:p>
            <a:r>
              <a:rPr lang="en-US" dirty="0" smtClean="0"/>
              <a:t>True Model    Correct Model (</a:t>
            </a:r>
            <a:r>
              <a:rPr lang="en-US" sz="1100" dirty="0" smtClean="0"/>
              <a:t>includes sampling error</a:t>
            </a:r>
            <a:r>
              <a:rPr lang="en-US" dirty="0" smtClean="0"/>
              <a:t>)                             One area Model</a:t>
            </a:r>
            <a:endParaRPr lang="en-US" dirty="0"/>
          </a:p>
        </p:txBody>
      </p:sp>
      <p:sp>
        <p:nvSpPr>
          <p:cNvPr id="31" name="Rectangle 30"/>
          <p:cNvSpPr/>
          <p:nvPr/>
        </p:nvSpPr>
        <p:spPr>
          <a:xfrm>
            <a:off x="5181600" y="2590800"/>
            <a:ext cx="2743200" cy="3276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64594" y="5181600"/>
            <a:ext cx="12192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adults</a:t>
            </a:r>
            <a:endParaRPr lang="en-US" sz="1200" dirty="0"/>
          </a:p>
        </p:txBody>
      </p:sp>
      <p:sp>
        <p:nvSpPr>
          <p:cNvPr id="33" name="Oval 32"/>
          <p:cNvSpPr/>
          <p:nvPr/>
        </p:nvSpPr>
        <p:spPr>
          <a:xfrm>
            <a:off x="5835190" y="2667000"/>
            <a:ext cx="12192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juvenile</a:t>
            </a:r>
            <a:endParaRPr lang="en-US" sz="1400" dirty="0"/>
          </a:p>
        </p:txBody>
      </p:sp>
      <p:sp>
        <p:nvSpPr>
          <p:cNvPr id="40" name="Freeform 39"/>
          <p:cNvSpPr/>
          <p:nvPr/>
        </p:nvSpPr>
        <p:spPr>
          <a:xfrm>
            <a:off x="5715000" y="3394926"/>
            <a:ext cx="2628900" cy="556631"/>
          </a:xfrm>
          <a:custGeom>
            <a:avLst/>
            <a:gdLst>
              <a:gd name="connsiteX0" fmla="*/ 0 w 2628900"/>
              <a:gd name="connsiteY0" fmla="*/ 519849 h 556631"/>
              <a:gd name="connsiteX1" fmla="*/ 542925 w 2628900"/>
              <a:gd name="connsiteY1" fmla="*/ 510324 h 556631"/>
              <a:gd name="connsiteX2" fmla="*/ 923925 w 2628900"/>
              <a:gd name="connsiteY2" fmla="*/ 62649 h 556631"/>
              <a:gd name="connsiteX3" fmla="*/ 2333625 w 2628900"/>
              <a:gd name="connsiteY3" fmla="*/ 5499 h 556631"/>
              <a:gd name="connsiteX4" fmla="*/ 2628900 w 2628900"/>
              <a:gd name="connsiteY4" fmla="*/ 5499 h 556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00" h="556631">
                <a:moveTo>
                  <a:pt x="0" y="519849"/>
                </a:moveTo>
                <a:cubicBezTo>
                  <a:pt x="194469" y="553186"/>
                  <a:pt x="388938" y="586524"/>
                  <a:pt x="542925" y="510324"/>
                </a:cubicBezTo>
                <a:cubicBezTo>
                  <a:pt x="696912" y="434124"/>
                  <a:pt x="625475" y="146786"/>
                  <a:pt x="923925" y="62649"/>
                </a:cubicBezTo>
                <a:cubicBezTo>
                  <a:pt x="1222375" y="-21488"/>
                  <a:pt x="2049463" y="15024"/>
                  <a:pt x="2333625" y="5499"/>
                </a:cubicBezTo>
                <a:cubicBezTo>
                  <a:pt x="2617788" y="-4026"/>
                  <a:pt x="2623344" y="736"/>
                  <a:pt x="2628900" y="54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5762625" y="4252323"/>
            <a:ext cx="2562225" cy="700677"/>
          </a:xfrm>
          <a:custGeom>
            <a:avLst/>
            <a:gdLst>
              <a:gd name="connsiteX0" fmla="*/ 0 w 2562225"/>
              <a:gd name="connsiteY0" fmla="*/ 653837 h 700677"/>
              <a:gd name="connsiteX1" fmla="*/ 952500 w 2562225"/>
              <a:gd name="connsiteY1" fmla="*/ 644312 h 700677"/>
              <a:gd name="connsiteX2" fmla="*/ 1666875 w 2562225"/>
              <a:gd name="connsiteY2" fmla="*/ 91862 h 700677"/>
              <a:gd name="connsiteX3" fmla="*/ 2562225 w 2562225"/>
              <a:gd name="connsiteY3" fmla="*/ 6137 h 700677"/>
            </a:gdLst>
            <a:ahLst/>
            <a:cxnLst>
              <a:cxn ang="0">
                <a:pos x="connsiteX0" y="connsiteY0"/>
              </a:cxn>
              <a:cxn ang="0">
                <a:pos x="connsiteX1" y="connsiteY1"/>
              </a:cxn>
              <a:cxn ang="0">
                <a:pos x="connsiteX2" y="connsiteY2"/>
              </a:cxn>
              <a:cxn ang="0">
                <a:pos x="connsiteX3" y="connsiteY3"/>
              </a:cxn>
            </a:cxnLst>
            <a:rect l="l" t="t" r="r" b="b"/>
            <a:pathLst>
              <a:path w="2562225" h="700677">
                <a:moveTo>
                  <a:pt x="0" y="653837"/>
                </a:moveTo>
                <a:cubicBezTo>
                  <a:pt x="337344" y="695905"/>
                  <a:pt x="674688" y="737974"/>
                  <a:pt x="952500" y="644312"/>
                </a:cubicBezTo>
                <a:cubicBezTo>
                  <a:pt x="1230312" y="550650"/>
                  <a:pt x="1398588" y="198224"/>
                  <a:pt x="1666875" y="91862"/>
                </a:cubicBezTo>
                <a:cubicBezTo>
                  <a:pt x="1935162" y="-14500"/>
                  <a:pt x="2248693" y="-4182"/>
                  <a:pt x="2562225" y="61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52800" y="3149412"/>
            <a:ext cx="546945" cy="261610"/>
          </a:xfrm>
          <a:prstGeom prst="rect">
            <a:avLst/>
          </a:prstGeom>
          <a:noFill/>
        </p:spPr>
        <p:txBody>
          <a:bodyPr wrap="none" rtlCol="0">
            <a:spAutoFit/>
          </a:bodyPr>
          <a:lstStyle/>
          <a:p>
            <a:r>
              <a:rPr lang="en-US" sz="1100" dirty="0" smtClean="0"/>
              <a:t>length</a:t>
            </a:r>
            <a:endParaRPr lang="en-US" sz="1100" dirty="0"/>
          </a:p>
        </p:txBody>
      </p:sp>
      <p:sp>
        <p:nvSpPr>
          <p:cNvPr id="20" name="TextBox 19"/>
          <p:cNvSpPr txBox="1"/>
          <p:nvPr/>
        </p:nvSpPr>
        <p:spPr>
          <a:xfrm>
            <a:off x="3352800" y="3990713"/>
            <a:ext cx="546945" cy="261610"/>
          </a:xfrm>
          <a:prstGeom prst="rect">
            <a:avLst/>
          </a:prstGeom>
          <a:noFill/>
        </p:spPr>
        <p:txBody>
          <a:bodyPr wrap="none" rtlCol="0">
            <a:spAutoFit/>
          </a:bodyPr>
          <a:lstStyle/>
          <a:p>
            <a:r>
              <a:rPr lang="en-US" sz="1100" dirty="0" smtClean="0"/>
              <a:t>length</a:t>
            </a:r>
            <a:endParaRPr lang="en-US" sz="1100" dirty="0"/>
          </a:p>
        </p:txBody>
      </p:sp>
      <p:sp>
        <p:nvSpPr>
          <p:cNvPr id="21" name="TextBox 20"/>
          <p:cNvSpPr txBox="1"/>
          <p:nvPr/>
        </p:nvSpPr>
        <p:spPr>
          <a:xfrm>
            <a:off x="7924800" y="3133316"/>
            <a:ext cx="546945" cy="261610"/>
          </a:xfrm>
          <a:prstGeom prst="rect">
            <a:avLst/>
          </a:prstGeom>
          <a:noFill/>
        </p:spPr>
        <p:txBody>
          <a:bodyPr wrap="none" rtlCol="0">
            <a:spAutoFit/>
          </a:bodyPr>
          <a:lstStyle/>
          <a:p>
            <a:r>
              <a:rPr lang="en-US" sz="1100" dirty="0" smtClean="0"/>
              <a:t>length</a:t>
            </a:r>
            <a:endParaRPr lang="en-US" sz="1100" dirty="0"/>
          </a:p>
        </p:txBody>
      </p:sp>
      <p:sp>
        <p:nvSpPr>
          <p:cNvPr id="22" name="TextBox 21"/>
          <p:cNvSpPr txBox="1"/>
          <p:nvPr/>
        </p:nvSpPr>
        <p:spPr>
          <a:xfrm>
            <a:off x="7924799" y="3941016"/>
            <a:ext cx="546945" cy="261610"/>
          </a:xfrm>
          <a:prstGeom prst="rect">
            <a:avLst/>
          </a:prstGeom>
          <a:noFill/>
        </p:spPr>
        <p:txBody>
          <a:bodyPr wrap="none" rtlCol="0">
            <a:spAutoFit/>
          </a:bodyPr>
          <a:lstStyle/>
          <a:p>
            <a:r>
              <a:rPr lang="en-US" sz="1100" dirty="0" smtClean="0"/>
              <a:t>length</a:t>
            </a:r>
            <a:endParaRPr lang="en-US" sz="1100" dirty="0"/>
          </a:p>
        </p:txBody>
      </p:sp>
      <p:sp>
        <p:nvSpPr>
          <p:cNvPr id="6" name="TextBox 5"/>
          <p:cNvSpPr txBox="1"/>
          <p:nvPr/>
        </p:nvSpPr>
        <p:spPr>
          <a:xfrm rot="4798704">
            <a:off x="1636340" y="4090601"/>
            <a:ext cx="1527919" cy="276999"/>
          </a:xfrm>
          <a:prstGeom prst="rect">
            <a:avLst/>
          </a:prstGeom>
          <a:noFill/>
        </p:spPr>
        <p:txBody>
          <a:bodyPr wrap="none" rtlCol="0">
            <a:spAutoFit/>
          </a:bodyPr>
          <a:lstStyle/>
          <a:p>
            <a:r>
              <a:rPr lang="en-US" sz="1200" dirty="0" smtClean="0"/>
              <a:t>age based movement</a:t>
            </a:r>
            <a:endParaRPr lang="en-US" sz="12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709" y="914401"/>
            <a:ext cx="6776327"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165989" y="1143001"/>
            <a:ext cx="1915909" cy="369332"/>
          </a:xfrm>
          <a:prstGeom prst="rect">
            <a:avLst/>
          </a:prstGeom>
          <a:noFill/>
        </p:spPr>
        <p:txBody>
          <a:bodyPr wrap="none" rtlCol="0">
            <a:spAutoFit/>
          </a:bodyPr>
          <a:lstStyle/>
          <a:p>
            <a:r>
              <a:rPr lang="en-US" dirty="0" smtClean="0"/>
              <a:t>Spawning biomass</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3693" y="1476225"/>
            <a:ext cx="3409834" cy="2645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3899745" y="3836404"/>
            <a:ext cx="949367" cy="1169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995706" y="3941016"/>
            <a:ext cx="301727" cy="108042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2949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2790" y="685800"/>
            <a:ext cx="4584653" cy="369332"/>
          </a:xfrm>
          <a:prstGeom prst="rect">
            <a:avLst/>
          </a:prstGeom>
          <a:noFill/>
        </p:spPr>
        <p:txBody>
          <a:bodyPr wrap="none" rtlCol="0">
            <a:spAutoFit/>
          </a:bodyPr>
          <a:lstStyle/>
          <a:p>
            <a:r>
              <a:rPr lang="en-US" dirty="0" smtClean="0"/>
              <a:t>Incorrect Model Structure- age based selection</a:t>
            </a:r>
            <a:endParaRPr lang="en-US" dirty="0"/>
          </a:p>
        </p:txBody>
      </p:sp>
      <p:sp>
        <p:nvSpPr>
          <p:cNvPr id="5" name="Rectangle 4"/>
          <p:cNvSpPr/>
          <p:nvPr/>
        </p:nvSpPr>
        <p:spPr>
          <a:xfrm>
            <a:off x="609600" y="2590800"/>
            <a:ext cx="2743200" cy="3276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992594" y="5181600"/>
            <a:ext cx="12192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adults</a:t>
            </a:r>
            <a:endParaRPr lang="en-US" sz="1200" dirty="0"/>
          </a:p>
        </p:txBody>
      </p:sp>
      <p:sp>
        <p:nvSpPr>
          <p:cNvPr id="11" name="Oval 10"/>
          <p:cNvSpPr/>
          <p:nvPr/>
        </p:nvSpPr>
        <p:spPr>
          <a:xfrm>
            <a:off x="1263190" y="2667000"/>
            <a:ext cx="12192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juvenile</a:t>
            </a:r>
            <a:endParaRPr lang="en-US" sz="1400" dirty="0"/>
          </a:p>
        </p:txBody>
      </p:sp>
      <p:cxnSp>
        <p:nvCxnSpPr>
          <p:cNvPr id="19" name="Straight Arrow Connector 18"/>
          <p:cNvCxnSpPr/>
          <p:nvPr/>
        </p:nvCxnSpPr>
        <p:spPr>
          <a:xfrm>
            <a:off x="2095500" y="3425439"/>
            <a:ext cx="304800" cy="17180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1143000" y="3394926"/>
            <a:ext cx="2628900" cy="556631"/>
          </a:xfrm>
          <a:custGeom>
            <a:avLst/>
            <a:gdLst>
              <a:gd name="connsiteX0" fmla="*/ 0 w 2628900"/>
              <a:gd name="connsiteY0" fmla="*/ 519849 h 556631"/>
              <a:gd name="connsiteX1" fmla="*/ 542925 w 2628900"/>
              <a:gd name="connsiteY1" fmla="*/ 510324 h 556631"/>
              <a:gd name="connsiteX2" fmla="*/ 923925 w 2628900"/>
              <a:gd name="connsiteY2" fmla="*/ 62649 h 556631"/>
              <a:gd name="connsiteX3" fmla="*/ 2333625 w 2628900"/>
              <a:gd name="connsiteY3" fmla="*/ 5499 h 556631"/>
              <a:gd name="connsiteX4" fmla="*/ 2628900 w 2628900"/>
              <a:gd name="connsiteY4" fmla="*/ 5499 h 556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00" h="556631">
                <a:moveTo>
                  <a:pt x="0" y="519849"/>
                </a:moveTo>
                <a:cubicBezTo>
                  <a:pt x="194469" y="553186"/>
                  <a:pt x="388938" y="586524"/>
                  <a:pt x="542925" y="510324"/>
                </a:cubicBezTo>
                <a:cubicBezTo>
                  <a:pt x="696912" y="434124"/>
                  <a:pt x="625475" y="146786"/>
                  <a:pt x="923925" y="62649"/>
                </a:cubicBezTo>
                <a:cubicBezTo>
                  <a:pt x="1222375" y="-21488"/>
                  <a:pt x="2049463" y="15024"/>
                  <a:pt x="2333625" y="5499"/>
                </a:cubicBezTo>
                <a:cubicBezTo>
                  <a:pt x="2617788" y="-4026"/>
                  <a:pt x="2623344" y="736"/>
                  <a:pt x="2628900" y="54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190625" y="4252323"/>
            <a:ext cx="2562225" cy="700677"/>
          </a:xfrm>
          <a:custGeom>
            <a:avLst/>
            <a:gdLst>
              <a:gd name="connsiteX0" fmla="*/ 0 w 2562225"/>
              <a:gd name="connsiteY0" fmla="*/ 653837 h 700677"/>
              <a:gd name="connsiteX1" fmla="*/ 952500 w 2562225"/>
              <a:gd name="connsiteY1" fmla="*/ 644312 h 700677"/>
              <a:gd name="connsiteX2" fmla="*/ 1666875 w 2562225"/>
              <a:gd name="connsiteY2" fmla="*/ 91862 h 700677"/>
              <a:gd name="connsiteX3" fmla="*/ 2562225 w 2562225"/>
              <a:gd name="connsiteY3" fmla="*/ 6137 h 700677"/>
            </a:gdLst>
            <a:ahLst/>
            <a:cxnLst>
              <a:cxn ang="0">
                <a:pos x="connsiteX0" y="connsiteY0"/>
              </a:cxn>
              <a:cxn ang="0">
                <a:pos x="connsiteX1" y="connsiteY1"/>
              </a:cxn>
              <a:cxn ang="0">
                <a:pos x="connsiteX2" y="connsiteY2"/>
              </a:cxn>
              <a:cxn ang="0">
                <a:pos x="connsiteX3" y="connsiteY3"/>
              </a:cxn>
            </a:cxnLst>
            <a:rect l="l" t="t" r="r" b="b"/>
            <a:pathLst>
              <a:path w="2562225" h="700677">
                <a:moveTo>
                  <a:pt x="0" y="653837"/>
                </a:moveTo>
                <a:cubicBezTo>
                  <a:pt x="337344" y="695905"/>
                  <a:pt x="674688" y="737974"/>
                  <a:pt x="952500" y="644312"/>
                </a:cubicBezTo>
                <a:cubicBezTo>
                  <a:pt x="1230312" y="550650"/>
                  <a:pt x="1398588" y="198224"/>
                  <a:pt x="1666875" y="91862"/>
                </a:cubicBezTo>
                <a:cubicBezTo>
                  <a:pt x="1935162" y="-14500"/>
                  <a:pt x="2248693" y="-4182"/>
                  <a:pt x="2562225" y="61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5" idx="1"/>
            <a:endCxn id="5" idx="3"/>
          </p:cNvCxnSpPr>
          <p:nvPr/>
        </p:nvCxnSpPr>
        <p:spPr>
          <a:xfrm>
            <a:off x="609600" y="4229100"/>
            <a:ext cx="2743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5613" y="1676400"/>
            <a:ext cx="7530780" cy="369332"/>
          </a:xfrm>
          <a:prstGeom prst="rect">
            <a:avLst/>
          </a:prstGeom>
          <a:noFill/>
        </p:spPr>
        <p:txBody>
          <a:bodyPr wrap="none" rtlCol="0">
            <a:spAutoFit/>
          </a:bodyPr>
          <a:lstStyle/>
          <a:p>
            <a:r>
              <a:rPr lang="en-US" dirty="0" smtClean="0"/>
              <a:t>True Model /correct                                                                        age based selection</a:t>
            </a:r>
            <a:endParaRPr lang="en-US" dirty="0"/>
          </a:p>
        </p:txBody>
      </p:sp>
      <p:sp>
        <p:nvSpPr>
          <p:cNvPr id="4" name="TextBox 3"/>
          <p:cNvSpPr txBox="1"/>
          <p:nvPr/>
        </p:nvSpPr>
        <p:spPr>
          <a:xfrm>
            <a:off x="3352800" y="3149412"/>
            <a:ext cx="546945" cy="261610"/>
          </a:xfrm>
          <a:prstGeom prst="rect">
            <a:avLst/>
          </a:prstGeom>
          <a:noFill/>
        </p:spPr>
        <p:txBody>
          <a:bodyPr wrap="none" rtlCol="0">
            <a:spAutoFit/>
          </a:bodyPr>
          <a:lstStyle/>
          <a:p>
            <a:r>
              <a:rPr lang="en-US" sz="1100" dirty="0" smtClean="0"/>
              <a:t>length</a:t>
            </a:r>
            <a:endParaRPr lang="en-US" sz="1100" dirty="0"/>
          </a:p>
        </p:txBody>
      </p:sp>
      <p:sp>
        <p:nvSpPr>
          <p:cNvPr id="20" name="TextBox 19"/>
          <p:cNvSpPr txBox="1"/>
          <p:nvPr/>
        </p:nvSpPr>
        <p:spPr>
          <a:xfrm>
            <a:off x="3352800" y="3990713"/>
            <a:ext cx="546945" cy="261610"/>
          </a:xfrm>
          <a:prstGeom prst="rect">
            <a:avLst/>
          </a:prstGeom>
          <a:noFill/>
        </p:spPr>
        <p:txBody>
          <a:bodyPr wrap="none" rtlCol="0">
            <a:spAutoFit/>
          </a:bodyPr>
          <a:lstStyle/>
          <a:p>
            <a:r>
              <a:rPr lang="en-US" sz="1100" dirty="0" smtClean="0"/>
              <a:t>length</a:t>
            </a:r>
            <a:endParaRPr lang="en-US" sz="1100" dirty="0"/>
          </a:p>
        </p:txBody>
      </p:sp>
      <p:sp>
        <p:nvSpPr>
          <p:cNvPr id="6" name="TextBox 5"/>
          <p:cNvSpPr txBox="1"/>
          <p:nvPr/>
        </p:nvSpPr>
        <p:spPr>
          <a:xfrm rot="4798704">
            <a:off x="1636340" y="4090601"/>
            <a:ext cx="1527919" cy="276999"/>
          </a:xfrm>
          <a:prstGeom prst="rect">
            <a:avLst/>
          </a:prstGeom>
          <a:noFill/>
        </p:spPr>
        <p:txBody>
          <a:bodyPr wrap="none" rtlCol="0">
            <a:spAutoFit/>
          </a:bodyPr>
          <a:lstStyle/>
          <a:p>
            <a:r>
              <a:rPr lang="en-US" sz="1200" dirty="0" smtClean="0"/>
              <a:t>age based movement</a:t>
            </a:r>
            <a:endParaRPr lang="en-US" sz="1200" dirty="0"/>
          </a:p>
        </p:txBody>
      </p:sp>
      <p:sp>
        <p:nvSpPr>
          <p:cNvPr id="23" name="Rectangle 22"/>
          <p:cNvSpPr/>
          <p:nvPr/>
        </p:nvSpPr>
        <p:spPr>
          <a:xfrm>
            <a:off x="5549055" y="2590800"/>
            <a:ext cx="2743200" cy="3276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32049" y="5181600"/>
            <a:ext cx="12192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adults</a:t>
            </a:r>
            <a:endParaRPr lang="en-US" sz="1200" dirty="0"/>
          </a:p>
        </p:txBody>
      </p:sp>
      <p:sp>
        <p:nvSpPr>
          <p:cNvPr id="25" name="Oval 24"/>
          <p:cNvSpPr/>
          <p:nvPr/>
        </p:nvSpPr>
        <p:spPr>
          <a:xfrm>
            <a:off x="6202645" y="2667000"/>
            <a:ext cx="12192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juvenile</a:t>
            </a:r>
            <a:endParaRPr lang="en-US" sz="1400" dirty="0"/>
          </a:p>
        </p:txBody>
      </p:sp>
      <p:cxnSp>
        <p:nvCxnSpPr>
          <p:cNvPr id="26" name="Straight Arrow Connector 25"/>
          <p:cNvCxnSpPr/>
          <p:nvPr/>
        </p:nvCxnSpPr>
        <p:spPr>
          <a:xfrm>
            <a:off x="7034955" y="3425439"/>
            <a:ext cx="304800" cy="17180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6082455" y="3394926"/>
            <a:ext cx="2628900" cy="556631"/>
          </a:xfrm>
          <a:custGeom>
            <a:avLst/>
            <a:gdLst>
              <a:gd name="connsiteX0" fmla="*/ 0 w 2628900"/>
              <a:gd name="connsiteY0" fmla="*/ 519849 h 556631"/>
              <a:gd name="connsiteX1" fmla="*/ 542925 w 2628900"/>
              <a:gd name="connsiteY1" fmla="*/ 510324 h 556631"/>
              <a:gd name="connsiteX2" fmla="*/ 923925 w 2628900"/>
              <a:gd name="connsiteY2" fmla="*/ 62649 h 556631"/>
              <a:gd name="connsiteX3" fmla="*/ 2333625 w 2628900"/>
              <a:gd name="connsiteY3" fmla="*/ 5499 h 556631"/>
              <a:gd name="connsiteX4" fmla="*/ 2628900 w 2628900"/>
              <a:gd name="connsiteY4" fmla="*/ 5499 h 556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00" h="556631">
                <a:moveTo>
                  <a:pt x="0" y="519849"/>
                </a:moveTo>
                <a:cubicBezTo>
                  <a:pt x="194469" y="553186"/>
                  <a:pt x="388938" y="586524"/>
                  <a:pt x="542925" y="510324"/>
                </a:cubicBezTo>
                <a:cubicBezTo>
                  <a:pt x="696912" y="434124"/>
                  <a:pt x="625475" y="146786"/>
                  <a:pt x="923925" y="62649"/>
                </a:cubicBezTo>
                <a:cubicBezTo>
                  <a:pt x="1222375" y="-21488"/>
                  <a:pt x="2049463" y="15024"/>
                  <a:pt x="2333625" y="5499"/>
                </a:cubicBezTo>
                <a:cubicBezTo>
                  <a:pt x="2617788" y="-4026"/>
                  <a:pt x="2623344" y="736"/>
                  <a:pt x="2628900" y="54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6130080" y="4252323"/>
            <a:ext cx="2562225" cy="700677"/>
          </a:xfrm>
          <a:custGeom>
            <a:avLst/>
            <a:gdLst>
              <a:gd name="connsiteX0" fmla="*/ 0 w 2562225"/>
              <a:gd name="connsiteY0" fmla="*/ 653837 h 700677"/>
              <a:gd name="connsiteX1" fmla="*/ 952500 w 2562225"/>
              <a:gd name="connsiteY1" fmla="*/ 644312 h 700677"/>
              <a:gd name="connsiteX2" fmla="*/ 1666875 w 2562225"/>
              <a:gd name="connsiteY2" fmla="*/ 91862 h 700677"/>
              <a:gd name="connsiteX3" fmla="*/ 2562225 w 2562225"/>
              <a:gd name="connsiteY3" fmla="*/ 6137 h 700677"/>
            </a:gdLst>
            <a:ahLst/>
            <a:cxnLst>
              <a:cxn ang="0">
                <a:pos x="connsiteX0" y="connsiteY0"/>
              </a:cxn>
              <a:cxn ang="0">
                <a:pos x="connsiteX1" y="connsiteY1"/>
              </a:cxn>
              <a:cxn ang="0">
                <a:pos x="connsiteX2" y="connsiteY2"/>
              </a:cxn>
              <a:cxn ang="0">
                <a:pos x="connsiteX3" y="connsiteY3"/>
              </a:cxn>
            </a:cxnLst>
            <a:rect l="l" t="t" r="r" b="b"/>
            <a:pathLst>
              <a:path w="2562225" h="700677">
                <a:moveTo>
                  <a:pt x="0" y="653837"/>
                </a:moveTo>
                <a:cubicBezTo>
                  <a:pt x="337344" y="695905"/>
                  <a:pt x="674688" y="737974"/>
                  <a:pt x="952500" y="644312"/>
                </a:cubicBezTo>
                <a:cubicBezTo>
                  <a:pt x="1230312" y="550650"/>
                  <a:pt x="1398588" y="198224"/>
                  <a:pt x="1666875" y="91862"/>
                </a:cubicBezTo>
                <a:cubicBezTo>
                  <a:pt x="1935162" y="-14500"/>
                  <a:pt x="2248693" y="-4182"/>
                  <a:pt x="2562225" y="61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a:stCxn id="23" idx="1"/>
            <a:endCxn id="23" idx="3"/>
          </p:cNvCxnSpPr>
          <p:nvPr/>
        </p:nvCxnSpPr>
        <p:spPr>
          <a:xfrm>
            <a:off x="5549055" y="4229100"/>
            <a:ext cx="2743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292255" y="3149412"/>
            <a:ext cx="388248" cy="261610"/>
          </a:xfrm>
          <a:prstGeom prst="rect">
            <a:avLst/>
          </a:prstGeom>
          <a:noFill/>
        </p:spPr>
        <p:txBody>
          <a:bodyPr wrap="none" rtlCol="0">
            <a:spAutoFit/>
          </a:bodyPr>
          <a:lstStyle/>
          <a:p>
            <a:r>
              <a:rPr lang="en-US" sz="1100" dirty="0" smtClean="0"/>
              <a:t>age</a:t>
            </a:r>
            <a:endParaRPr lang="en-US" sz="1100" dirty="0"/>
          </a:p>
        </p:txBody>
      </p:sp>
      <p:sp>
        <p:nvSpPr>
          <p:cNvPr id="34" name="TextBox 33"/>
          <p:cNvSpPr txBox="1"/>
          <p:nvPr/>
        </p:nvSpPr>
        <p:spPr>
          <a:xfrm>
            <a:off x="8292255" y="3990713"/>
            <a:ext cx="388248" cy="261610"/>
          </a:xfrm>
          <a:prstGeom prst="rect">
            <a:avLst/>
          </a:prstGeom>
          <a:noFill/>
        </p:spPr>
        <p:txBody>
          <a:bodyPr wrap="none" rtlCol="0">
            <a:spAutoFit/>
          </a:bodyPr>
          <a:lstStyle/>
          <a:p>
            <a:r>
              <a:rPr lang="en-US" sz="1100" dirty="0" smtClean="0"/>
              <a:t>age</a:t>
            </a:r>
            <a:endParaRPr lang="en-US" sz="1100" dirty="0"/>
          </a:p>
        </p:txBody>
      </p:sp>
      <p:sp>
        <p:nvSpPr>
          <p:cNvPr id="35" name="TextBox 34"/>
          <p:cNvSpPr txBox="1"/>
          <p:nvPr/>
        </p:nvSpPr>
        <p:spPr>
          <a:xfrm rot="4798704">
            <a:off x="6575795" y="4090601"/>
            <a:ext cx="1527919" cy="276999"/>
          </a:xfrm>
          <a:prstGeom prst="rect">
            <a:avLst/>
          </a:prstGeom>
          <a:noFill/>
        </p:spPr>
        <p:txBody>
          <a:bodyPr wrap="none" rtlCol="0">
            <a:spAutoFit/>
          </a:bodyPr>
          <a:lstStyle/>
          <a:p>
            <a:r>
              <a:rPr lang="en-US" sz="1200" dirty="0" smtClean="0"/>
              <a:t>age based movement</a:t>
            </a:r>
            <a:endParaRPr lang="en-US" sz="1200" dirty="0"/>
          </a:p>
        </p:txBody>
      </p:sp>
    </p:spTree>
    <p:extLst>
      <p:ext uri="{BB962C8B-B14F-4D97-AF65-F5344CB8AC3E}">
        <p14:creationId xmlns:p14="http://schemas.microsoft.com/office/powerpoint/2010/main" val="37584524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5470" y="152400"/>
            <a:ext cx="2741520" cy="369332"/>
          </a:xfrm>
          <a:prstGeom prst="rect">
            <a:avLst/>
          </a:prstGeom>
          <a:noFill/>
        </p:spPr>
        <p:txBody>
          <a:bodyPr wrap="none" rtlCol="0">
            <a:spAutoFit/>
          </a:bodyPr>
          <a:lstStyle/>
          <a:p>
            <a:r>
              <a:rPr lang="en-US" dirty="0" smtClean="0"/>
              <a:t>Incorrect Model Structure- </a:t>
            </a:r>
            <a:endParaRPr lang="en-US" dirty="0"/>
          </a:p>
        </p:txBody>
      </p:sp>
      <p:sp>
        <p:nvSpPr>
          <p:cNvPr id="5" name="Rectangle 4"/>
          <p:cNvSpPr/>
          <p:nvPr/>
        </p:nvSpPr>
        <p:spPr>
          <a:xfrm>
            <a:off x="609600" y="2590800"/>
            <a:ext cx="2743200" cy="3276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992594" y="5181600"/>
            <a:ext cx="12192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adults</a:t>
            </a:r>
            <a:endParaRPr lang="en-US" sz="1200" dirty="0"/>
          </a:p>
        </p:txBody>
      </p:sp>
      <p:sp>
        <p:nvSpPr>
          <p:cNvPr id="11" name="Oval 10"/>
          <p:cNvSpPr/>
          <p:nvPr/>
        </p:nvSpPr>
        <p:spPr>
          <a:xfrm>
            <a:off x="1263190" y="2667000"/>
            <a:ext cx="12192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juvenile</a:t>
            </a:r>
            <a:endParaRPr lang="en-US" sz="1400" dirty="0"/>
          </a:p>
        </p:txBody>
      </p:sp>
      <p:cxnSp>
        <p:nvCxnSpPr>
          <p:cNvPr id="19" name="Straight Arrow Connector 18"/>
          <p:cNvCxnSpPr/>
          <p:nvPr/>
        </p:nvCxnSpPr>
        <p:spPr>
          <a:xfrm>
            <a:off x="2095500" y="3425439"/>
            <a:ext cx="304800" cy="17180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1143000" y="3394926"/>
            <a:ext cx="2628900" cy="556631"/>
          </a:xfrm>
          <a:custGeom>
            <a:avLst/>
            <a:gdLst>
              <a:gd name="connsiteX0" fmla="*/ 0 w 2628900"/>
              <a:gd name="connsiteY0" fmla="*/ 519849 h 556631"/>
              <a:gd name="connsiteX1" fmla="*/ 542925 w 2628900"/>
              <a:gd name="connsiteY1" fmla="*/ 510324 h 556631"/>
              <a:gd name="connsiteX2" fmla="*/ 923925 w 2628900"/>
              <a:gd name="connsiteY2" fmla="*/ 62649 h 556631"/>
              <a:gd name="connsiteX3" fmla="*/ 2333625 w 2628900"/>
              <a:gd name="connsiteY3" fmla="*/ 5499 h 556631"/>
              <a:gd name="connsiteX4" fmla="*/ 2628900 w 2628900"/>
              <a:gd name="connsiteY4" fmla="*/ 5499 h 556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00" h="556631">
                <a:moveTo>
                  <a:pt x="0" y="519849"/>
                </a:moveTo>
                <a:cubicBezTo>
                  <a:pt x="194469" y="553186"/>
                  <a:pt x="388938" y="586524"/>
                  <a:pt x="542925" y="510324"/>
                </a:cubicBezTo>
                <a:cubicBezTo>
                  <a:pt x="696912" y="434124"/>
                  <a:pt x="625475" y="146786"/>
                  <a:pt x="923925" y="62649"/>
                </a:cubicBezTo>
                <a:cubicBezTo>
                  <a:pt x="1222375" y="-21488"/>
                  <a:pt x="2049463" y="15024"/>
                  <a:pt x="2333625" y="5499"/>
                </a:cubicBezTo>
                <a:cubicBezTo>
                  <a:pt x="2617788" y="-4026"/>
                  <a:pt x="2623344" y="736"/>
                  <a:pt x="2628900" y="54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190625" y="4252323"/>
            <a:ext cx="2562225" cy="700677"/>
          </a:xfrm>
          <a:custGeom>
            <a:avLst/>
            <a:gdLst>
              <a:gd name="connsiteX0" fmla="*/ 0 w 2562225"/>
              <a:gd name="connsiteY0" fmla="*/ 653837 h 700677"/>
              <a:gd name="connsiteX1" fmla="*/ 952500 w 2562225"/>
              <a:gd name="connsiteY1" fmla="*/ 644312 h 700677"/>
              <a:gd name="connsiteX2" fmla="*/ 1666875 w 2562225"/>
              <a:gd name="connsiteY2" fmla="*/ 91862 h 700677"/>
              <a:gd name="connsiteX3" fmla="*/ 2562225 w 2562225"/>
              <a:gd name="connsiteY3" fmla="*/ 6137 h 700677"/>
            </a:gdLst>
            <a:ahLst/>
            <a:cxnLst>
              <a:cxn ang="0">
                <a:pos x="connsiteX0" y="connsiteY0"/>
              </a:cxn>
              <a:cxn ang="0">
                <a:pos x="connsiteX1" y="connsiteY1"/>
              </a:cxn>
              <a:cxn ang="0">
                <a:pos x="connsiteX2" y="connsiteY2"/>
              </a:cxn>
              <a:cxn ang="0">
                <a:pos x="connsiteX3" y="connsiteY3"/>
              </a:cxn>
            </a:cxnLst>
            <a:rect l="l" t="t" r="r" b="b"/>
            <a:pathLst>
              <a:path w="2562225" h="700677">
                <a:moveTo>
                  <a:pt x="0" y="653837"/>
                </a:moveTo>
                <a:cubicBezTo>
                  <a:pt x="337344" y="695905"/>
                  <a:pt x="674688" y="737974"/>
                  <a:pt x="952500" y="644312"/>
                </a:cubicBezTo>
                <a:cubicBezTo>
                  <a:pt x="1230312" y="550650"/>
                  <a:pt x="1398588" y="198224"/>
                  <a:pt x="1666875" y="91862"/>
                </a:cubicBezTo>
                <a:cubicBezTo>
                  <a:pt x="1935162" y="-14500"/>
                  <a:pt x="2248693" y="-4182"/>
                  <a:pt x="2562225" y="61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5" idx="1"/>
            <a:endCxn id="5" idx="3"/>
          </p:cNvCxnSpPr>
          <p:nvPr/>
        </p:nvCxnSpPr>
        <p:spPr>
          <a:xfrm>
            <a:off x="609600" y="4229100"/>
            <a:ext cx="2743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5613" y="1676400"/>
            <a:ext cx="7677615" cy="369332"/>
          </a:xfrm>
          <a:prstGeom prst="rect">
            <a:avLst/>
          </a:prstGeom>
          <a:noFill/>
        </p:spPr>
        <p:txBody>
          <a:bodyPr wrap="none" rtlCol="0">
            <a:spAutoFit/>
          </a:bodyPr>
          <a:lstStyle/>
          <a:p>
            <a:r>
              <a:rPr lang="en-US" dirty="0" smtClean="0"/>
              <a:t>True Model    Correct Model (</a:t>
            </a:r>
            <a:r>
              <a:rPr lang="en-US" sz="1100" dirty="0" smtClean="0"/>
              <a:t>includes sampling error</a:t>
            </a:r>
            <a:r>
              <a:rPr lang="en-US" dirty="0" smtClean="0"/>
              <a:t>)                             One area Model</a:t>
            </a:r>
            <a:endParaRPr lang="en-US" dirty="0"/>
          </a:p>
        </p:txBody>
      </p:sp>
      <p:sp>
        <p:nvSpPr>
          <p:cNvPr id="4" name="TextBox 3"/>
          <p:cNvSpPr txBox="1"/>
          <p:nvPr/>
        </p:nvSpPr>
        <p:spPr>
          <a:xfrm>
            <a:off x="3352800" y="3149412"/>
            <a:ext cx="546945" cy="261610"/>
          </a:xfrm>
          <a:prstGeom prst="rect">
            <a:avLst/>
          </a:prstGeom>
          <a:noFill/>
        </p:spPr>
        <p:txBody>
          <a:bodyPr wrap="none" rtlCol="0">
            <a:spAutoFit/>
          </a:bodyPr>
          <a:lstStyle/>
          <a:p>
            <a:r>
              <a:rPr lang="en-US" sz="1100" dirty="0" smtClean="0"/>
              <a:t>length</a:t>
            </a:r>
            <a:endParaRPr lang="en-US" sz="1100" dirty="0"/>
          </a:p>
        </p:txBody>
      </p:sp>
      <p:sp>
        <p:nvSpPr>
          <p:cNvPr id="20" name="TextBox 19"/>
          <p:cNvSpPr txBox="1"/>
          <p:nvPr/>
        </p:nvSpPr>
        <p:spPr>
          <a:xfrm>
            <a:off x="3352800" y="3990713"/>
            <a:ext cx="546945" cy="261610"/>
          </a:xfrm>
          <a:prstGeom prst="rect">
            <a:avLst/>
          </a:prstGeom>
          <a:noFill/>
        </p:spPr>
        <p:txBody>
          <a:bodyPr wrap="none" rtlCol="0">
            <a:spAutoFit/>
          </a:bodyPr>
          <a:lstStyle/>
          <a:p>
            <a:r>
              <a:rPr lang="en-US" sz="1100" dirty="0" smtClean="0"/>
              <a:t>length</a:t>
            </a:r>
            <a:endParaRPr lang="en-US" sz="1100" dirty="0"/>
          </a:p>
        </p:txBody>
      </p:sp>
      <p:sp>
        <p:nvSpPr>
          <p:cNvPr id="6" name="TextBox 5"/>
          <p:cNvSpPr txBox="1"/>
          <p:nvPr/>
        </p:nvSpPr>
        <p:spPr>
          <a:xfrm rot="4798704">
            <a:off x="1636340" y="4090601"/>
            <a:ext cx="1527919" cy="276999"/>
          </a:xfrm>
          <a:prstGeom prst="rect">
            <a:avLst/>
          </a:prstGeom>
          <a:noFill/>
        </p:spPr>
        <p:txBody>
          <a:bodyPr wrap="none" rtlCol="0">
            <a:spAutoFit/>
          </a:bodyPr>
          <a:lstStyle/>
          <a:p>
            <a:r>
              <a:rPr lang="en-US" sz="1200" dirty="0" smtClean="0"/>
              <a:t>age based movement</a:t>
            </a:r>
            <a:endParaRPr lang="en-US" sz="1200" dirty="0"/>
          </a:p>
        </p:txBody>
      </p:sp>
      <p:sp>
        <p:nvSpPr>
          <p:cNvPr id="23" name="Rectangle 22"/>
          <p:cNvSpPr/>
          <p:nvPr/>
        </p:nvSpPr>
        <p:spPr>
          <a:xfrm>
            <a:off x="5549055" y="2590800"/>
            <a:ext cx="2743200" cy="3276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32049" y="5181600"/>
            <a:ext cx="12192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adults</a:t>
            </a:r>
            <a:endParaRPr lang="en-US" sz="1200" dirty="0"/>
          </a:p>
        </p:txBody>
      </p:sp>
      <p:sp>
        <p:nvSpPr>
          <p:cNvPr id="25" name="Oval 24"/>
          <p:cNvSpPr/>
          <p:nvPr/>
        </p:nvSpPr>
        <p:spPr>
          <a:xfrm>
            <a:off x="6202645" y="2667000"/>
            <a:ext cx="12192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juvenile</a:t>
            </a:r>
            <a:endParaRPr lang="en-US" sz="1400" dirty="0"/>
          </a:p>
        </p:txBody>
      </p:sp>
      <p:cxnSp>
        <p:nvCxnSpPr>
          <p:cNvPr id="26" name="Straight Arrow Connector 25"/>
          <p:cNvCxnSpPr/>
          <p:nvPr/>
        </p:nvCxnSpPr>
        <p:spPr>
          <a:xfrm>
            <a:off x="7034955" y="3425439"/>
            <a:ext cx="304800" cy="17180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6082455" y="3394926"/>
            <a:ext cx="2628900" cy="556631"/>
          </a:xfrm>
          <a:custGeom>
            <a:avLst/>
            <a:gdLst>
              <a:gd name="connsiteX0" fmla="*/ 0 w 2628900"/>
              <a:gd name="connsiteY0" fmla="*/ 519849 h 556631"/>
              <a:gd name="connsiteX1" fmla="*/ 542925 w 2628900"/>
              <a:gd name="connsiteY1" fmla="*/ 510324 h 556631"/>
              <a:gd name="connsiteX2" fmla="*/ 923925 w 2628900"/>
              <a:gd name="connsiteY2" fmla="*/ 62649 h 556631"/>
              <a:gd name="connsiteX3" fmla="*/ 2333625 w 2628900"/>
              <a:gd name="connsiteY3" fmla="*/ 5499 h 556631"/>
              <a:gd name="connsiteX4" fmla="*/ 2628900 w 2628900"/>
              <a:gd name="connsiteY4" fmla="*/ 5499 h 556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00" h="556631">
                <a:moveTo>
                  <a:pt x="0" y="519849"/>
                </a:moveTo>
                <a:cubicBezTo>
                  <a:pt x="194469" y="553186"/>
                  <a:pt x="388938" y="586524"/>
                  <a:pt x="542925" y="510324"/>
                </a:cubicBezTo>
                <a:cubicBezTo>
                  <a:pt x="696912" y="434124"/>
                  <a:pt x="625475" y="146786"/>
                  <a:pt x="923925" y="62649"/>
                </a:cubicBezTo>
                <a:cubicBezTo>
                  <a:pt x="1222375" y="-21488"/>
                  <a:pt x="2049463" y="15024"/>
                  <a:pt x="2333625" y="5499"/>
                </a:cubicBezTo>
                <a:cubicBezTo>
                  <a:pt x="2617788" y="-4026"/>
                  <a:pt x="2623344" y="736"/>
                  <a:pt x="2628900" y="54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6130080" y="4252323"/>
            <a:ext cx="2562225" cy="700677"/>
          </a:xfrm>
          <a:custGeom>
            <a:avLst/>
            <a:gdLst>
              <a:gd name="connsiteX0" fmla="*/ 0 w 2562225"/>
              <a:gd name="connsiteY0" fmla="*/ 653837 h 700677"/>
              <a:gd name="connsiteX1" fmla="*/ 952500 w 2562225"/>
              <a:gd name="connsiteY1" fmla="*/ 644312 h 700677"/>
              <a:gd name="connsiteX2" fmla="*/ 1666875 w 2562225"/>
              <a:gd name="connsiteY2" fmla="*/ 91862 h 700677"/>
              <a:gd name="connsiteX3" fmla="*/ 2562225 w 2562225"/>
              <a:gd name="connsiteY3" fmla="*/ 6137 h 700677"/>
            </a:gdLst>
            <a:ahLst/>
            <a:cxnLst>
              <a:cxn ang="0">
                <a:pos x="connsiteX0" y="connsiteY0"/>
              </a:cxn>
              <a:cxn ang="0">
                <a:pos x="connsiteX1" y="connsiteY1"/>
              </a:cxn>
              <a:cxn ang="0">
                <a:pos x="connsiteX2" y="connsiteY2"/>
              </a:cxn>
              <a:cxn ang="0">
                <a:pos x="connsiteX3" y="connsiteY3"/>
              </a:cxn>
            </a:cxnLst>
            <a:rect l="l" t="t" r="r" b="b"/>
            <a:pathLst>
              <a:path w="2562225" h="700677">
                <a:moveTo>
                  <a:pt x="0" y="653837"/>
                </a:moveTo>
                <a:cubicBezTo>
                  <a:pt x="337344" y="695905"/>
                  <a:pt x="674688" y="737974"/>
                  <a:pt x="952500" y="644312"/>
                </a:cubicBezTo>
                <a:cubicBezTo>
                  <a:pt x="1230312" y="550650"/>
                  <a:pt x="1398588" y="198224"/>
                  <a:pt x="1666875" y="91862"/>
                </a:cubicBezTo>
                <a:cubicBezTo>
                  <a:pt x="1935162" y="-14500"/>
                  <a:pt x="2248693" y="-4182"/>
                  <a:pt x="2562225" y="61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a:stCxn id="23" idx="1"/>
            <a:endCxn id="23" idx="3"/>
          </p:cNvCxnSpPr>
          <p:nvPr/>
        </p:nvCxnSpPr>
        <p:spPr>
          <a:xfrm>
            <a:off x="5549055" y="4229100"/>
            <a:ext cx="2743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292255" y="3149412"/>
            <a:ext cx="388248" cy="261610"/>
          </a:xfrm>
          <a:prstGeom prst="rect">
            <a:avLst/>
          </a:prstGeom>
          <a:noFill/>
        </p:spPr>
        <p:txBody>
          <a:bodyPr wrap="none" rtlCol="0">
            <a:spAutoFit/>
          </a:bodyPr>
          <a:lstStyle/>
          <a:p>
            <a:r>
              <a:rPr lang="en-US" sz="1100" dirty="0" smtClean="0"/>
              <a:t>age</a:t>
            </a:r>
            <a:endParaRPr lang="en-US" sz="1100" dirty="0"/>
          </a:p>
        </p:txBody>
      </p:sp>
      <p:sp>
        <p:nvSpPr>
          <p:cNvPr id="34" name="TextBox 33"/>
          <p:cNvSpPr txBox="1"/>
          <p:nvPr/>
        </p:nvSpPr>
        <p:spPr>
          <a:xfrm>
            <a:off x="8292255" y="3990713"/>
            <a:ext cx="388248" cy="261610"/>
          </a:xfrm>
          <a:prstGeom prst="rect">
            <a:avLst/>
          </a:prstGeom>
          <a:noFill/>
        </p:spPr>
        <p:txBody>
          <a:bodyPr wrap="none" rtlCol="0">
            <a:spAutoFit/>
          </a:bodyPr>
          <a:lstStyle/>
          <a:p>
            <a:r>
              <a:rPr lang="en-US" sz="1100" dirty="0" smtClean="0"/>
              <a:t>age</a:t>
            </a:r>
            <a:endParaRPr lang="en-US" sz="1100" dirty="0"/>
          </a:p>
        </p:txBody>
      </p:sp>
      <p:sp>
        <p:nvSpPr>
          <p:cNvPr id="35" name="TextBox 34"/>
          <p:cNvSpPr txBox="1"/>
          <p:nvPr/>
        </p:nvSpPr>
        <p:spPr>
          <a:xfrm rot="4798704">
            <a:off x="6575795" y="4090601"/>
            <a:ext cx="1527919" cy="276999"/>
          </a:xfrm>
          <a:prstGeom prst="rect">
            <a:avLst/>
          </a:prstGeom>
          <a:noFill/>
        </p:spPr>
        <p:txBody>
          <a:bodyPr wrap="none" rtlCol="0">
            <a:spAutoFit/>
          </a:bodyPr>
          <a:lstStyle/>
          <a:p>
            <a:r>
              <a:rPr lang="en-US" sz="1200" dirty="0" smtClean="0"/>
              <a:t>age based movement</a:t>
            </a:r>
            <a:endParaRPr lang="en-US" sz="12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46269"/>
            <a:ext cx="7160649" cy="556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821" y="838200"/>
            <a:ext cx="3462337"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2515821" y="3508375"/>
            <a:ext cx="2818179" cy="14971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78158" y="3508375"/>
            <a:ext cx="224487" cy="1444625"/>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549055" y="914400"/>
            <a:ext cx="1776448" cy="369332"/>
          </a:xfrm>
          <a:prstGeom prst="rect">
            <a:avLst/>
          </a:prstGeom>
          <a:noFill/>
        </p:spPr>
        <p:txBody>
          <a:bodyPr wrap="none" rtlCol="0">
            <a:spAutoFit/>
          </a:bodyPr>
          <a:lstStyle/>
          <a:p>
            <a:r>
              <a:rPr lang="en-US" dirty="0" smtClean="0"/>
              <a:t>Spawning biomass</a:t>
            </a:r>
            <a:endParaRPr lang="en-US" dirty="0"/>
          </a:p>
        </p:txBody>
      </p:sp>
    </p:spTree>
    <p:extLst>
      <p:ext uri="{BB962C8B-B14F-4D97-AF65-F5344CB8AC3E}">
        <p14:creationId xmlns:p14="http://schemas.microsoft.com/office/powerpoint/2010/main" val="11224459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5470" y="152400"/>
            <a:ext cx="5205399" cy="369332"/>
          </a:xfrm>
          <a:prstGeom prst="rect">
            <a:avLst/>
          </a:prstGeom>
          <a:noFill/>
        </p:spPr>
        <p:txBody>
          <a:bodyPr wrap="none" rtlCol="0">
            <a:spAutoFit/>
          </a:bodyPr>
          <a:lstStyle/>
          <a:p>
            <a:r>
              <a:rPr lang="en-US" dirty="0" smtClean="0"/>
              <a:t>Incorrect Parameter Specification- </a:t>
            </a:r>
            <a:r>
              <a:rPr lang="en-US" dirty="0" err="1" smtClean="0"/>
              <a:t>Linf</a:t>
            </a:r>
            <a:r>
              <a:rPr lang="en-US" dirty="0" smtClean="0"/>
              <a:t> fixed at 270cm</a:t>
            </a:r>
            <a:endParaRPr lang="en-US" dirty="0"/>
          </a:p>
        </p:txBody>
      </p:sp>
      <p:sp>
        <p:nvSpPr>
          <p:cNvPr id="5" name="Rectangle 4"/>
          <p:cNvSpPr/>
          <p:nvPr/>
        </p:nvSpPr>
        <p:spPr>
          <a:xfrm>
            <a:off x="609600" y="2590800"/>
            <a:ext cx="2743200" cy="3276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992594" y="5181600"/>
            <a:ext cx="12192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adults</a:t>
            </a:r>
            <a:endParaRPr lang="en-US" sz="1200" dirty="0"/>
          </a:p>
        </p:txBody>
      </p:sp>
      <p:sp>
        <p:nvSpPr>
          <p:cNvPr id="11" name="Oval 10"/>
          <p:cNvSpPr/>
          <p:nvPr/>
        </p:nvSpPr>
        <p:spPr>
          <a:xfrm>
            <a:off x="1263190" y="2667000"/>
            <a:ext cx="12192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juvenile</a:t>
            </a:r>
            <a:endParaRPr lang="en-US" sz="1400" dirty="0"/>
          </a:p>
        </p:txBody>
      </p:sp>
      <p:cxnSp>
        <p:nvCxnSpPr>
          <p:cNvPr id="19" name="Straight Arrow Connector 18"/>
          <p:cNvCxnSpPr/>
          <p:nvPr/>
        </p:nvCxnSpPr>
        <p:spPr>
          <a:xfrm>
            <a:off x="2095500" y="3425439"/>
            <a:ext cx="304800" cy="17180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1143000" y="3394926"/>
            <a:ext cx="2628900" cy="556631"/>
          </a:xfrm>
          <a:custGeom>
            <a:avLst/>
            <a:gdLst>
              <a:gd name="connsiteX0" fmla="*/ 0 w 2628900"/>
              <a:gd name="connsiteY0" fmla="*/ 519849 h 556631"/>
              <a:gd name="connsiteX1" fmla="*/ 542925 w 2628900"/>
              <a:gd name="connsiteY1" fmla="*/ 510324 h 556631"/>
              <a:gd name="connsiteX2" fmla="*/ 923925 w 2628900"/>
              <a:gd name="connsiteY2" fmla="*/ 62649 h 556631"/>
              <a:gd name="connsiteX3" fmla="*/ 2333625 w 2628900"/>
              <a:gd name="connsiteY3" fmla="*/ 5499 h 556631"/>
              <a:gd name="connsiteX4" fmla="*/ 2628900 w 2628900"/>
              <a:gd name="connsiteY4" fmla="*/ 5499 h 556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00" h="556631">
                <a:moveTo>
                  <a:pt x="0" y="519849"/>
                </a:moveTo>
                <a:cubicBezTo>
                  <a:pt x="194469" y="553186"/>
                  <a:pt x="388938" y="586524"/>
                  <a:pt x="542925" y="510324"/>
                </a:cubicBezTo>
                <a:cubicBezTo>
                  <a:pt x="696912" y="434124"/>
                  <a:pt x="625475" y="146786"/>
                  <a:pt x="923925" y="62649"/>
                </a:cubicBezTo>
                <a:cubicBezTo>
                  <a:pt x="1222375" y="-21488"/>
                  <a:pt x="2049463" y="15024"/>
                  <a:pt x="2333625" y="5499"/>
                </a:cubicBezTo>
                <a:cubicBezTo>
                  <a:pt x="2617788" y="-4026"/>
                  <a:pt x="2623344" y="736"/>
                  <a:pt x="2628900" y="54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190625" y="4252323"/>
            <a:ext cx="2562225" cy="700677"/>
          </a:xfrm>
          <a:custGeom>
            <a:avLst/>
            <a:gdLst>
              <a:gd name="connsiteX0" fmla="*/ 0 w 2562225"/>
              <a:gd name="connsiteY0" fmla="*/ 653837 h 700677"/>
              <a:gd name="connsiteX1" fmla="*/ 952500 w 2562225"/>
              <a:gd name="connsiteY1" fmla="*/ 644312 h 700677"/>
              <a:gd name="connsiteX2" fmla="*/ 1666875 w 2562225"/>
              <a:gd name="connsiteY2" fmla="*/ 91862 h 700677"/>
              <a:gd name="connsiteX3" fmla="*/ 2562225 w 2562225"/>
              <a:gd name="connsiteY3" fmla="*/ 6137 h 700677"/>
            </a:gdLst>
            <a:ahLst/>
            <a:cxnLst>
              <a:cxn ang="0">
                <a:pos x="connsiteX0" y="connsiteY0"/>
              </a:cxn>
              <a:cxn ang="0">
                <a:pos x="connsiteX1" y="connsiteY1"/>
              </a:cxn>
              <a:cxn ang="0">
                <a:pos x="connsiteX2" y="connsiteY2"/>
              </a:cxn>
              <a:cxn ang="0">
                <a:pos x="connsiteX3" y="connsiteY3"/>
              </a:cxn>
            </a:cxnLst>
            <a:rect l="l" t="t" r="r" b="b"/>
            <a:pathLst>
              <a:path w="2562225" h="700677">
                <a:moveTo>
                  <a:pt x="0" y="653837"/>
                </a:moveTo>
                <a:cubicBezTo>
                  <a:pt x="337344" y="695905"/>
                  <a:pt x="674688" y="737974"/>
                  <a:pt x="952500" y="644312"/>
                </a:cubicBezTo>
                <a:cubicBezTo>
                  <a:pt x="1230312" y="550650"/>
                  <a:pt x="1398588" y="198224"/>
                  <a:pt x="1666875" y="91862"/>
                </a:cubicBezTo>
                <a:cubicBezTo>
                  <a:pt x="1935162" y="-14500"/>
                  <a:pt x="2248693" y="-4182"/>
                  <a:pt x="2562225" y="61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5" idx="1"/>
            <a:endCxn id="5" idx="3"/>
          </p:cNvCxnSpPr>
          <p:nvPr/>
        </p:nvCxnSpPr>
        <p:spPr>
          <a:xfrm>
            <a:off x="609600" y="4229100"/>
            <a:ext cx="2743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5613" y="1676400"/>
            <a:ext cx="7030643" cy="369332"/>
          </a:xfrm>
          <a:prstGeom prst="rect">
            <a:avLst/>
          </a:prstGeom>
          <a:noFill/>
        </p:spPr>
        <p:txBody>
          <a:bodyPr wrap="none" rtlCol="0">
            <a:spAutoFit/>
          </a:bodyPr>
          <a:lstStyle/>
          <a:p>
            <a:r>
              <a:rPr lang="en-US" dirty="0" smtClean="0"/>
              <a:t>True Model/Correct Model                                                                 </a:t>
            </a:r>
            <a:r>
              <a:rPr lang="en-US" dirty="0" err="1" smtClean="0"/>
              <a:t>Linf</a:t>
            </a:r>
            <a:r>
              <a:rPr lang="en-US" dirty="0" smtClean="0"/>
              <a:t> 8% bigger</a:t>
            </a:r>
            <a:endParaRPr lang="en-US" dirty="0"/>
          </a:p>
        </p:txBody>
      </p:sp>
      <p:sp>
        <p:nvSpPr>
          <p:cNvPr id="4" name="TextBox 3"/>
          <p:cNvSpPr txBox="1"/>
          <p:nvPr/>
        </p:nvSpPr>
        <p:spPr>
          <a:xfrm>
            <a:off x="3352800" y="3149412"/>
            <a:ext cx="546945" cy="261610"/>
          </a:xfrm>
          <a:prstGeom prst="rect">
            <a:avLst/>
          </a:prstGeom>
          <a:noFill/>
        </p:spPr>
        <p:txBody>
          <a:bodyPr wrap="none" rtlCol="0">
            <a:spAutoFit/>
          </a:bodyPr>
          <a:lstStyle/>
          <a:p>
            <a:r>
              <a:rPr lang="en-US" sz="1100" dirty="0" smtClean="0"/>
              <a:t>length</a:t>
            </a:r>
            <a:endParaRPr lang="en-US" sz="1100" dirty="0"/>
          </a:p>
        </p:txBody>
      </p:sp>
      <p:sp>
        <p:nvSpPr>
          <p:cNvPr id="20" name="TextBox 19"/>
          <p:cNvSpPr txBox="1"/>
          <p:nvPr/>
        </p:nvSpPr>
        <p:spPr>
          <a:xfrm>
            <a:off x="3352800" y="3990713"/>
            <a:ext cx="546945" cy="261610"/>
          </a:xfrm>
          <a:prstGeom prst="rect">
            <a:avLst/>
          </a:prstGeom>
          <a:noFill/>
        </p:spPr>
        <p:txBody>
          <a:bodyPr wrap="none" rtlCol="0">
            <a:spAutoFit/>
          </a:bodyPr>
          <a:lstStyle/>
          <a:p>
            <a:r>
              <a:rPr lang="en-US" sz="1100" dirty="0" smtClean="0"/>
              <a:t>length</a:t>
            </a:r>
            <a:endParaRPr lang="en-US" sz="1100" dirty="0"/>
          </a:p>
        </p:txBody>
      </p:sp>
      <p:sp>
        <p:nvSpPr>
          <p:cNvPr id="6" name="TextBox 5"/>
          <p:cNvSpPr txBox="1"/>
          <p:nvPr/>
        </p:nvSpPr>
        <p:spPr>
          <a:xfrm rot="4798704">
            <a:off x="1636340" y="4090601"/>
            <a:ext cx="1527919" cy="276999"/>
          </a:xfrm>
          <a:prstGeom prst="rect">
            <a:avLst/>
          </a:prstGeom>
          <a:noFill/>
        </p:spPr>
        <p:txBody>
          <a:bodyPr wrap="none" rtlCol="0">
            <a:spAutoFit/>
          </a:bodyPr>
          <a:lstStyle/>
          <a:p>
            <a:r>
              <a:rPr lang="en-US" sz="1200" dirty="0" smtClean="0"/>
              <a:t>age based movement</a:t>
            </a:r>
            <a:endParaRPr lang="en-US" sz="1200" dirty="0"/>
          </a:p>
        </p:txBody>
      </p:sp>
      <p:sp>
        <p:nvSpPr>
          <p:cNvPr id="23" name="Rectangle 22"/>
          <p:cNvSpPr/>
          <p:nvPr/>
        </p:nvSpPr>
        <p:spPr>
          <a:xfrm>
            <a:off x="5549055" y="2590800"/>
            <a:ext cx="2743200" cy="3276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32049" y="5181600"/>
            <a:ext cx="12192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adults</a:t>
            </a:r>
            <a:endParaRPr lang="en-US" sz="1200" dirty="0"/>
          </a:p>
        </p:txBody>
      </p:sp>
      <p:sp>
        <p:nvSpPr>
          <p:cNvPr id="25" name="Oval 24"/>
          <p:cNvSpPr/>
          <p:nvPr/>
        </p:nvSpPr>
        <p:spPr>
          <a:xfrm>
            <a:off x="6202645" y="2667000"/>
            <a:ext cx="12192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juvenile</a:t>
            </a:r>
            <a:endParaRPr lang="en-US" sz="1400" dirty="0"/>
          </a:p>
        </p:txBody>
      </p:sp>
      <p:cxnSp>
        <p:nvCxnSpPr>
          <p:cNvPr id="26" name="Straight Arrow Connector 25"/>
          <p:cNvCxnSpPr/>
          <p:nvPr/>
        </p:nvCxnSpPr>
        <p:spPr>
          <a:xfrm>
            <a:off x="7034955" y="3425439"/>
            <a:ext cx="304800" cy="17180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6082455" y="3394926"/>
            <a:ext cx="2628900" cy="556631"/>
          </a:xfrm>
          <a:custGeom>
            <a:avLst/>
            <a:gdLst>
              <a:gd name="connsiteX0" fmla="*/ 0 w 2628900"/>
              <a:gd name="connsiteY0" fmla="*/ 519849 h 556631"/>
              <a:gd name="connsiteX1" fmla="*/ 542925 w 2628900"/>
              <a:gd name="connsiteY1" fmla="*/ 510324 h 556631"/>
              <a:gd name="connsiteX2" fmla="*/ 923925 w 2628900"/>
              <a:gd name="connsiteY2" fmla="*/ 62649 h 556631"/>
              <a:gd name="connsiteX3" fmla="*/ 2333625 w 2628900"/>
              <a:gd name="connsiteY3" fmla="*/ 5499 h 556631"/>
              <a:gd name="connsiteX4" fmla="*/ 2628900 w 2628900"/>
              <a:gd name="connsiteY4" fmla="*/ 5499 h 556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00" h="556631">
                <a:moveTo>
                  <a:pt x="0" y="519849"/>
                </a:moveTo>
                <a:cubicBezTo>
                  <a:pt x="194469" y="553186"/>
                  <a:pt x="388938" y="586524"/>
                  <a:pt x="542925" y="510324"/>
                </a:cubicBezTo>
                <a:cubicBezTo>
                  <a:pt x="696912" y="434124"/>
                  <a:pt x="625475" y="146786"/>
                  <a:pt x="923925" y="62649"/>
                </a:cubicBezTo>
                <a:cubicBezTo>
                  <a:pt x="1222375" y="-21488"/>
                  <a:pt x="2049463" y="15024"/>
                  <a:pt x="2333625" y="5499"/>
                </a:cubicBezTo>
                <a:cubicBezTo>
                  <a:pt x="2617788" y="-4026"/>
                  <a:pt x="2623344" y="736"/>
                  <a:pt x="2628900" y="54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6130080" y="4252323"/>
            <a:ext cx="2562225" cy="700677"/>
          </a:xfrm>
          <a:custGeom>
            <a:avLst/>
            <a:gdLst>
              <a:gd name="connsiteX0" fmla="*/ 0 w 2562225"/>
              <a:gd name="connsiteY0" fmla="*/ 653837 h 700677"/>
              <a:gd name="connsiteX1" fmla="*/ 952500 w 2562225"/>
              <a:gd name="connsiteY1" fmla="*/ 644312 h 700677"/>
              <a:gd name="connsiteX2" fmla="*/ 1666875 w 2562225"/>
              <a:gd name="connsiteY2" fmla="*/ 91862 h 700677"/>
              <a:gd name="connsiteX3" fmla="*/ 2562225 w 2562225"/>
              <a:gd name="connsiteY3" fmla="*/ 6137 h 700677"/>
            </a:gdLst>
            <a:ahLst/>
            <a:cxnLst>
              <a:cxn ang="0">
                <a:pos x="connsiteX0" y="connsiteY0"/>
              </a:cxn>
              <a:cxn ang="0">
                <a:pos x="connsiteX1" y="connsiteY1"/>
              </a:cxn>
              <a:cxn ang="0">
                <a:pos x="connsiteX2" y="connsiteY2"/>
              </a:cxn>
              <a:cxn ang="0">
                <a:pos x="connsiteX3" y="connsiteY3"/>
              </a:cxn>
            </a:cxnLst>
            <a:rect l="l" t="t" r="r" b="b"/>
            <a:pathLst>
              <a:path w="2562225" h="700677">
                <a:moveTo>
                  <a:pt x="0" y="653837"/>
                </a:moveTo>
                <a:cubicBezTo>
                  <a:pt x="337344" y="695905"/>
                  <a:pt x="674688" y="737974"/>
                  <a:pt x="952500" y="644312"/>
                </a:cubicBezTo>
                <a:cubicBezTo>
                  <a:pt x="1230312" y="550650"/>
                  <a:pt x="1398588" y="198224"/>
                  <a:pt x="1666875" y="91862"/>
                </a:cubicBezTo>
                <a:cubicBezTo>
                  <a:pt x="1935162" y="-14500"/>
                  <a:pt x="2248693" y="-4182"/>
                  <a:pt x="2562225" y="61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a:stCxn id="23" idx="1"/>
            <a:endCxn id="23" idx="3"/>
          </p:cNvCxnSpPr>
          <p:nvPr/>
        </p:nvCxnSpPr>
        <p:spPr>
          <a:xfrm>
            <a:off x="5549055" y="4229100"/>
            <a:ext cx="2743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292255" y="3149412"/>
            <a:ext cx="546945" cy="261610"/>
          </a:xfrm>
          <a:prstGeom prst="rect">
            <a:avLst/>
          </a:prstGeom>
          <a:noFill/>
        </p:spPr>
        <p:txBody>
          <a:bodyPr wrap="none" rtlCol="0">
            <a:spAutoFit/>
          </a:bodyPr>
          <a:lstStyle/>
          <a:p>
            <a:r>
              <a:rPr lang="en-US" sz="1100" dirty="0" smtClean="0"/>
              <a:t>length</a:t>
            </a:r>
            <a:endParaRPr lang="en-US" sz="1100" dirty="0"/>
          </a:p>
        </p:txBody>
      </p:sp>
      <p:sp>
        <p:nvSpPr>
          <p:cNvPr id="34" name="TextBox 33"/>
          <p:cNvSpPr txBox="1"/>
          <p:nvPr/>
        </p:nvSpPr>
        <p:spPr>
          <a:xfrm>
            <a:off x="8292255" y="3990713"/>
            <a:ext cx="546945" cy="261610"/>
          </a:xfrm>
          <a:prstGeom prst="rect">
            <a:avLst/>
          </a:prstGeom>
          <a:noFill/>
        </p:spPr>
        <p:txBody>
          <a:bodyPr wrap="none" rtlCol="0">
            <a:spAutoFit/>
          </a:bodyPr>
          <a:lstStyle/>
          <a:p>
            <a:r>
              <a:rPr lang="en-US" sz="1100" dirty="0" smtClean="0"/>
              <a:t>length</a:t>
            </a:r>
            <a:endParaRPr lang="en-US" sz="1100" dirty="0"/>
          </a:p>
        </p:txBody>
      </p:sp>
      <p:sp>
        <p:nvSpPr>
          <p:cNvPr id="35" name="TextBox 34"/>
          <p:cNvSpPr txBox="1"/>
          <p:nvPr/>
        </p:nvSpPr>
        <p:spPr>
          <a:xfrm rot="4798704">
            <a:off x="6575795" y="4090601"/>
            <a:ext cx="1527919" cy="276999"/>
          </a:xfrm>
          <a:prstGeom prst="rect">
            <a:avLst/>
          </a:prstGeom>
          <a:noFill/>
        </p:spPr>
        <p:txBody>
          <a:bodyPr wrap="none" rtlCol="0">
            <a:spAutoFit/>
          </a:bodyPr>
          <a:lstStyle/>
          <a:p>
            <a:r>
              <a:rPr lang="en-US" sz="1200" dirty="0" smtClean="0"/>
              <a:t>age based movement</a:t>
            </a:r>
            <a:endParaRPr lang="en-US" sz="1200" dirty="0"/>
          </a:p>
        </p:txBody>
      </p:sp>
    </p:spTree>
    <p:extLst>
      <p:ext uri="{BB962C8B-B14F-4D97-AF65-F5344CB8AC3E}">
        <p14:creationId xmlns:p14="http://schemas.microsoft.com/office/powerpoint/2010/main" val="23037623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5470" y="152400"/>
            <a:ext cx="5205399" cy="369332"/>
          </a:xfrm>
          <a:prstGeom prst="rect">
            <a:avLst/>
          </a:prstGeom>
          <a:noFill/>
        </p:spPr>
        <p:txBody>
          <a:bodyPr wrap="none" rtlCol="0">
            <a:spAutoFit/>
          </a:bodyPr>
          <a:lstStyle/>
          <a:p>
            <a:r>
              <a:rPr lang="en-US" dirty="0" smtClean="0"/>
              <a:t>Incorrect Parameter Specification- </a:t>
            </a:r>
            <a:r>
              <a:rPr lang="en-US" dirty="0" err="1" smtClean="0"/>
              <a:t>Linf</a:t>
            </a:r>
            <a:r>
              <a:rPr lang="en-US" dirty="0" smtClean="0"/>
              <a:t> fixed at 270cm</a:t>
            </a:r>
            <a:endParaRPr lang="en-US" dirty="0"/>
          </a:p>
        </p:txBody>
      </p:sp>
      <p:sp>
        <p:nvSpPr>
          <p:cNvPr id="5" name="Rectangle 4"/>
          <p:cNvSpPr/>
          <p:nvPr/>
        </p:nvSpPr>
        <p:spPr>
          <a:xfrm>
            <a:off x="609600" y="2590800"/>
            <a:ext cx="2743200" cy="3276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992594" y="5181600"/>
            <a:ext cx="12192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adults</a:t>
            </a:r>
            <a:endParaRPr lang="en-US" sz="1200" dirty="0"/>
          </a:p>
        </p:txBody>
      </p:sp>
      <p:sp>
        <p:nvSpPr>
          <p:cNvPr id="11" name="Oval 10"/>
          <p:cNvSpPr/>
          <p:nvPr/>
        </p:nvSpPr>
        <p:spPr>
          <a:xfrm>
            <a:off x="1263190" y="2667000"/>
            <a:ext cx="12192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juvenile</a:t>
            </a:r>
            <a:endParaRPr lang="en-US" sz="1400" dirty="0"/>
          </a:p>
        </p:txBody>
      </p:sp>
      <p:cxnSp>
        <p:nvCxnSpPr>
          <p:cNvPr id="19" name="Straight Arrow Connector 18"/>
          <p:cNvCxnSpPr/>
          <p:nvPr/>
        </p:nvCxnSpPr>
        <p:spPr>
          <a:xfrm>
            <a:off x="2095500" y="3425439"/>
            <a:ext cx="304800" cy="17180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1143000" y="3394926"/>
            <a:ext cx="2628900" cy="556631"/>
          </a:xfrm>
          <a:custGeom>
            <a:avLst/>
            <a:gdLst>
              <a:gd name="connsiteX0" fmla="*/ 0 w 2628900"/>
              <a:gd name="connsiteY0" fmla="*/ 519849 h 556631"/>
              <a:gd name="connsiteX1" fmla="*/ 542925 w 2628900"/>
              <a:gd name="connsiteY1" fmla="*/ 510324 h 556631"/>
              <a:gd name="connsiteX2" fmla="*/ 923925 w 2628900"/>
              <a:gd name="connsiteY2" fmla="*/ 62649 h 556631"/>
              <a:gd name="connsiteX3" fmla="*/ 2333625 w 2628900"/>
              <a:gd name="connsiteY3" fmla="*/ 5499 h 556631"/>
              <a:gd name="connsiteX4" fmla="*/ 2628900 w 2628900"/>
              <a:gd name="connsiteY4" fmla="*/ 5499 h 556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00" h="556631">
                <a:moveTo>
                  <a:pt x="0" y="519849"/>
                </a:moveTo>
                <a:cubicBezTo>
                  <a:pt x="194469" y="553186"/>
                  <a:pt x="388938" y="586524"/>
                  <a:pt x="542925" y="510324"/>
                </a:cubicBezTo>
                <a:cubicBezTo>
                  <a:pt x="696912" y="434124"/>
                  <a:pt x="625475" y="146786"/>
                  <a:pt x="923925" y="62649"/>
                </a:cubicBezTo>
                <a:cubicBezTo>
                  <a:pt x="1222375" y="-21488"/>
                  <a:pt x="2049463" y="15024"/>
                  <a:pt x="2333625" y="5499"/>
                </a:cubicBezTo>
                <a:cubicBezTo>
                  <a:pt x="2617788" y="-4026"/>
                  <a:pt x="2623344" y="736"/>
                  <a:pt x="2628900" y="54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190625" y="4252323"/>
            <a:ext cx="2562225" cy="700677"/>
          </a:xfrm>
          <a:custGeom>
            <a:avLst/>
            <a:gdLst>
              <a:gd name="connsiteX0" fmla="*/ 0 w 2562225"/>
              <a:gd name="connsiteY0" fmla="*/ 653837 h 700677"/>
              <a:gd name="connsiteX1" fmla="*/ 952500 w 2562225"/>
              <a:gd name="connsiteY1" fmla="*/ 644312 h 700677"/>
              <a:gd name="connsiteX2" fmla="*/ 1666875 w 2562225"/>
              <a:gd name="connsiteY2" fmla="*/ 91862 h 700677"/>
              <a:gd name="connsiteX3" fmla="*/ 2562225 w 2562225"/>
              <a:gd name="connsiteY3" fmla="*/ 6137 h 700677"/>
            </a:gdLst>
            <a:ahLst/>
            <a:cxnLst>
              <a:cxn ang="0">
                <a:pos x="connsiteX0" y="connsiteY0"/>
              </a:cxn>
              <a:cxn ang="0">
                <a:pos x="connsiteX1" y="connsiteY1"/>
              </a:cxn>
              <a:cxn ang="0">
                <a:pos x="connsiteX2" y="connsiteY2"/>
              </a:cxn>
              <a:cxn ang="0">
                <a:pos x="connsiteX3" y="connsiteY3"/>
              </a:cxn>
            </a:cxnLst>
            <a:rect l="l" t="t" r="r" b="b"/>
            <a:pathLst>
              <a:path w="2562225" h="700677">
                <a:moveTo>
                  <a:pt x="0" y="653837"/>
                </a:moveTo>
                <a:cubicBezTo>
                  <a:pt x="337344" y="695905"/>
                  <a:pt x="674688" y="737974"/>
                  <a:pt x="952500" y="644312"/>
                </a:cubicBezTo>
                <a:cubicBezTo>
                  <a:pt x="1230312" y="550650"/>
                  <a:pt x="1398588" y="198224"/>
                  <a:pt x="1666875" y="91862"/>
                </a:cubicBezTo>
                <a:cubicBezTo>
                  <a:pt x="1935162" y="-14500"/>
                  <a:pt x="2248693" y="-4182"/>
                  <a:pt x="2562225" y="61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5" idx="1"/>
            <a:endCxn id="5" idx="3"/>
          </p:cNvCxnSpPr>
          <p:nvPr/>
        </p:nvCxnSpPr>
        <p:spPr>
          <a:xfrm>
            <a:off x="609600" y="4229100"/>
            <a:ext cx="2743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5613" y="1676400"/>
            <a:ext cx="6922664" cy="369332"/>
          </a:xfrm>
          <a:prstGeom prst="rect">
            <a:avLst/>
          </a:prstGeom>
          <a:noFill/>
        </p:spPr>
        <p:txBody>
          <a:bodyPr wrap="none" rtlCol="0">
            <a:spAutoFit/>
          </a:bodyPr>
          <a:lstStyle/>
          <a:p>
            <a:r>
              <a:rPr lang="en-US" dirty="0" smtClean="0"/>
              <a:t>True Model    Correct Model (</a:t>
            </a:r>
            <a:r>
              <a:rPr lang="en-US" sz="1100" dirty="0" smtClean="0"/>
              <a:t>includes sampling error</a:t>
            </a:r>
            <a:r>
              <a:rPr lang="en-US" dirty="0" smtClean="0"/>
              <a:t>)                             </a:t>
            </a:r>
            <a:r>
              <a:rPr lang="en-US" dirty="0" err="1" smtClean="0"/>
              <a:t>Linf</a:t>
            </a:r>
            <a:r>
              <a:rPr lang="en-US" dirty="0" smtClean="0"/>
              <a:t> 270cm</a:t>
            </a:r>
            <a:endParaRPr lang="en-US" dirty="0"/>
          </a:p>
        </p:txBody>
      </p:sp>
      <p:sp>
        <p:nvSpPr>
          <p:cNvPr id="4" name="TextBox 3"/>
          <p:cNvSpPr txBox="1"/>
          <p:nvPr/>
        </p:nvSpPr>
        <p:spPr>
          <a:xfrm>
            <a:off x="3352800" y="3149412"/>
            <a:ext cx="546945" cy="261610"/>
          </a:xfrm>
          <a:prstGeom prst="rect">
            <a:avLst/>
          </a:prstGeom>
          <a:noFill/>
        </p:spPr>
        <p:txBody>
          <a:bodyPr wrap="none" rtlCol="0">
            <a:spAutoFit/>
          </a:bodyPr>
          <a:lstStyle/>
          <a:p>
            <a:r>
              <a:rPr lang="en-US" sz="1100" dirty="0" smtClean="0"/>
              <a:t>length</a:t>
            </a:r>
            <a:endParaRPr lang="en-US" sz="1100" dirty="0"/>
          </a:p>
        </p:txBody>
      </p:sp>
      <p:sp>
        <p:nvSpPr>
          <p:cNvPr id="20" name="TextBox 19"/>
          <p:cNvSpPr txBox="1"/>
          <p:nvPr/>
        </p:nvSpPr>
        <p:spPr>
          <a:xfrm>
            <a:off x="3352800" y="3990713"/>
            <a:ext cx="546945" cy="261610"/>
          </a:xfrm>
          <a:prstGeom prst="rect">
            <a:avLst/>
          </a:prstGeom>
          <a:noFill/>
        </p:spPr>
        <p:txBody>
          <a:bodyPr wrap="none" rtlCol="0">
            <a:spAutoFit/>
          </a:bodyPr>
          <a:lstStyle/>
          <a:p>
            <a:r>
              <a:rPr lang="en-US" sz="1100" dirty="0" smtClean="0"/>
              <a:t>length</a:t>
            </a:r>
            <a:endParaRPr lang="en-US" sz="1100" dirty="0"/>
          </a:p>
        </p:txBody>
      </p:sp>
      <p:sp>
        <p:nvSpPr>
          <p:cNvPr id="6" name="TextBox 5"/>
          <p:cNvSpPr txBox="1"/>
          <p:nvPr/>
        </p:nvSpPr>
        <p:spPr>
          <a:xfrm rot="4798704">
            <a:off x="1636340" y="4090601"/>
            <a:ext cx="1527919" cy="276999"/>
          </a:xfrm>
          <a:prstGeom prst="rect">
            <a:avLst/>
          </a:prstGeom>
          <a:noFill/>
        </p:spPr>
        <p:txBody>
          <a:bodyPr wrap="none" rtlCol="0">
            <a:spAutoFit/>
          </a:bodyPr>
          <a:lstStyle/>
          <a:p>
            <a:r>
              <a:rPr lang="en-US" sz="1200" dirty="0" smtClean="0"/>
              <a:t>age based movement</a:t>
            </a:r>
            <a:endParaRPr lang="en-US" sz="1200" dirty="0"/>
          </a:p>
        </p:txBody>
      </p:sp>
      <p:sp>
        <p:nvSpPr>
          <p:cNvPr id="23" name="Rectangle 22"/>
          <p:cNvSpPr/>
          <p:nvPr/>
        </p:nvSpPr>
        <p:spPr>
          <a:xfrm>
            <a:off x="5549055" y="2590800"/>
            <a:ext cx="2743200" cy="3276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32049" y="5181600"/>
            <a:ext cx="12192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adults</a:t>
            </a:r>
            <a:endParaRPr lang="en-US" sz="1200" dirty="0"/>
          </a:p>
        </p:txBody>
      </p:sp>
      <p:sp>
        <p:nvSpPr>
          <p:cNvPr id="25" name="Oval 24"/>
          <p:cNvSpPr/>
          <p:nvPr/>
        </p:nvSpPr>
        <p:spPr>
          <a:xfrm>
            <a:off x="6202645" y="2667000"/>
            <a:ext cx="12192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juvenile</a:t>
            </a:r>
            <a:endParaRPr lang="en-US" sz="1400" dirty="0"/>
          </a:p>
        </p:txBody>
      </p:sp>
      <p:cxnSp>
        <p:nvCxnSpPr>
          <p:cNvPr id="26" name="Straight Arrow Connector 25"/>
          <p:cNvCxnSpPr/>
          <p:nvPr/>
        </p:nvCxnSpPr>
        <p:spPr>
          <a:xfrm>
            <a:off x="7034955" y="3425439"/>
            <a:ext cx="304800" cy="17180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6082455" y="3394926"/>
            <a:ext cx="2628900" cy="556631"/>
          </a:xfrm>
          <a:custGeom>
            <a:avLst/>
            <a:gdLst>
              <a:gd name="connsiteX0" fmla="*/ 0 w 2628900"/>
              <a:gd name="connsiteY0" fmla="*/ 519849 h 556631"/>
              <a:gd name="connsiteX1" fmla="*/ 542925 w 2628900"/>
              <a:gd name="connsiteY1" fmla="*/ 510324 h 556631"/>
              <a:gd name="connsiteX2" fmla="*/ 923925 w 2628900"/>
              <a:gd name="connsiteY2" fmla="*/ 62649 h 556631"/>
              <a:gd name="connsiteX3" fmla="*/ 2333625 w 2628900"/>
              <a:gd name="connsiteY3" fmla="*/ 5499 h 556631"/>
              <a:gd name="connsiteX4" fmla="*/ 2628900 w 2628900"/>
              <a:gd name="connsiteY4" fmla="*/ 5499 h 556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00" h="556631">
                <a:moveTo>
                  <a:pt x="0" y="519849"/>
                </a:moveTo>
                <a:cubicBezTo>
                  <a:pt x="194469" y="553186"/>
                  <a:pt x="388938" y="586524"/>
                  <a:pt x="542925" y="510324"/>
                </a:cubicBezTo>
                <a:cubicBezTo>
                  <a:pt x="696912" y="434124"/>
                  <a:pt x="625475" y="146786"/>
                  <a:pt x="923925" y="62649"/>
                </a:cubicBezTo>
                <a:cubicBezTo>
                  <a:pt x="1222375" y="-21488"/>
                  <a:pt x="2049463" y="15024"/>
                  <a:pt x="2333625" y="5499"/>
                </a:cubicBezTo>
                <a:cubicBezTo>
                  <a:pt x="2617788" y="-4026"/>
                  <a:pt x="2623344" y="736"/>
                  <a:pt x="2628900" y="54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6130080" y="4252323"/>
            <a:ext cx="2562225" cy="700677"/>
          </a:xfrm>
          <a:custGeom>
            <a:avLst/>
            <a:gdLst>
              <a:gd name="connsiteX0" fmla="*/ 0 w 2562225"/>
              <a:gd name="connsiteY0" fmla="*/ 653837 h 700677"/>
              <a:gd name="connsiteX1" fmla="*/ 952500 w 2562225"/>
              <a:gd name="connsiteY1" fmla="*/ 644312 h 700677"/>
              <a:gd name="connsiteX2" fmla="*/ 1666875 w 2562225"/>
              <a:gd name="connsiteY2" fmla="*/ 91862 h 700677"/>
              <a:gd name="connsiteX3" fmla="*/ 2562225 w 2562225"/>
              <a:gd name="connsiteY3" fmla="*/ 6137 h 700677"/>
            </a:gdLst>
            <a:ahLst/>
            <a:cxnLst>
              <a:cxn ang="0">
                <a:pos x="connsiteX0" y="connsiteY0"/>
              </a:cxn>
              <a:cxn ang="0">
                <a:pos x="connsiteX1" y="connsiteY1"/>
              </a:cxn>
              <a:cxn ang="0">
                <a:pos x="connsiteX2" y="connsiteY2"/>
              </a:cxn>
              <a:cxn ang="0">
                <a:pos x="connsiteX3" y="connsiteY3"/>
              </a:cxn>
            </a:cxnLst>
            <a:rect l="l" t="t" r="r" b="b"/>
            <a:pathLst>
              <a:path w="2562225" h="700677">
                <a:moveTo>
                  <a:pt x="0" y="653837"/>
                </a:moveTo>
                <a:cubicBezTo>
                  <a:pt x="337344" y="695905"/>
                  <a:pt x="674688" y="737974"/>
                  <a:pt x="952500" y="644312"/>
                </a:cubicBezTo>
                <a:cubicBezTo>
                  <a:pt x="1230312" y="550650"/>
                  <a:pt x="1398588" y="198224"/>
                  <a:pt x="1666875" y="91862"/>
                </a:cubicBezTo>
                <a:cubicBezTo>
                  <a:pt x="1935162" y="-14500"/>
                  <a:pt x="2248693" y="-4182"/>
                  <a:pt x="2562225" y="61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a:stCxn id="23" idx="1"/>
            <a:endCxn id="23" idx="3"/>
          </p:cNvCxnSpPr>
          <p:nvPr/>
        </p:nvCxnSpPr>
        <p:spPr>
          <a:xfrm>
            <a:off x="5549055" y="4229100"/>
            <a:ext cx="2743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292255" y="3149412"/>
            <a:ext cx="546945" cy="261610"/>
          </a:xfrm>
          <a:prstGeom prst="rect">
            <a:avLst/>
          </a:prstGeom>
          <a:noFill/>
        </p:spPr>
        <p:txBody>
          <a:bodyPr wrap="none" rtlCol="0">
            <a:spAutoFit/>
          </a:bodyPr>
          <a:lstStyle/>
          <a:p>
            <a:r>
              <a:rPr lang="en-US" sz="1100" dirty="0" smtClean="0"/>
              <a:t>length</a:t>
            </a:r>
            <a:endParaRPr lang="en-US" sz="1100" dirty="0"/>
          </a:p>
        </p:txBody>
      </p:sp>
      <p:sp>
        <p:nvSpPr>
          <p:cNvPr id="34" name="TextBox 33"/>
          <p:cNvSpPr txBox="1"/>
          <p:nvPr/>
        </p:nvSpPr>
        <p:spPr>
          <a:xfrm>
            <a:off x="8292255" y="3990713"/>
            <a:ext cx="546945" cy="261610"/>
          </a:xfrm>
          <a:prstGeom prst="rect">
            <a:avLst/>
          </a:prstGeom>
          <a:noFill/>
        </p:spPr>
        <p:txBody>
          <a:bodyPr wrap="none" rtlCol="0">
            <a:spAutoFit/>
          </a:bodyPr>
          <a:lstStyle/>
          <a:p>
            <a:r>
              <a:rPr lang="en-US" sz="1100" dirty="0" smtClean="0"/>
              <a:t>length</a:t>
            </a:r>
            <a:endParaRPr lang="en-US" sz="1100" dirty="0"/>
          </a:p>
        </p:txBody>
      </p:sp>
      <p:sp>
        <p:nvSpPr>
          <p:cNvPr id="35" name="TextBox 34"/>
          <p:cNvSpPr txBox="1"/>
          <p:nvPr/>
        </p:nvSpPr>
        <p:spPr>
          <a:xfrm rot="4798704">
            <a:off x="6575795" y="4090601"/>
            <a:ext cx="1527919" cy="276999"/>
          </a:xfrm>
          <a:prstGeom prst="rect">
            <a:avLst/>
          </a:prstGeom>
          <a:noFill/>
        </p:spPr>
        <p:txBody>
          <a:bodyPr wrap="none" rtlCol="0">
            <a:spAutoFit/>
          </a:bodyPr>
          <a:lstStyle/>
          <a:p>
            <a:r>
              <a:rPr lang="en-US" sz="1200" dirty="0" smtClean="0"/>
              <a:t>age based movement</a:t>
            </a:r>
            <a:endParaRPr lang="en-US" sz="12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85386"/>
            <a:ext cx="7483788" cy="5815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3010406" y="3598652"/>
            <a:ext cx="2399794" cy="1659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400800" y="3598652"/>
            <a:ext cx="310069" cy="1659148"/>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505" y="697259"/>
            <a:ext cx="3739952" cy="2901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08084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563" y="228493"/>
            <a:ext cx="7155323" cy="1200329"/>
          </a:xfrm>
          <a:prstGeom prst="rect">
            <a:avLst/>
          </a:prstGeom>
          <a:noFill/>
        </p:spPr>
        <p:txBody>
          <a:bodyPr wrap="square" rtlCol="0">
            <a:spAutoFit/>
          </a:bodyPr>
          <a:lstStyle/>
          <a:p>
            <a:r>
              <a:rPr lang="en-US" sz="3600" b="1" u="sng" dirty="0" smtClean="0"/>
              <a:t>Part II. Scooby Doo where are you?  </a:t>
            </a:r>
          </a:p>
          <a:p>
            <a:endParaRPr lang="en-US" sz="3600" b="1" u="sng" dirty="0"/>
          </a:p>
        </p:txBody>
      </p:sp>
      <p:sp>
        <p:nvSpPr>
          <p:cNvPr id="3" name="TextBox 2"/>
          <p:cNvSpPr txBox="1"/>
          <p:nvPr/>
        </p:nvSpPr>
        <p:spPr>
          <a:xfrm>
            <a:off x="3529983" y="2329934"/>
            <a:ext cx="4140877" cy="461665"/>
          </a:xfrm>
          <a:prstGeom prst="rect">
            <a:avLst/>
          </a:prstGeom>
          <a:noFill/>
        </p:spPr>
        <p:txBody>
          <a:bodyPr wrap="none" rtlCol="0">
            <a:spAutoFit/>
          </a:bodyPr>
          <a:lstStyle/>
          <a:p>
            <a:r>
              <a:rPr lang="en-US" sz="2400" dirty="0" smtClean="0"/>
              <a:t>Diagnostic methods deal with misfit</a:t>
            </a:r>
            <a:endParaRPr lang="en-US" sz="2400" dirty="0"/>
          </a:p>
        </p:txBody>
      </p:sp>
      <p:sp>
        <p:nvSpPr>
          <p:cNvPr id="4" name="TextBox 3"/>
          <p:cNvSpPr txBox="1"/>
          <p:nvPr/>
        </p:nvSpPr>
        <p:spPr>
          <a:xfrm>
            <a:off x="3897193" y="2819400"/>
            <a:ext cx="3643498" cy="1323439"/>
          </a:xfrm>
          <a:prstGeom prst="rect">
            <a:avLst/>
          </a:prstGeom>
          <a:noFill/>
        </p:spPr>
        <p:txBody>
          <a:bodyPr wrap="none" rtlCol="0">
            <a:spAutoFit/>
          </a:bodyPr>
          <a:lstStyle/>
          <a:p>
            <a:pPr marL="342900" indent="-342900">
              <a:buAutoNum type="arabicPeriod"/>
            </a:pPr>
            <a:r>
              <a:rPr lang="en-US" sz="2000" dirty="0" smtClean="0"/>
              <a:t>Goodness of fit</a:t>
            </a:r>
          </a:p>
          <a:p>
            <a:pPr marL="342900" indent="-342900">
              <a:buAutoNum type="arabicPeriod"/>
            </a:pPr>
            <a:endParaRPr lang="en-US" sz="2000" dirty="0"/>
          </a:p>
          <a:p>
            <a:pPr marL="342900" indent="-342900">
              <a:buAutoNum type="arabicPeriod"/>
            </a:pPr>
            <a:endParaRPr lang="en-US" sz="2000" dirty="0" smtClean="0"/>
          </a:p>
          <a:p>
            <a:pPr marL="342900" indent="-342900">
              <a:buAutoNum type="arabicPeriod"/>
            </a:pPr>
            <a:r>
              <a:rPr lang="en-US" sz="2000" dirty="0" smtClean="0"/>
              <a:t>Effects of residual misfit (Conflict)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455" y="1531235"/>
            <a:ext cx="3036733" cy="2277549"/>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4079019" y="1428822"/>
            <a:ext cx="2590774" cy="523220"/>
          </a:xfrm>
          <a:prstGeom prst="rect">
            <a:avLst/>
          </a:prstGeom>
          <a:noFill/>
        </p:spPr>
        <p:txBody>
          <a:bodyPr wrap="none" rtlCol="0">
            <a:spAutoFit/>
          </a:bodyPr>
          <a:lstStyle/>
          <a:p>
            <a:r>
              <a:rPr lang="en-US" sz="2800" u="sng" dirty="0" smtClean="0"/>
              <a:t>Model Diagnostics</a:t>
            </a:r>
            <a:endParaRPr lang="en-US" sz="2800" u="sng" dirty="0"/>
          </a:p>
        </p:txBody>
      </p:sp>
    </p:spTree>
    <p:extLst>
      <p:ext uri="{BB962C8B-B14F-4D97-AF65-F5344CB8AC3E}">
        <p14:creationId xmlns:p14="http://schemas.microsoft.com/office/powerpoint/2010/main" val="3196725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9027" y="365700"/>
            <a:ext cx="4191000" cy="584775"/>
          </a:xfrm>
          <a:prstGeom prst="rect">
            <a:avLst/>
          </a:prstGeom>
          <a:noFill/>
        </p:spPr>
        <p:txBody>
          <a:bodyPr wrap="square" rtlCol="0">
            <a:spAutoFit/>
          </a:bodyPr>
          <a:lstStyle/>
          <a:p>
            <a:r>
              <a:rPr lang="en-US" sz="3200" b="1" u="sng" dirty="0" smtClean="0"/>
              <a:t>Goodness of fit</a:t>
            </a:r>
            <a:endParaRPr lang="en-US" sz="3200" b="1" u="sng" dirty="0"/>
          </a:p>
        </p:txBody>
      </p:sp>
      <p:sp>
        <p:nvSpPr>
          <p:cNvPr id="3" name="Oval 2"/>
          <p:cNvSpPr/>
          <p:nvPr/>
        </p:nvSpPr>
        <p:spPr>
          <a:xfrm>
            <a:off x="685800" y="1937266"/>
            <a:ext cx="713018" cy="696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581400" y="2035237"/>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680609" y="1937266"/>
            <a:ext cx="685800" cy="6749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450522" y="2035237"/>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062844" y="2035237"/>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13013" y="263395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366410" y="2514208"/>
            <a:ext cx="976990" cy="9252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94909" y="263395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197431" y="2514208"/>
            <a:ext cx="824595" cy="7511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038353" y="263395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96686" y="3232666"/>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540582" y="3232666"/>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590801" y="3091151"/>
            <a:ext cx="775608" cy="7511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524000" y="3401787"/>
            <a:ext cx="244927" cy="255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022026" y="3232666"/>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33400" y="3733800"/>
            <a:ext cx="8382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529696" y="3842266"/>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767696" y="3842266"/>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398818" y="3842266"/>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856018" y="3689866"/>
            <a:ext cx="810982"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713514" y="2013466"/>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162800" y="2013466"/>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498776" y="1868557"/>
            <a:ext cx="612320" cy="6021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325836" y="2013466"/>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019798" y="2013466"/>
            <a:ext cx="334741" cy="348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689023" y="261218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239000" y="2683330"/>
            <a:ext cx="304800" cy="3646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43790" y="2514208"/>
            <a:ext cx="542810" cy="5551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325836" y="2754478"/>
            <a:ext cx="312964" cy="2935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783036" y="2514208"/>
            <a:ext cx="541564" cy="5337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672696" y="321089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82227" y="3210894"/>
            <a:ext cx="537773" cy="5229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509662" y="321089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274132" y="3265323"/>
            <a:ext cx="508904" cy="4995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897340" y="321089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757053" y="3820495"/>
            <a:ext cx="389170" cy="3705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111096" y="382049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546482" y="3913824"/>
            <a:ext cx="329287" cy="3487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274132" y="382049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886454" y="382049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609728" y="1295400"/>
            <a:ext cx="1199367" cy="369332"/>
          </a:xfrm>
          <a:prstGeom prst="rect">
            <a:avLst/>
          </a:prstGeom>
          <a:noFill/>
        </p:spPr>
        <p:txBody>
          <a:bodyPr wrap="none" rtlCol="0">
            <a:spAutoFit/>
          </a:bodyPr>
          <a:lstStyle/>
          <a:p>
            <a:r>
              <a:rPr lang="en-US" dirty="0" smtClean="0"/>
              <a:t>magnitude</a:t>
            </a:r>
            <a:endParaRPr lang="en-US" dirty="0"/>
          </a:p>
        </p:txBody>
      </p:sp>
      <p:sp>
        <p:nvSpPr>
          <p:cNvPr id="44" name="TextBox 43"/>
          <p:cNvSpPr txBox="1"/>
          <p:nvPr/>
        </p:nvSpPr>
        <p:spPr>
          <a:xfrm>
            <a:off x="5587093" y="1317171"/>
            <a:ext cx="880497" cy="369332"/>
          </a:xfrm>
          <a:prstGeom prst="rect">
            <a:avLst/>
          </a:prstGeom>
          <a:noFill/>
        </p:spPr>
        <p:txBody>
          <a:bodyPr wrap="none" rtlCol="0">
            <a:spAutoFit/>
          </a:bodyPr>
          <a:lstStyle/>
          <a:p>
            <a:r>
              <a:rPr lang="en-US" dirty="0" smtClean="0"/>
              <a:t>pattern</a:t>
            </a:r>
            <a:endParaRPr lang="en-US" dirty="0"/>
          </a:p>
        </p:txBody>
      </p:sp>
      <p:sp>
        <p:nvSpPr>
          <p:cNvPr id="46" name="Freeform 45"/>
          <p:cNvSpPr/>
          <p:nvPr/>
        </p:nvSpPr>
        <p:spPr>
          <a:xfrm>
            <a:off x="838200" y="5322723"/>
            <a:ext cx="2612571" cy="512974"/>
          </a:xfrm>
          <a:custGeom>
            <a:avLst/>
            <a:gdLst>
              <a:gd name="connsiteX0" fmla="*/ 0 w 2612571"/>
              <a:gd name="connsiteY0" fmla="*/ 0 h 512974"/>
              <a:gd name="connsiteX1" fmla="*/ 598714 w 2612571"/>
              <a:gd name="connsiteY1" fmla="*/ 381000 h 512974"/>
              <a:gd name="connsiteX2" fmla="*/ 1306286 w 2612571"/>
              <a:gd name="connsiteY2" fmla="*/ 511629 h 512974"/>
              <a:gd name="connsiteX3" fmla="*/ 2481943 w 2612571"/>
              <a:gd name="connsiteY3" fmla="*/ 315686 h 512974"/>
              <a:gd name="connsiteX4" fmla="*/ 2612571 w 2612571"/>
              <a:gd name="connsiteY4" fmla="*/ 293914 h 512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2571" h="512974">
                <a:moveTo>
                  <a:pt x="0" y="0"/>
                </a:moveTo>
                <a:cubicBezTo>
                  <a:pt x="190500" y="147864"/>
                  <a:pt x="381000" y="295729"/>
                  <a:pt x="598714" y="381000"/>
                </a:cubicBezTo>
                <a:cubicBezTo>
                  <a:pt x="816428" y="466272"/>
                  <a:pt x="992415" y="522515"/>
                  <a:pt x="1306286" y="511629"/>
                </a:cubicBezTo>
                <a:cubicBezTo>
                  <a:pt x="1620158" y="500743"/>
                  <a:pt x="2481943" y="315686"/>
                  <a:pt x="2481943" y="315686"/>
                </a:cubicBezTo>
                <a:lnTo>
                  <a:pt x="2612571" y="29391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4713514" y="5322723"/>
            <a:ext cx="2612571" cy="512974"/>
          </a:xfrm>
          <a:custGeom>
            <a:avLst/>
            <a:gdLst>
              <a:gd name="connsiteX0" fmla="*/ 0 w 2612571"/>
              <a:gd name="connsiteY0" fmla="*/ 0 h 512974"/>
              <a:gd name="connsiteX1" fmla="*/ 598714 w 2612571"/>
              <a:gd name="connsiteY1" fmla="*/ 381000 h 512974"/>
              <a:gd name="connsiteX2" fmla="*/ 1306286 w 2612571"/>
              <a:gd name="connsiteY2" fmla="*/ 511629 h 512974"/>
              <a:gd name="connsiteX3" fmla="*/ 2481943 w 2612571"/>
              <a:gd name="connsiteY3" fmla="*/ 315686 h 512974"/>
              <a:gd name="connsiteX4" fmla="*/ 2612571 w 2612571"/>
              <a:gd name="connsiteY4" fmla="*/ 293914 h 512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2571" h="512974">
                <a:moveTo>
                  <a:pt x="0" y="0"/>
                </a:moveTo>
                <a:cubicBezTo>
                  <a:pt x="190500" y="147864"/>
                  <a:pt x="381000" y="295729"/>
                  <a:pt x="598714" y="381000"/>
                </a:cubicBezTo>
                <a:cubicBezTo>
                  <a:pt x="816428" y="466272"/>
                  <a:pt x="992415" y="522515"/>
                  <a:pt x="1306286" y="511629"/>
                </a:cubicBezTo>
                <a:cubicBezTo>
                  <a:pt x="1620158" y="500743"/>
                  <a:pt x="2481943" y="315686"/>
                  <a:pt x="2481943" y="315686"/>
                </a:cubicBezTo>
                <a:lnTo>
                  <a:pt x="2612571" y="29391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41613" y="4832866"/>
            <a:ext cx="212273"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1047749" y="4604266"/>
            <a:ext cx="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1311727" y="5671066"/>
            <a:ext cx="212273"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a:off x="1417863" y="5442466"/>
            <a:ext cx="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1768927" y="5518666"/>
            <a:ext cx="212273"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a:off x="1875063" y="5290066"/>
            <a:ext cx="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2302327" y="5823466"/>
            <a:ext cx="212273"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2408463" y="5594866"/>
            <a:ext cx="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2667000" y="5213866"/>
            <a:ext cx="212273"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a:off x="2773136" y="4985266"/>
            <a:ext cx="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3124200" y="5137666"/>
            <a:ext cx="212273"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p:cNvCxnSpPr/>
          <p:nvPr/>
        </p:nvCxnSpPr>
        <p:spPr>
          <a:xfrm>
            <a:off x="3230336" y="4909066"/>
            <a:ext cx="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4664527" y="5061466"/>
            <a:ext cx="212273"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4770663" y="4832866"/>
            <a:ext cx="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5045527" y="5290066"/>
            <a:ext cx="212273"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5151663" y="5061466"/>
            <a:ext cx="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5426527" y="5671066"/>
            <a:ext cx="212273"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5532663" y="5442466"/>
            <a:ext cx="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6112327" y="5899666"/>
            <a:ext cx="212273"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p:nvCxnSpPr>
        <p:spPr>
          <a:xfrm>
            <a:off x="6218463" y="5671066"/>
            <a:ext cx="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6721927" y="6019800"/>
            <a:ext cx="212273"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p:cNvCxnSpPr/>
          <p:nvPr/>
        </p:nvCxnSpPr>
        <p:spPr>
          <a:xfrm>
            <a:off x="6828063" y="5791200"/>
            <a:ext cx="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7162800" y="5791200"/>
            <a:ext cx="212273"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p:nvPr/>
        </p:nvCxnSpPr>
        <p:spPr>
          <a:xfrm>
            <a:off x="7268936" y="5562600"/>
            <a:ext cx="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61304" y="4572000"/>
            <a:ext cx="711109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flipV="1">
            <a:off x="4343400" y="1371600"/>
            <a:ext cx="92527" cy="5486400"/>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845074" y="1121136"/>
            <a:ext cx="822661" cy="369332"/>
          </a:xfrm>
          <a:prstGeom prst="rect">
            <a:avLst/>
          </a:prstGeom>
          <a:noFill/>
        </p:spPr>
        <p:txBody>
          <a:bodyPr wrap="none" rtlCol="0">
            <a:spAutoFit/>
          </a:bodyPr>
          <a:lstStyle/>
          <a:p>
            <a:r>
              <a:rPr lang="en-US" dirty="0" smtClean="0"/>
              <a:t>SD  = 2</a:t>
            </a:r>
            <a:endParaRPr lang="en-US" dirty="0"/>
          </a:p>
        </p:txBody>
      </p:sp>
      <p:sp>
        <p:nvSpPr>
          <p:cNvPr id="73" name="Oval 72"/>
          <p:cNvSpPr/>
          <p:nvPr/>
        </p:nvSpPr>
        <p:spPr>
          <a:xfrm>
            <a:off x="4225118" y="1048119"/>
            <a:ext cx="559818" cy="551549"/>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2313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9353" y="4547694"/>
            <a:ext cx="2230635"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0303" y="402414"/>
            <a:ext cx="2255275"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1679" y="2414094"/>
            <a:ext cx="2239259"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3577" y="4485871"/>
            <a:ext cx="2171814"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56426" y="463374"/>
            <a:ext cx="2218965"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56426" y="2466428"/>
            <a:ext cx="2277374"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949" y="1038508"/>
            <a:ext cx="1545616" cy="369332"/>
          </a:xfrm>
          <a:prstGeom prst="rect">
            <a:avLst/>
          </a:prstGeom>
          <a:noFill/>
        </p:spPr>
        <p:txBody>
          <a:bodyPr wrap="none" rtlCol="0">
            <a:spAutoFit/>
          </a:bodyPr>
          <a:lstStyle/>
          <a:p>
            <a:r>
              <a:rPr lang="en-US" dirty="0" smtClean="0"/>
              <a:t>Juvenile lengths</a:t>
            </a:r>
            <a:endParaRPr lang="en-US" dirty="0"/>
          </a:p>
        </p:txBody>
      </p:sp>
      <p:sp>
        <p:nvSpPr>
          <p:cNvPr id="13" name="TextBox 12"/>
          <p:cNvSpPr txBox="1"/>
          <p:nvPr/>
        </p:nvSpPr>
        <p:spPr>
          <a:xfrm>
            <a:off x="-7949" y="3091813"/>
            <a:ext cx="1282723" cy="369332"/>
          </a:xfrm>
          <a:prstGeom prst="rect">
            <a:avLst/>
          </a:prstGeom>
          <a:noFill/>
        </p:spPr>
        <p:txBody>
          <a:bodyPr wrap="none" rtlCol="0">
            <a:spAutoFit/>
          </a:bodyPr>
          <a:lstStyle/>
          <a:p>
            <a:r>
              <a:rPr lang="en-US" dirty="0" smtClean="0"/>
              <a:t>Adult lengths</a:t>
            </a:r>
            <a:endParaRPr lang="en-US" dirty="0"/>
          </a:p>
        </p:txBody>
      </p:sp>
      <p:sp>
        <p:nvSpPr>
          <p:cNvPr id="14" name="TextBox 13"/>
          <p:cNvSpPr txBox="1"/>
          <p:nvPr/>
        </p:nvSpPr>
        <p:spPr>
          <a:xfrm>
            <a:off x="-7949" y="5013265"/>
            <a:ext cx="1196161" cy="369332"/>
          </a:xfrm>
          <a:prstGeom prst="rect">
            <a:avLst/>
          </a:prstGeom>
          <a:noFill/>
        </p:spPr>
        <p:txBody>
          <a:bodyPr wrap="none" rtlCol="0">
            <a:spAutoFit/>
          </a:bodyPr>
          <a:lstStyle/>
          <a:p>
            <a:r>
              <a:rPr lang="en-US" dirty="0" smtClean="0"/>
              <a:t>Adult CPUE</a:t>
            </a:r>
            <a:endParaRPr lang="en-US" dirty="0"/>
          </a:p>
        </p:txBody>
      </p:sp>
      <p:sp>
        <p:nvSpPr>
          <p:cNvPr id="15" name="TextBox 14"/>
          <p:cNvSpPr txBox="1"/>
          <p:nvPr/>
        </p:nvSpPr>
        <p:spPr>
          <a:xfrm>
            <a:off x="4750906" y="144017"/>
            <a:ext cx="1396536" cy="369332"/>
          </a:xfrm>
          <a:prstGeom prst="rect">
            <a:avLst/>
          </a:prstGeom>
          <a:noFill/>
        </p:spPr>
        <p:txBody>
          <a:bodyPr wrap="none" rtlCol="0">
            <a:spAutoFit/>
          </a:bodyPr>
          <a:lstStyle/>
          <a:p>
            <a:r>
              <a:rPr lang="en-US" dirty="0" smtClean="0"/>
              <a:t>Age selectivity</a:t>
            </a:r>
            <a:endParaRPr lang="en-US" dirty="0"/>
          </a:p>
        </p:txBody>
      </p:sp>
      <p:sp>
        <p:nvSpPr>
          <p:cNvPr id="16" name="TextBox 15"/>
          <p:cNvSpPr txBox="1"/>
          <p:nvPr/>
        </p:nvSpPr>
        <p:spPr>
          <a:xfrm>
            <a:off x="2234655" y="139753"/>
            <a:ext cx="763351" cy="369332"/>
          </a:xfrm>
          <a:prstGeom prst="rect">
            <a:avLst/>
          </a:prstGeom>
          <a:noFill/>
        </p:spPr>
        <p:txBody>
          <a:bodyPr wrap="none" rtlCol="0">
            <a:spAutoFit/>
          </a:bodyPr>
          <a:lstStyle/>
          <a:p>
            <a:r>
              <a:rPr lang="en-US" dirty="0" smtClean="0"/>
              <a:t>correct</a:t>
            </a:r>
            <a:endParaRPr lang="en-US" dirty="0"/>
          </a:p>
        </p:txBody>
      </p:sp>
    </p:spTree>
    <p:extLst>
      <p:ext uri="{BB962C8B-B14F-4D97-AF65-F5344CB8AC3E}">
        <p14:creationId xmlns:p14="http://schemas.microsoft.com/office/powerpoint/2010/main" val="24283244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2</a:t>
            </a:fld>
            <a:endParaRPr lang="en-US" dirty="0"/>
          </a:p>
        </p:txBody>
      </p:sp>
      <p:sp>
        <p:nvSpPr>
          <p:cNvPr id="3" name="TextBox 2"/>
          <p:cNvSpPr txBox="1"/>
          <p:nvPr/>
        </p:nvSpPr>
        <p:spPr>
          <a:xfrm>
            <a:off x="1051505" y="762000"/>
            <a:ext cx="6899646" cy="1077218"/>
          </a:xfrm>
          <a:prstGeom prst="rect">
            <a:avLst/>
          </a:prstGeom>
          <a:noFill/>
        </p:spPr>
        <p:txBody>
          <a:bodyPr wrap="none" rtlCol="0">
            <a:spAutoFit/>
          </a:bodyPr>
          <a:lstStyle/>
          <a:p>
            <a:r>
              <a:rPr lang="en-US" sz="1600" dirty="0" smtClean="0"/>
              <a:t>Error- the difference between Observation and the Prediction </a:t>
            </a:r>
          </a:p>
          <a:p>
            <a:endParaRPr lang="en-US" sz="1600" dirty="0"/>
          </a:p>
          <a:p>
            <a:pPr marL="342900" indent="-342900">
              <a:buFontTx/>
              <a:buAutoNum type="arabicPeriod"/>
            </a:pPr>
            <a:r>
              <a:rPr lang="en-US" sz="1600" dirty="0" smtClean="0"/>
              <a:t>Sampling error -random </a:t>
            </a:r>
            <a:r>
              <a:rPr lang="en-US" sz="1600" dirty="0"/>
              <a:t>error due when data not a </a:t>
            </a:r>
            <a:r>
              <a:rPr lang="en-US" sz="1600" dirty="0" smtClean="0"/>
              <a:t>census</a:t>
            </a:r>
          </a:p>
          <a:p>
            <a:pPr marL="342900" indent="-342900">
              <a:buAutoNum type="arabicPeriod"/>
            </a:pPr>
            <a:r>
              <a:rPr lang="en-US" sz="1600" dirty="0" smtClean="0"/>
              <a:t>Process error- a result of model misspecification  of the observation or systems model</a:t>
            </a:r>
            <a:endParaRPr lang="en-US" sz="1600" dirty="0"/>
          </a:p>
        </p:txBody>
      </p:sp>
      <p:sp>
        <p:nvSpPr>
          <p:cNvPr id="5" name="TextBox 4"/>
          <p:cNvSpPr txBox="1"/>
          <p:nvPr/>
        </p:nvSpPr>
        <p:spPr>
          <a:xfrm>
            <a:off x="3171825" y="346501"/>
            <a:ext cx="2133600" cy="830997"/>
          </a:xfrm>
          <a:prstGeom prst="rect">
            <a:avLst/>
          </a:prstGeom>
          <a:noFill/>
        </p:spPr>
        <p:txBody>
          <a:bodyPr wrap="square" rtlCol="0">
            <a:spAutoFit/>
          </a:bodyPr>
          <a:lstStyle/>
          <a:p>
            <a:r>
              <a:rPr lang="en-US" sz="2400" u="sng" dirty="0" smtClean="0"/>
              <a:t>Definitions</a:t>
            </a:r>
          </a:p>
          <a:p>
            <a:endParaRPr lang="en-US" sz="2400" dirty="0"/>
          </a:p>
        </p:txBody>
      </p:sp>
      <p:grpSp>
        <p:nvGrpSpPr>
          <p:cNvPr id="6" name="Group 5"/>
          <p:cNvGrpSpPr/>
          <p:nvPr/>
        </p:nvGrpSpPr>
        <p:grpSpPr>
          <a:xfrm>
            <a:off x="187295" y="3276600"/>
            <a:ext cx="8179038" cy="2524570"/>
            <a:chOff x="187295" y="3495230"/>
            <a:chExt cx="8179038" cy="2524570"/>
          </a:xfrm>
        </p:grpSpPr>
        <p:sp>
          <p:nvSpPr>
            <p:cNvPr id="7" name="Freeform 6"/>
            <p:cNvSpPr/>
            <p:nvPr/>
          </p:nvSpPr>
          <p:spPr>
            <a:xfrm>
              <a:off x="1572426" y="4514316"/>
              <a:ext cx="6793907" cy="786766"/>
            </a:xfrm>
            <a:custGeom>
              <a:avLst/>
              <a:gdLst>
                <a:gd name="connsiteX0" fmla="*/ 0 w 6793907"/>
                <a:gd name="connsiteY0" fmla="*/ 111095 h 786766"/>
                <a:gd name="connsiteX1" fmla="*/ 1247686 w 6793907"/>
                <a:gd name="connsiteY1" fmla="*/ 786213 h 786766"/>
                <a:gd name="connsiteX2" fmla="*/ 4119073 w 6793907"/>
                <a:gd name="connsiteY2" fmla="*/ 222191 h 786766"/>
                <a:gd name="connsiteX3" fmla="*/ 6793907 w 6793907"/>
                <a:gd name="connsiteY3" fmla="*/ 0 h 786766"/>
              </a:gdLst>
              <a:ahLst/>
              <a:cxnLst>
                <a:cxn ang="0">
                  <a:pos x="connsiteX0" y="connsiteY0"/>
                </a:cxn>
                <a:cxn ang="0">
                  <a:pos x="connsiteX1" y="connsiteY1"/>
                </a:cxn>
                <a:cxn ang="0">
                  <a:pos x="connsiteX2" y="connsiteY2"/>
                </a:cxn>
                <a:cxn ang="0">
                  <a:pos x="connsiteX3" y="connsiteY3"/>
                </a:cxn>
              </a:cxnLst>
              <a:rect l="l" t="t" r="r" b="b"/>
              <a:pathLst>
                <a:path w="6793907" h="786766">
                  <a:moveTo>
                    <a:pt x="0" y="111095"/>
                  </a:moveTo>
                  <a:cubicBezTo>
                    <a:pt x="280587" y="439396"/>
                    <a:pt x="561174" y="767697"/>
                    <a:pt x="1247686" y="786213"/>
                  </a:cubicBezTo>
                  <a:cubicBezTo>
                    <a:pt x="1934198" y="804729"/>
                    <a:pt x="3194703" y="353226"/>
                    <a:pt x="4119073" y="222191"/>
                  </a:cubicBezTo>
                  <a:cubicBezTo>
                    <a:pt x="5043443" y="91156"/>
                    <a:pt x="5918675" y="45578"/>
                    <a:pt x="6793907"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752600" y="3502707"/>
              <a:ext cx="152400" cy="762000"/>
              <a:chOff x="1752600" y="3124200"/>
              <a:chExt cx="152400" cy="762000"/>
            </a:xfrm>
          </p:grpSpPr>
          <p:sp>
            <p:nvSpPr>
              <p:cNvPr id="35" name="Oval 34"/>
              <p:cNvSpPr/>
              <p:nvPr/>
            </p:nvSpPr>
            <p:spPr>
              <a:xfrm>
                <a:off x="1752600" y="3429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1828800" y="3124200"/>
                <a:ext cx="0" cy="762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2536371" y="5257800"/>
              <a:ext cx="152400" cy="762000"/>
              <a:chOff x="1752600" y="3124200"/>
              <a:chExt cx="152400" cy="762000"/>
            </a:xfrm>
          </p:grpSpPr>
          <p:sp>
            <p:nvSpPr>
              <p:cNvPr id="33" name="Oval 32"/>
              <p:cNvSpPr/>
              <p:nvPr/>
            </p:nvSpPr>
            <p:spPr>
              <a:xfrm>
                <a:off x="1752600" y="3429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1828800" y="3124200"/>
                <a:ext cx="0" cy="762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5671455" y="4038600"/>
              <a:ext cx="152400" cy="762000"/>
              <a:chOff x="1752600" y="3124200"/>
              <a:chExt cx="152400" cy="762000"/>
            </a:xfrm>
          </p:grpSpPr>
          <p:sp>
            <p:nvSpPr>
              <p:cNvPr id="31" name="Oval 30"/>
              <p:cNvSpPr/>
              <p:nvPr/>
            </p:nvSpPr>
            <p:spPr>
              <a:xfrm>
                <a:off x="1752600" y="3429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1828800" y="3124200"/>
                <a:ext cx="0" cy="762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4887684" y="4114800"/>
              <a:ext cx="152400" cy="762000"/>
              <a:chOff x="1752600" y="3124200"/>
              <a:chExt cx="152400" cy="762000"/>
            </a:xfrm>
          </p:grpSpPr>
          <p:sp>
            <p:nvSpPr>
              <p:cNvPr id="29" name="Oval 28"/>
              <p:cNvSpPr/>
              <p:nvPr/>
            </p:nvSpPr>
            <p:spPr>
              <a:xfrm>
                <a:off x="1752600" y="3429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1828800" y="3124200"/>
                <a:ext cx="0" cy="762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4103913" y="5257800"/>
              <a:ext cx="152400" cy="762000"/>
              <a:chOff x="1752600" y="3124200"/>
              <a:chExt cx="152400" cy="762000"/>
            </a:xfrm>
          </p:grpSpPr>
          <p:sp>
            <p:nvSpPr>
              <p:cNvPr id="27" name="Oval 26"/>
              <p:cNvSpPr/>
              <p:nvPr/>
            </p:nvSpPr>
            <p:spPr>
              <a:xfrm>
                <a:off x="1752600" y="3429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1828800" y="3124200"/>
                <a:ext cx="0" cy="762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3320142" y="4419600"/>
              <a:ext cx="152400" cy="762000"/>
              <a:chOff x="1752600" y="3124200"/>
              <a:chExt cx="152400" cy="762000"/>
            </a:xfrm>
          </p:grpSpPr>
          <p:sp>
            <p:nvSpPr>
              <p:cNvPr id="25" name="Oval 24"/>
              <p:cNvSpPr/>
              <p:nvPr/>
            </p:nvSpPr>
            <p:spPr>
              <a:xfrm>
                <a:off x="1752600" y="3429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1828800" y="3124200"/>
                <a:ext cx="0" cy="762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7239000" y="4907699"/>
              <a:ext cx="152400" cy="762000"/>
              <a:chOff x="1752600" y="3124200"/>
              <a:chExt cx="152400" cy="762000"/>
            </a:xfrm>
          </p:grpSpPr>
          <p:sp>
            <p:nvSpPr>
              <p:cNvPr id="23" name="Oval 22"/>
              <p:cNvSpPr/>
              <p:nvPr/>
            </p:nvSpPr>
            <p:spPr>
              <a:xfrm>
                <a:off x="1752600" y="3429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1828800" y="3124200"/>
                <a:ext cx="0" cy="762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6455226" y="3844183"/>
              <a:ext cx="152400" cy="762000"/>
              <a:chOff x="1752600" y="3124200"/>
              <a:chExt cx="152400" cy="762000"/>
            </a:xfrm>
          </p:grpSpPr>
          <p:sp>
            <p:nvSpPr>
              <p:cNvPr id="21" name="Oval 20"/>
              <p:cNvSpPr/>
              <p:nvPr/>
            </p:nvSpPr>
            <p:spPr>
              <a:xfrm>
                <a:off x="1752600" y="3429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1828800" y="3124200"/>
                <a:ext cx="0" cy="7620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6" name="Left Brace 15"/>
            <p:cNvSpPr/>
            <p:nvPr/>
          </p:nvSpPr>
          <p:spPr>
            <a:xfrm>
              <a:off x="1402578" y="3495230"/>
              <a:ext cx="273822" cy="771970"/>
            </a:xfrm>
            <a:prstGeom prst="leftBrace">
              <a:avLst/>
            </a:prstGeom>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 name="TextBox 16"/>
            <p:cNvSpPr txBox="1"/>
            <p:nvPr/>
          </p:nvSpPr>
          <p:spPr>
            <a:xfrm>
              <a:off x="187295" y="3659517"/>
              <a:ext cx="1027845" cy="369332"/>
            </a:xfrm>
            <a:prstGeom prst="rect">
              <a:avLst/>
            </a:prstGeom>
            <a:noFill/>
          </p:spPr>
          <p:txBody>
            <a:bodyPr wrap="none" rtlCol="0">
              <a:spAutoFit/>
            </a:bodyPr>
            <a:lstStyle/>
            <a:p>
              <a:r>
                <a:rPr lang="en-US" dirty="0" smtClean="0"/>
                <a:t>sampling</a:t>
              </a:r>
              <a:endParaRPr lang="en-US" dirty="0"/>
            </a:p>
          </p:txBody>
        </p:sp>
        <p:grpSp>
          <p:nvGrpSpPr>
            <p:cNvPr id="18" name="Group 17"/>
            <p:cNvGrpSpPr/>
            <p:nvPr/>
          </p:nvGrpSpPr>
          <p:grpSpPr>
            <a:xfrm>
              <a:off x="334029" y="4267200"/>
              <a:ext cx="1494771" cy="533400"/>
              <a:chOff x="334029" y="5715000"/>
              <a:chExt cx="1494771" cy="533400"/>
            </a:xfrm>
          </p:grpSpPr>
          <p:sp>
            <p:nvSpPr>
              <p:cNvPr id="19" name="Left Brace 18"/>
              <p:cNvSpPr/>
              <p:nvPr/>
            </p:nvSpPr>
            <p:spPr>
              <a:xfrm>
                <a:off x="1554978" y="5715000"/>
                <a:ext cx="273822" cy="533400"/>
              </a:xfrm>
              <a:prstGeom prst="leftBrace">
                <a:avLst/>
              </a:prstGeom>
              <a:ln w="3810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rgbClr val="FF0000"/>
                  </a:solidFill>
                </a:endParaRPr>
              </a:p>
            </p:txBody>
          </p:sp>
          <p:sp>
            <p:nvSpPr>
              <p:cNvPr id="20" name="TextBox 19"/>
              <p:cNvSpPr txBox="1"/>
              <p:nvPr/>
            </p:nvSpPr>
            <p:spPr>
              <a:xfrm>
                <a:off x="334029" y="5817823"/>
                <a:ext cx="897490" cy="369332"/>
              </a:xfrm>
              <a:prstGeom prst="rect">
                <a:avLst/>
              </a:prstGeom>
              <a:noFill/>
            </p:spPr>
            <p:txBody>
              <a:bodyPr wrap="none" rtlCol="0">
                <a:spAutoFit/>
              </a:bodyPr>
              <a:lstStyle/>
              <a:p>
                <a:r>
                  <a:rPr lang="en-US" dirty="0" smtClean="0"/>
                  <a:t>process</a:t>
                </a:r>
                <a:endParaRPr lang="en-US" dirty="0"/>
              </a:p>
            </p:txBody>
          </p:sp>
        </p:grpSp>
      </p:grpSp>
      <p:sp>
        <p:nvSpPr>
          <p:cNvPr id="37" name="TextBox 36"/>
          <p:cNvSpPr txBox="1"/>
          <p:nvPr/>
        </p:nvSpPr>
        <p:spPr>
          <a:xfrm>
            <a:off x="1051505" y="1752600"/>
            <a:ext cx="6627135" cy="1077218"/>
          </a:xfrm>
          <a:prstGeom prst="rect">
            <a:avLst/>
          </a:prstGeom>
          <a:noFill/>
        </p:spPr>
        <p:txBody>
          <a:bodyPr wrap="none" rtlCol="0">
            <a:spAutoFit/>
          </a:bodyPr>
          <a:lstStyle/>
          <a:p>
            <a:r>
              <a:rPr lang="en-US" sz="1600" dirty="0" smtClean="0"/>
              <a:t>3.    Observation model- processes linking dynamics and data (e.g. </a:t>
            </a:r>
            <a:r>
              <a:rPr lang="en-US" sz="1600" i="1" dirty="0" smtClean="0"/>
              <a:t>q</a:t>
            </a:r>
            <a:r>
              <a:rPr lang="en-US" sz="1600" dirty="0" smtClean="0"/>
              <a:t>, selectivity)</a:t>
            </a:r>
          </a:p>
          <a:p>
            <a:r>
              <a:rPr lang="en-US" sz="1600" dirty="0" smtClean="0"/>
              <a:t>4.    Systems model- governs the population dynamics (e.g. recruitment, </a:t>
            </a:r>
            <a:r>
              <a:rPr lang="en-US" sz="1600" i="1" dirty="0" smtClean="0"/>
              <a:t>M</a:t>
            </a:r>
            <a:r>
              <a:rPr lang="en-US" sz="1600" dirty="0" smtClean="0"/>
              <a:t>) </a:t>
            </a:r>
          </a:p>
          <a:p>
            <a:r>
              <a:rPr lang="en-US" sz="1600" dirty="0" smtClean="0"/>
              <a:t>5</a:t>
            </a:r>
            <a:r>
              <a:rPr lang="en-US" sz="1600" dirty="0"/>
              <a:t>. </a:t>
            </a:r>
            <a:r>
              <a:rPr lang="en-US" sz="1600" dirty="0" smtClean="0"/>
              <a:t>   Observation </a:t>
            </a:r>
            <a:r>
              <a:rPr lang="en-US" sz="1600" dirty="0"/>
              <a:t>error- </a:t>
            </a:r>
            <a:r>
              <a:rPr lang="en-US" sz="1600" dirty="0" smtClean="0"/>
              <a:t>data error </a:t>
            </a:r>
            <a:r>
              <a:rPr lang="en-US" sz="1600" dirty="0"/>
              <a:t>included in the model </a:t>
            </a:r>
            <a:r>
              <a:rPr lang="en-US" sz="1600" dirty="0" smtClean="0"/>
              <a:t>(sampling </a:t>
            </a:r>
            <a:r>
              <a:rPr lang="en-US" sz="1600" dirty="0"/>
              <a:t>error + process </a:t>
            </a:r>
            <a:r>
              <a:rPr lang="en-US" sz="1600" dirty="0" smtClean="0"/>
              <a:t>error)</a:t>
            </a:r>
            <a:endParaRPr lang="en-US" sz="1600" dirty="0"/>
          </a:p>
          <a:p>
            <a:endParaRPr lang="en-US" sz="1600" dirty="0"/>
          </a:p>
        </p:txBody>
      </p:sp>
      <p:cxnSp>
        <p:nvCxnSpPr>
          <p:cNvPr id="38" name="Straight Connector 37"/>
          <p:cNvCxnSpPr/>
          <p:nvPr/>
        </p:nvCxnSpPr>
        <p:spPr>
          <a:xfrm flipH="1">
            <a:off x="888546" y="3124200"/>
            <a:ext cx="7010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8408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543580"/>
            <a:ext cx="3932551"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b="1" dirty="0" smtClean="0"/>
              <a:t>Effects of misfit (Conflict)</a:t>
            </a:r>
            <a:endParaRPr lang="en-US" sz="2800" b="1" dirty="0"/>
          </a:p>
        </p:txBody>
      </p:sp>
      <p:sp>
        <p:nvSpPr>
          <p:cNvPr id="4" name="TextBox 3"/>
          <p:cNvSpPr txBox="1"/>
          <p:nvPr/>
        </p:nvSpPr>
        <p:spPr>
          <a:xfrm>
            <a:off x="2895600" y="1752600"/>
            <a:ext cx="1343638" cy="646331"/>
          </a:xfrm>
          <a:prstGeom prst="rect">
            <a:avLst/>
          </a:prstGeom>
          <a:noFill/>
        </p:spPr>
        <p:txBody>
          <a:bodyPr wrap="none" rtlCol="0">
            <a:spAutoFit/>
          </a:bodyPr>
          <a:lstStyle/>
          <a:p>
            <a:r>
              <a:rPr lang="en-US" dirty="0" smtClean="0"/>
              <a:t>Retrospective</a:t>
            </a:r>
          </a:p>
          <a:p>
            <a:r>
              <a:rPr lang="en-US" dirty="0" smtClean="0"/>
              <a:t>Profiling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3592" y="1191006"/>
            <a:ext cx="1310945" cy="2123731"/>
          </a:xfrm>
          <a:prstGeom prst="rect">
            <a:avLst/>
          </a:prstGeom>
        </p:spPr>
      </p:pic>
    </p:spTree>
    <p:extLst>
      <p:ext uri="{BB962C8B-B14F-4D97-AF65-F5344CB8AC3E}">
        <p14:creationId xmlns:p14="http://schemas.microsoft.com/office/powerpoint/2010/main" val="42843486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4262" y="386974"/>
            <a:ext cx="7023076" cy="523220"/>
          </a:xfrm>
          <a:prstGeom prst="rect">
            <a:avLst/>
          </a:prstGeom>
          <a:noFill/>
        </p:spPr>
        <p:txBody>
          <a:bodyPr wrap="none" rtlCol="0">
            <a:spAutoFit/>
          </a:bodyPr>
          <a:lstStyle/>
          <a:p>
            <a:r>
              <a:rPr lang="en-US" sz="2800" dirty="0" smtClean="0"/>
              <a:t>Conflict between data sources given model structure</a:t>
            </a:r>
            <a:endParaRPr lang="en-US" sz="2800" dirty="0"/>
          </a:p>
        </p:txBody>
      </p:sp>
      <p:sp>
        <p:nvSpPr>
          <p:cNvPr id="5" name="Freeform 4"/>
          <p:cNvSpPr/>
          <p:nvPr/>
        </p:nvSpPr>
        <p:spPr>
          <a:xfrm>
            <a:off x="1012371" y="2311914"/>
            <a:ext cx="2754086" cy="964686"/>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1317171" y="2229830"/>
            <a:ext cx="2280869" cy="1046770"/>
          </a:xfrm>
          <a:custGeom>
            <a:avLst/>
            <a:gdLst>
              <a:gd name="connsiteX0" fmla="*/ 0 w 2280869"/>
              <a:gd name="connsiteY0" fmla="*/ 143123 h 1046770"/>
              <a:gd name="connsiteX1" fmla="*/ 903515 w 2280869"/>
              <a:gd name="connsiteY1" fmla="*/ 1046637 h 1046770"/>
              <a:gd name="connsiteX2" fmla="*/ 2166258 w 2280869"/>
              <a:gd name="connsiteY2" fmla="*/ 88694 h 1046770"/>
              <a:gd name="connsiteX3" fmla="*/ 2144486 w 2280869"/>
              <a:gd name="connsiteY3" fmla="*/ 99580 h 1046770"/>
            </a:gdLst>
            <a:ahLst/>
            <a:cxnLst>
              <a:cxn ang="0">
                <a:pos x="connsiteX0" y="connsiteY0"/>
              </a:cxn>
              <a:cxn ang="0">
                <a:pos x="connsiteX1" y="connsiteY1"/>
              </a:cxn>
              <a:cxn ang="0">
                <a:pos x="connsiteX2" y="connsiteY2"/>
              </a:cxn>
              <a:cxn ang="0">
                <a:pos x="connsiteX3" y="connsiteY3"/>
              </a:cxn>
            </a:cxnLst>
            <a:rect l="l" t="t" r="r" b="b"/>
            <a:pathLst>
              <a:path w="2280869" h="1046770">
                <a:moveTo>
                  <a:pt x="0" y="143123"/>
                </a:moveTo>
                <a:cubicBezTo>
                  <a:pt x="271236" y="599416"/>
                  <a:pt x="542472" y="1055709"/>
                  <a:pt x="903515" y="1046637"/>
                </a:cubicBezTo>
                <a:cubicBezTo>
                  <a:pt x="1264558" y="1037566"/>
                  <a:pt x="1959430" y="246537"/>
                  <a:pt x="2166258" y="88694"/>
                </a:cubicBezTo>
                <a:cubicBezTo>
                  <a:pt x="2373087" y="-69149"/>
                  <a:pt x="2258786" y="15215"/>
                  <a:pt x="2144486" y="995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246914" y="3824129"/>
            <a:ext cx="2754086" cy="964686"/>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724400" y="3742045"/>
            <a:ext cx="2280869" cy="1046770"/>
          </a:xfrm>
          <a:custGeom>
            <a:avLst/>
            <a:gdLst>
              <a:gd name="connsiteX0" fmla="*/ 0 w 2280869"/>
              <a:gd name="connsiteY0" fmla="*/ 143123 h 1046770"/>
              <a:gd name="connsiteX1" fmla="*/ 903515 w 2280869"/>
              <a:gd name="connsiteY1" fmla="*/ 1046637 h 1046770"/>
              <a:gd name="connsiteX2" fmla="*/ 2166258 w 2280869"/>
              <a:gd name="connsiteY2" fmla="*/ 88694 h 1046770"/>
              <a:gd name="connsiteX3" fmla="*/ 2144486 w 2280869"/>
              <a:gd name="connsiteY3" fmla="*/ 99580 h 1046770"/>
            </a:gdLst>
            <a:ahLst/>
            <a:cxnLst>
              <a:cxn ang="0">
                <a:pos x="connsiteX0" y="connsiteY0"/>
              </a:cxn>
              <a:cxn ang="0">
                <a:pos x="connsiteX1" y="connsiteY1"/>
              </a:cxn>
              <a:cxn ang="0">
                <a:pos x="connsiteX2" y="connsiteY2"/>
              </a:cxn>
              <a:cxn ang="0">
                <a:pos x="connsiteX3" y="connsiteY3"/>
              </a:cxn>
            </a:cxnLst>
            <a:rect l="l" t="t" r="r" b="b"/>
            <a:pathLst>
              <a:path w="2280869" h="1046770">
                <a:moveTo>
                  <a:pt x="0" y="143123"/>
                </a:moveTo>
                <a:cubicBezTo>
                  <a:pt x="271236" y="599416"/>
                  <a:pt x="542472" y="1055709"/>
                  <a:pt x="903515" y="1046637"/>
                </a:cubicBezTo>
                <a:cubicBezTo>
                  <a:pt x="1264558" y="1037566"/>
                  <a:pt x="1959430" y="246537"/>
                  <a:pt x="2166258" y="88694"/>
                </a:cubicBezTo>
                <a:cubicBezTo>
                  <a:pt x="2373087" y="-69149"/>
                  <a:pt x="2258786" y="15215"/>
                  <a:pt x="2144486" y="995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914400" y="1752600"/>
            <a:ext cx="3352800" cy="1524000"/>
            <a:chOff x="977148" y="3581400"/>
            <a:chExt cx="3352800" cy="1524000"/>
          </a:xfrm>
        </p:grpSpPr>
        <p:cxnSp>
          <p:nvCxnSpPr>
            <p:cNvPr id="11" name="Straight Connector 10"/>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4648200" y="3264815"/>
            <a:ext cx="3352800" cy="1524000"/>
            <a:chOff x="977148" y="3581400"/>
            <a:chExt cx="3352800" cy="1524000"/>
          </a:xfrm>
        </p:grpSpPr>
        <p:cxnSp>
          <p:nvCxnSpPr>
            <p:cNvPr id="20" name="Straight Connector 19"/>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 name="Straight Arrow Connector 6"/>
          <p:cNvCxnSpPr/>
          <p:nvPr/>
        </p:nvCxnSpPr>
        <p:spPr>
          <a:xfrm>
            <a:off x="1143000" y="4990756"/>
            <a:ext cx="2895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876800" y="4990756"/>
            <a:ext cx="3200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851228" y="3061029"/>
            <a:ext cx="2741456" cy="276999"/>
          </a:xfrm>
          <a:prstGeom prst="rect">
            <a:avLst/>
          </a:prstGeom>
          <a:noFill/>
        </p:spPr>
        <p:txBody>
          <a:bodyPr wrap="none" rtlCol="0">
            <a:spAutoFit/>
          </a:bodyPr>
          <a:lstStyle/>
          <a:p>
            <a:r>
              <a:rPr lang="en-US" sz="1200" dirty="0" smtClean="0"/>
              <a:t>Some measure of relative goodness of fit</a:t>
            </a:r>
            <a:endParaRPr lang="en-US" sz="1200" dirty="0"/>
          </a:p>
        </p:txBody>
      </p:sp>
      <p:sp>
        <p:nvSpPr>
          <p:cNvPr id="16" name="TextBox 15"/>
          <p:cNvSpPr txBox="1"/>
          <p:nvPr/>
        </p:nvSpPr>
        <p:spPr>
          <a:xfrm>
            <a:off x="3671341" y="1942582"/>
            <a:ext cx="1489382" cy="369332"/>
          </a:xfrm>
          <a:prstGeom prst="rect">
            <a:avLst/>
          </a:prstGeom>
          <a:noFill/>
        </p:spPr>
        <p:txBody>
          <a:bodyPr wrap="none" rtlCol="0">
            <a:spAutoFit/>
          </a:bodyPr>
          <a:lstStyle/>
          <a:p>
            <a:r>
              <a:rPr lang="en-US" dirty="0" smtClean="0">
                <a:solidFill>
                  <a:schemeClr val="tx2"/>
                </a:solidFill>
              </a:rPr>
              <a:t>Length comps</a:t>
            </a:r>
            <a:endParaRPr lang="en-US" dirty="0">
              <a:solidFill>
                <a:schemeClr val="tx2"/>
              </a:solidFill>
            </a:endParaRPr>
          </a:p>
        </p:txBody>
      </p:sp>
      <p:sp>
        <p:nvSpPr>
          <p:cNvPr id="17" name="TextBox 16"/>
          <p:cNvSpPr txBox="1"/>
          <p:nvPr/>
        </p:nvSpPr>
        <p:spPr>
          <a:xfrm>
            <a:off x="3697183" y="2794257"/>
            <a:ext cx="798617" cy="369332"/>
          </a:xfrm>
          <a:prstGeom prst="rect">
            <a:avLst/>
          </a:prstGeom>
          <a:noFill/>
        </p:spPr>
        <p:txBody>
          <a:bodyPr wrap="none" rtlCol="0">
            <a:spAutoFit/>
          </a:bodyPr>
          <a:lstStyle/>
          <a:p>
            <a:r>
              <a:rPr lang="en-US" dirty="0" smtClean="0">
                <a:solidFill>
                  <a:srgbClr val="FF0000"/>
                </a:solidFill>
              </a:rPr>
              <a:t>survey</a:t>
            </a:r>
            <a:endParaRPr lang="en-US" dirty="0">
              <a:solidFill>
                <a:srgbClr val="FF0000"/>
              </a:solidFill>
            </a:endParaRPr>
          </a:p>
        </p:txBody>
      </p:sp>
      <p:cxnSp>
        <p:nvCxnSpPr>
          <p:cNvPr id="23" name="Straight Arrow Connector 22"/>
          <p:cNvCxnSpPr>
            <a:stCxn id="25" idx="2"/>
          </p:cNvCxnSpPr>
          <p:nvPr/>
        </p:nvCxnSpPr>
        <p:spPr>
          <a:xfrm>
            <a:off x="759309" y="1752600"/>
            <a:ext cx="21056" cy="3036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3400" y="4722168"/>
            <a:ext cx="484428" cy="230832"/>
          </a:xfrm>
          <a:prstGeom prst="rect">
            <a:avLst/>
          </a:prstGeom>
          <a:noFill/>
        </p:spPr>
        <p:txBody>
          <a:bodyPr wrap="none" rtlCol="0">
            <a:spAutoFit/>
          </a:bodyPr>
          <a:lstStyle/>
          <a:p>
            <a:r>
              <a:rPr lang="en-US" sz="900" b="1" dirty="0" smtClean="0"/>
              <a:t>better</a:t>
            </a:r>
            <a:endParaRPr lang="en-US" sz="900" b="1" dirty="0"/>
          </a:p>
        </p:txBody>
      </p:sp>
      <p:sp>
        <p:nvSpPr>
          <p:cNvPr id="25" name="TextBox 24"/>
          <p:cNvSpPr txBox="1"/>
          <p:nvPr/>
        </p:nvSpPr>
        <p:spPr>
          <a:xfrm>
            <a:off x="519500" y="1521768"/>
            <a:ext cx="479618" cy="230832"/>
          </a:xfrm>
          <a:prstGeom prst="rect">
            <a:avLst/>
          </a:prstGeom>
          <a:noFill/>
        </p:spPr>
        <p:txBody>
          <a:bodyPr wrap="none" rtlCol="0">
            <a:spAutoFit/>
          </a:bodyPr>
          <a:lstStyle/>
          <a:p>
            <a:r>
              <a:rPr lang="en-US" sz="900" b="1" dirty="0" smtClean="0"/>
              <a:t>worse</a:t>
            </a:r>
            <a:endParaRPr lang="en-US" sz="900" b="1" dirty="0"/>
          </a:p>
        </p:txBody>
      </p:sp>
      <p:sp>
        <p:nvSpPr>
          <p:cNvPr id="26" name="Freeform 25"/>
          <p:cNvSpPr/>
          <p:nvPr/>
        </p:nvSpPr>
        <p:spPr>
          <a:xfrm>
            <a:off x="903514" y="3824129"/>
            <a:ext cx="2754086" cy="964686"/>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914400" y="3276600"/>
            <a:ext cx="3352800" cy="1524000"/>
            <a:chOff x="977148" y="3581400"/>
            <a:chExt cx="3352800" cy="1524000"/>
          </a:xfrm>
        </p:grpSpPr>
        <p:cxnSp>
          <p:nvCxnSpPr>
            <p:cNvPr id="29" name="Straight Connector 28"/>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3" name="Freeform 32"/>
          <p:cNvSpPr/>
          <p:nvPr/>
        </p:nvSpPr>
        <p:spPr>
          <a:xfrm>
            <a:off x="906449" y="4632366"/>
            <a:ext cx="3267986" cy="168234"/>
          </a:xfrm>
          <a:custGeom>
            <a:avLst/>
            <a:gdLst>
              <a:gd name="connsiteX0" fmla="*/ 3267986 w 3267986"/>
              <a:gd name="connsiteY0" fmla="*/ 0 h 168234"/>
              <a:gd name="connsiteX1" fmla="*/ 2592125 w 3267986"/>
              <a:gd name="connsiteY1" fmla="*/ 135172 h 168234"/>
              <a:gd name="connsiteX2" fmla="*/ 1701579 w 3267986"/>
              <a:gd name="connsiteY2" fmla="*/ 159026 h 168234"/>
              <a:gd name="connsiteX3" fmla="*/ 0 w 3267986"/>
              <a:gd name="connsiteY3" fmla="*/ 7951 h 168234"/>
            </a:gdLst>
            <a:ahLst/>
            <a:cxnLst>
              <a:cxn ang="0">
                <a:pos x="connsiteX0" y="connsiteY0"/>
              </a:cxn>
              <a:cxn ang="0">
                <a:pos x="connsiteX1" y="connsiteY1"/>
              </a:cxn>
              <a:cxn ang="0">
                <a:pos x="connsiteX2" y="connsiteY2"/>
              </a:cxn>
              <a:cxn ang="0">
                <a:pos x="connsiteX3" y="connsiteY3"/>
              </a:cxn>
            </a:cxnLst>
            <a:rect l="l" t="t" r="r" b="b"/>
            <a:pathLst>
              <a:path w="3267986" h="168234">
                <a:moveTo>
                  <a:pt x="3267986" y="0"/>
                </a:moveTo>
                <a:cubicBezTo>
                  <a:pt x="3060589" y="54334"/>
                  <a:pt x="2853193" y="108668"/>
                  <a:pt x="2592125" y="135172"/>
                </a:cubicBezTo>
                <a:cubicBezTo>
                  <a:pt x="2331057" y="161676"/>
                  <a:pt x="2133600" y="180230"/>
                  <a:pt x="1701579" y="159026"/>
                </a:cubicBezTo>
                <a:cubicBezTo>
                  <a:pt x="1269558" y="137823"/>
                  <a:pt x="634779" y="72887"/>
                  <a:pt x="0" y="795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610467" y="1447800"/>
            <a:ext cx="1197700" cy="369332"/>
          </a:xfrm>
          <a:prstGeom prst="rect">
            <a:avLst/>
          </a:prstGeom>
          <a:noFill/>
        </p:spPr>
        <p:txBody>
          <a:bodyPr wrap="none" rtlCol="0">
            <a:spAutoFit/>
          </a:bodyPr>
          <a:lstStyle/>
          <a:p>
            <a:r>
              <a:rPr lang="en-US" dirty="0" smtClean="0"/>
              <a:t>No conflict</a:t>
            </a:r>
            <a:endParaRPr lang="en-US" dirty="0"/>
          </a:p>
        </p:txBody>
      </p:sp>
      <p:sp>
        <p:nvSpPr>
          <p:cNvPr id="35" name="TextBox 34"/>
          <p:cNvSpPr txBox="1"/>
          <p:nvPr/>
        </p:nvSpPr>
        <p:spPr>
          <a:xfrm>
            <a:off x="5832050" y="1447800"/>
            <a:ext cx="1225015" cy="369332"/>
          </a:xfrm>
          <a:prstGeom prst="rect">
            <a:avLst/>
          </a:prstGeom>
          <a:noFill/>
        </p:spPr>
        <p:txBody>
          <a:bodyPr wrap="none" rtlCol="0">
            <a:spAutoFit/>
          </a:bodyPr>
          <a:lstStyle/>
          <a:p>
            <a:r>
              <a:rPr lang="en-US" dirty="0" smtClean="0"/>
              <a:t>My models</a:t>
            </a:r>
            <a:endParaRPr lang="en-US" dirty="0"/>
          </a:p>
        </p:txBody>
      </p:sp>
      <p:cxnSp>
        <p:nvCxnSpPr>
          <p:cNvPr id="10" name="Straight Connector 9"/>
          <p:cNvCxnSpPr/>
          <p:nvPr/>
        </p:nvCxnSpPr>
        <p:spPr>
          <a:xfrm>
            <a:off x="914400" y="3077861"/>
            <a:ext cx="3492400" cy="4633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914400" y="4572000"/>
            <a:ext cx="3492400" cy="4633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648200" y="4601861"/>
            <a:ext cx="3492400" cy="4633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209317" y="2794257"/>
            <a:ext cx="0" cy="634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286000" y="2794257"/>
            <a:ext cx="0" cy="6347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48000" y="4318257"/>
            <a:ext cx="0" cy="634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057400" y="4318257"/>
            <a:ext cx="0" cy="6347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562600" y="4318257"/>
            <a:ext cx="0" cy="634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553200" y="4318257"/>
            <a:ext cx="0" cy="6347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610467" y="5193268"/>
            <a:ext cx="2388795" cy="369332"/>
          </a:xfrm>
          <a:prstGeom prst="rect">
            <a:avLst/>
          </a:prstGeom>
          <a:noFill/>
        </p:spPr>
        <p:txBody>
          <a:bodyPr wrap="none" rtlCol="0">
            <a:spAutoFit/>
          </a:bodyPr>
          <a:lstStyle/>
          <a:p>
            <a:r>
              <a:rPr lang="en-US" dirty="0" smtClean="0"/>
              <a:t>Fixed values of something</a:t>
            </a:r>
            <a:endParaRPr lang="en-US" dirty="0"/>
          </a:p>
        </p:txBody>
      </p:sp>
      <p:sp>
        <p:nvSpPr>
          <p:cNvPr id="47" name="TextBox 46"/>
          <p:cNvSpPr txBox="1"/>
          <p:nvPr/>
        </p:nvSpPr>
        <p:spPr>
          <a:xfrm>
            <a:off x="5246913" y="5193268"/>
            <a:ext cx="2388795" cy="369332"/>
          </a:xfrm>
          <a:prstGeom prst="rect">
            <a:avLst/>
          </a:prstGeom>
          <a:noFill/>
        </p:spPr>
        <p:txBody>
          <a:bodyPr wrap="none" rtlCol="0">
            <a:spAutoFit/>
          </a:bodyPr>
          <a:lstStyle/>
          <a:p>
            <a:r>
              <a:rPr lang="en-US" dirty="0" smtClean="0"/>
              <a:t>Fixed values of something</a:t>
            </a:r>
            <a:endParaRPr lang="en-US" dirty="0"/>
          </a:p>
        </p:txBody>
      </p:sp>
    </p:spTree>
    <p:extLst>
      <p:ext uri="{BB962C8B-B14F-4D97-AF65-F5344CB8AC3E}">
        <p14:creationId xmlns:p14="http://schemas.microsoft.com/office/powerpoint/2010/main" val="26105723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1012371" y="2311914"/>
            <a:ext cx="2754086" cy="964686"/>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1317171" y="2229830"/>
            <a:ext cx="2280869" cy="1046770"/>
          </a:xfrm>
          <a:custGeom>
            <a:avLst/>
            <a:gdLst>
              <a:gd name="connsiteX0" fmla="*/ 0 w 2280869"/>
              <a:gd name="connsiteY0" fmla="*/ 143123 h 1046770"/>
              <a:gd name="connsiteX1" fmla="*/ 903515 w 2280869"/>
              <a:gd name="connsiteY1" fmla="*/ 1046637 h 1046770"/>
              <a:gd name="connsiteX2" fmla="*/ 2166258 w 2280869"/>
              <a:gd name="connsiteY2" fmla="*/ 88694 h 1046770"/>
              <a:gd name="connsiteX3" fmla="*/ 2144486 w 2280869"/>
              <a:gd name="connsiteY3" fmla="*/ 99580 h 1046770"/>
            </a:gdLst>
            <a:ahLst/>
            <a:cxnLst>
              <a:cxn ang="0">
                <a:pos x="connsiteX0" y="connsiteY0"/>
              </a:cxn>
              <a:cxn ang="0">
                <a:pos x="connsiteX1" y="connsiteY1"/>
              </a:cxn>
              <a:cxn ang="0">
                <a:pos x="connsiteX2" y="connsiteY2"/>
              </a:cxn>
              <a:cxn ang="0">
                <a:pos x="connsiteX3" y="connsiteY3"/>
              </a:cxn>
            </a:cxnLst>
            <a:rect l="l" t="t" r="r" b="b"/>
            <a:pathLst>
              <a:path w="2280869" h="1046770">
                <a:moveTo>
                  <a:pt x="0" y="143123"/>
                </a:moveTo>
                <a:cubicBezTo>
                  <a:pt x="271236" y="599416"/>
                  <a:pt x="542472" y="1055709"/>
                  <a:pt x="903515" y="1046637"/>
                </a:cubicBezTo>
                <a:cubicBezTo>
                  <a:pt x="1264558" y="1037566"/>
                  <a:pt x="1959430" y="246537"/>
                  <a:pt x="2166258" y="88694"/>
                </a:cubicBezTo>
                <a:cubicBezTo>
                  <a:pt x="2373087" y="-69149"/>
                  <a:pt x="2258786" y="15215"/>
                  <a:pt x="2144486" y="995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246914" y="3824129"/>
            <a:ext cx="2754086" cy="964686"/>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724400" y="3742045"/>
            <a:ext cx="2280869" cy="1046770"/>
          </a:xfrm>
          <a:custGeom>
            <a:avLst/>
            <a:gdLst>
              <a:gd name="connsiteX0" fmla="*/ 0 w 2280869"/>
              <a:gd name="connsiteY0" fmla="*/ 143123 h 1046770"/>
              <a:gd name="connsiteX1" fmla="*/ 903515 w 2280869"/>
              <a:gd name="connsiteY1" fmla="*/ 1046637 h 1046770"/>
              <a:gd name="connsiteX2" fmla="*/ 2166258 w 2280869"/>
              <a:gd name="connsiteY2" fmla="*/ 88694 h 1046770"/>
              <a:gd name="connsiteX3" fmla="*/ 2144486 w 2280869"/>
              <a:gd name="connsiteY3" fmla="*/ 99580 h 1046770"/>
            </a:gdLst>
            <a:ahLst/>
            <a:cxnLst>
              <a:cxn ang="0">
                <a:pos x="connsiteX0" y="connsiteY0"/>
              </a:cxn>
              <a:cxn ang="0">
                <a:pos x="connsiteX1" y="connsiteY1"/>
              </a:cxn>
              <a:cxn ang="0">
                <a:pos x="connsiteX2" y="connsiteY2"/>
              </a:cxn>
              <a:cxn ang="0">
                <a:pos x="connsiteX3" y="connsiteY3"/>
              </a:cxn>
            </a:cxnLst>
            <a:rect l="l" t="t" r="r" b="b"/>
            <a:pathLst>
              <a:path w="2280869" h="1046770">
                <a:moveTo>
                  <a:pt x="0" y="143123"/>
                </a:moveTo>
                <a:cubicBezTo>
                  <a:pt x="271236" y="599416"/>
                  <a:pt x="542472" y="1055709"/>
                  <a:pt x="903515" y="1046637"/>
                </a:cubicBezTo>
                <a:cubicBezTo>
                  <a:pt x="1264558" y="1037566"/>
                  <a:pt x="1959430" y="246537"/>
                  <a:pt x="2166258" y="88694"/>
                </a:cubicBezTo>
                <a:cubicBezTo>
                  <a:pt x="2373087" y="-69149"/>
                  <a:pt x="2258786" y="15215"/>
                  <a:pt x="2144486" y="995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914400" y="1752600"/>
            <a:ext cx="3352800" cy="1524000"/>
            <a:chOff x="977148" y="3581400"/>
            <a:chExt cx="3352800" cy="1524000"/>
          </a:xfrm>
        </p:grpSpPr>
        <p:cxnSp>
          <p:nvCxnSpPr>
            <p:cNvPr id="11" name="Straight Connector 10"/>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4648200" y="3264815"/>
            <a:ext cx="3352800" cy="1524000"/>
            <a:chOff x="977148" y="3581400"/>
            <a:chExt cx="3352800" cy="1524000"/>
          </a:xfrm>
        </p:grpSpPr>
        <p:cxnSp>
          <p:nvCxnSpPr>
            <p:cNvPr id="20" name="Straight Connector 19"/>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1610467" y="5193268"/>
            <a:ext cx="2388795" cy="369332"/>
          </a:xfrm>
          <a:prstGeom prst="rect">
            <a:avLst/>
          </a:prstGeom>
          <a:noFill/>
        </p:spPr>
        <p:txBody>
          <a:bodyPr wrap="none" rtlCol="0">
            <a:spAutoFit/>
          </a:bodyPr>
          <a:lstStyle/>
          <a:p>
            <a:r>
              <a:rPr lang="en-US" dirty="0" smtClean="0"/>
              <a:t>Fixed values of something</a:t>
            </a:r>
            <a:endParaRPr lang="en-US" dirty="0"/>
          </a:p>
        </p:txBody>
      </p:sp>
      <p:sp>
        <p:nvSpPr>
          <p:cNvPr id="14" name="TextBox 13"/>
          <p:cNvSpPr txBox="1"/>
          <p:nvPr/>
        </p:nvSpPr>
        <p:spPr>
          <a:xfrm>
            <a:off x="5246913" y="5193268"/>
            <a:ext cx="2388795" cy="369332"/>
          </a:xfrm>
          <a:prstGeom prst="rect">
            <a:avLst/>
          </a:prstGeom>
          <a:noFill/>
        </p:spPr>
        <p:txBody>
          <a:bodyPr wrap="none" rtlCol="0">
            <a:spAutoFit/>
          </a:bodyPr>
          <a:lstStyle/>
          <a:p>
            <a:r>
              <a:rPr lang="en-US" dirty="0" smtClean="0"/>
              <a:t>Fixed values of something</a:t>
            </a:r>
            <a:endParaRPr lang="en-US" dirty="0"/>
          </a:p>
        </p:txBody>
      </p:sp>
      <p:cxnSp>
        <p:nvCxnSpPr>
          <p:cNvPr id="7" name="Straight Arrow Connector 6"/>
          <p:cNvCxnSpPr/>
          <p:nvPr/>
        </p:nvCxnSpPr>
        <p:spPr>
          <a:xfrm>
            <a:off x="1143000" y="4990756"/>
            <a:ext cx="2895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876800" y="4990756"/>
            <a:ext cx="3200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851228" y="3061029"/>
            <a:ext cx="2741456" cy="276999"/>
          </a:xfrm>
          <a:prstGeom prst="rect">
            <a:avLst/>
          </a:prstGeom>
          <a:noFill/>
        </p:spPr>
        <p:txBody>
          <a:bodyPr wrap="none" rtlCol="0">
            <a:spAutoFit/>
          </a:bodyPr>
          <a:lstStyle/>
          <a:p>
            <a:r>
              <a:rPr lang="en-US" sz="1200" dirty="0" smtClean="0"/>
              <a:t>Some measure of relative goodness of fit</a:t>
            </a:r>
            <a:endParaRPr lang="en-US" sz="1200" dirty="0"/>
          </a:p>
        </p:txBody>
      </p:sp>
      <p:sp>
        <p:nvSpPr>
          <p:cNvPr id="16" name="TextBox 15"/>
          <p:cNvSpPr txBox="1"/>
          <p:nvPr/>
        </p:nvSpPr>
        <p:spPr>
          <a:xfrm>
            <a:off x="3671341" y="1942582"/>
            <a:ext cx="1489382" cy="369332"/>
          </a:xfrm>
          <a:prstGeom prst="rect">
            <a:avLst/>
          </a:prstGeom>
          <a:noFill/>
        </p:spPr>
        <p:txBody>
          <a:bodyPr wrap="none" rtlCol="0">
            <a:spAutoFit/>
          </a:bodyPr>
          <a:lstStyle/>
          <a:p>
            <a:r>
              <a:rPr lang="en-US" dirty="0" smtClean="0">
                <a:solidFill>
                  <a:schemeClr val="tx2"/>
                </a:solidFill>
              </a:rPr>
              <a:t>Length comps</a:t>
            </a:r>
            <a:endParaRPr lang="en-US" dirty="0">
              <a:solidFill>
                <a:schemeClr val="tx2"/>
              </a:solidFill>
            </a:endParaRPr>
          </a:p>
        </p:txBody>
      </p:sp>
      <p:sp>
        <p:nvSpPr>
          <p:cNvPr id="17" name="TextBox 16"/>
          <p:cNvSpPr txBox="1"/>
          <p:nvPr/>
        </p:nvSpPr>
        <p:spPr>
          <a:xfrm>
            <a:off x="3697183" y="2794257"/>
            <a:ext cx="798617" cy="369332"/>
          </a:xfrm>
          <a:prstGeom prst="rect">
            <a:avLst/>
          </a:prstGeom>
          <a:noFill/>
        </p:spPr>
        <p:txBody>
          <a:bodyPr wrap="none" rtlCol="0">
            <a:spAutoFit/>
          </a:bodyPr>
          <a:lstStyle/>
          <a:p>
            <a:r>
              <a:rPr lang="en-US" dirty="0" smtClean="0">
                <a:solidFill>
                  <a:srgbClr val="FF0000"/>
                </a:solidFill>
              </a:rPr>
              <a:t>survey</a:t>
            </a:r>
            <a:endParaRPr lang="en-US" dirty="0">
              <a:solidFill>
                <a:srgbClr val="FF0000"/>
              </a:solidFill>
            </a:endParaRPr>
          </a:p>
        </p:txBody>
      </p:sp>
      <p:cxnSp>
        <p:nvCxnSpPr>
          <p:cNvPr id="23" name="Straight Arrow Connector 22"/>
          <p:cNvCxnSpPr>
            <a:stCxn id="25" idx="2"/>
          </p:cNvCxnSpPr>
          <p:nvPr/>
        </p:nvCxnSpPr>
        <p:spPr>
          <a:xfrm>
            <a:off x="759309" y="1752600"/>
            <a:ext cx="21056" cy="3036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3400" y="4722168"/>
            <a:ext cx="484428" cy="230832"/>
          </a:xfrm>
          <a:prstGeom prst="rect">
            <a:avLst/>
          </a:prstGeom>
          <a:noFill/>
        </p:spPr>
        <p:txBody>
          <a:bodyPr wrap="none" rtlCol="0">
            <a:spAutoFit/>
          </a:bodyPr>
          <a:lstStyle/>
          <a:p>
            <a:r>
              <a:rPr lang="en-US" sz="900" b="1" dirty="0" smtClean="0"/>
              <a:t>better</a:t>
            </a:r>
            <a:endParaRPr lang="en-US" sz="900" b="1" dirty="0"/>
          </a:p>
        </p:txBody>
      </p:sp>
      <p:sp>
        <p:nvSpPr>
          <p:cNvPr id="25" name="TextBox 24"/>
          <p:cNvSpPr txBox="1"/>
          <p:nvPr/>
        </p:nvSpPr>
        <p:spPr>
          <a:xfrm>
            <a:off x="519500" y="1521768"/>
            <a:ext cx="479618" cy="230832"/>
          </a:xfrm>
          <a:prstGeom prst="rect">
            <a:avLst/>
          </a:prstGeom>
          <a:noFill/>
        </p:spPr>
        <p:txBody>
          <a:bodyPr wrap="none" rtlCol="0">
            <a:spAutoFit/>
          </a:bodyPr>
          <a:lstStyle/>
          <a:p>
            <a:r>
              <a:rPr lang="en-US" sz="900" b="1" dirty="0" smtClean="0"/>
              <a:t>worse</a:t>
            </a:r>
            <a:endParaRPr lang="en-US" sz="900" b="1" dirty="0"/>
          </a:p>
        </p:txBody>
      </p:sp>
      <p:sp>
        <p:nvSpPr>
          <p:cNvPr id="26" name="Freeform 25"/>
          <p:cNvSpPr/>
          <p:nvPr/>
        </p:nvSpPr>
        <p:spPr>
          <a:xfrm>
            <a:off x="903514" y="3824129"/>
            <a:ext cx="2754086" cy="964686"/>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914400" y="3276600"/>
            <a:ext cx="3352800" cy="1524000"/>
            <a:chOff x="977148" y="3581400"/>
            <a:chExt cx="3352800" cy="1524000"/>
          </a:xfrm>
        </p:grpSpPr>
        <p:cxnSp>
          <p:nvCxnSpPr>
            <p:cNvPr id="29" name="Straight Connector 28"/>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3" name="Freeform 32"/>
          <p:cNvSpPr/>
          <p:nvPr/>
        </p:nvSpPr>
        <p:spPr>
          <a:xfrm>
            <a:off x="906449" y="4632366"/>
            <a:ext cx="3267986" cy="168234"/>
          </a:xfrm>
          <a:custGeom>
            <a:avLst/>
            <a:gdLst>
              <a:gd name="connsiteX0" fmla="*/ 3267986 w 3267986"/>
              <a:gd name="connsiteY0" fmla="*/ 0 h 168234"/>
              <a:gd name="connsiteX1" fmla="*/ 2592125 w 3267986"/>
              <a:gd name="connsiteY1" fmla="*/ 135172 h 168234"/>
              <a:gd name="connsiteX2" fmla="*/ 1701579 w 3267986"/>
              <a:gd name="connsiteY2" fmla="*/ 159026 h 168234"/>
              <a:gd name="connsiteX3" fmla="*/ 0 w 3267986"/>
              <a:gd name="connsiteY3" fmla="*/ 7951 h 168234"/>
            </a:gdLst>
            <a:ahLst/>
            <a:cxnLst>
              <a:cxn ang="0">
                <a:pos x="connsiteX0" y="connsiteY0"/>
              </a:cxn>
              <a:cxn ang="0">
                <a:pos x="connsiteX1" y="connsiteY1"/>
              </a:cxn>
              <a:cxn ang="0">
                <a:pos x="connsiteX2" y="connsiteY2"/>
              </a:cxn>
              <a:cxn ang="0">
                <a:pos x="connsiteX3" y="connsiteY3"/>
              </a:cxn>
            </a:cxnLst>
            <a:rect l="l" t="t" r="r" b="b"/>
            <a:pathLst>
              <a:path w="3267986" h="168234">
                <a:moveTo>
                  <a:pt x="3267986" y="0"/>
                </a:moveTo>
                <a:cubicBezTo>
                  <a:pt x="3060589" y="54334"/>
                  <a:pt x="2853193" y="108668"/>
                  <a:pt x="2592125" y="135172"/>
                </a:cubicBezTo>
                <a:cubicBezTo>
                  <a:pt x="2331057" y="161676"/>
                  <a:pt x="2133600" y="180230"/>
                  <a:pt x="1701579" y="159026"/>
                </a:cubicBezTo>
                <a:cubicBezTo>
                  <a:pt x="1269558" y="137823"/>
                  <a:pt x="634779" y="72887"/>
                  <a:pt x="0" y="795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610467" y="1447800"/>
            <a:ext cx="1197700" cy="369332"/>
          </a:xfrm>
          <a:prstGeom prst="rect">
            <a:avLst/>
          </a:prstGeom>
          <a:noFill/>
        </p:spPr>
        <p:txBody>
          <a:bodyPr wrap="none" rtlCol="0">
            <a:spAutoFit/>
          </a:bodyPr>
          <a:lstStyle/>
          <a:p>
            <a:r>
              <a:rPr lang="en-US" dirty="0" smtClean="0"/>
              <a:t>No conflict</a:t>
            </a:r>
            <a:endParaRPr lang="en-US" dirty="0"/>
          </a:p>
        </p:txBody>
      </p:sp>
      <p:sp>
        <p:nvSpPr>
          <p:cNvPr id="35" name="TextBox 34"/>
          <p:cNvSpPr txBox="1"/>
          <p:nvPr/>
        </p:nvSpPr>
        <p:spPr>
          <a:xfrm>
            <a:off x="5832050" y="1447800"/>
            <a:ext cx="1225015" cy="369332"/>
          </a:xfrm>
          <a:prstGeom prst="rect">
            <a:avLst/>
          </a:prstGeom>
          <a:noFill/>
        </p:spPr>
        <p:txBody>
          <a:bodyPr wrap="none" rtlCol="0">
            <a:spAutoFit/>
          </a:bodyPr>
          <a:lstStyle/>
          <a:p>
            <a:r>
              <a:rPr lang="en-US" dirty="0" smtClean="0"/>
              <a:t>My models</a:t>
            </a:r>
            <a:endParaRPr lang="en-US" dirty="0"/>
          </a:p>
        </p:txBody>
      </p:sp>
      <p:cxnSp>
        <p:nvCxnSpPr>
          <p:cNvPr id="10" name="Straight Connector 9"/>
          <p:cNvCxnSpPr/>
          <p:nvPr/>
        </p:nvCxnSpPr>
        <p:spPr>
          <a:xfrm>
            <a:off x="914400" y="3077861"/>
            <a:ext cx="3492400" cy="4633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914400" y="4572000"/>
            <a:ext cx="3492400" cy="4633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648200" y="4601861"/>
            <a:ext cx="3492400" cy="4633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209317" y="2794257"/>
            <a:ext cx="0" cy="634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286000" y="2794257"/>
            <a:ext cx="0" cy="6347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48000" y="4318257"/>
            <a:ext cx="0" cy="634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057400" y="4318257"/>
            <a:ext cx="0" cy="6347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562600" y="4318257"/>
            <a:ext cx="0" cy="634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553200" y="4318257"/>
            <a:ext cx="0" cy="6347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5187696" y="3757285"/>
            <a:ext cx="2280869" cy="1046770"/>
          </a:xfrm>
          <a:custGeom>
            <a:avLst/>
            <a:gdLst>
              <a:gd name="connsiteX0" fmla="*/ 0 w 2280869"/>
              <a:gd name="connsiteY0" fmla="*/ 143123 h 1046770"/>
              <a:gd name="connsiteX1" fmla="*/ 903515 w 2280869"/>
              <a:gd name="connsiteY1" fmla="*/ 1046637 h 1046770"/>
              <a:gd name="connsiteX2" fmla="*/ 2166258 w 2280869"/>
              <a:gd name="connsiteY2" fmla="*/ 88694 h 1046770"/>
              <a:gd name="connsiteX3" fmla="*/ 2144486 w 2280869"/>
              <a:gd name="connsiteY3" fmla="*/ 99580 h 1046770"/>
            </a:gdLst>
            <a:ahLst/>
            <a:cxnLst>
              <a:cxn ang="0">
                <a:pos x="connsiteX0" y="connsiteY0"/>
              </a:cxn>
              <a:cxn ang="0">
                <a:pos x="connsiteX1" y="connsiteY1"/>
              </a:cxn>
              <a:cxn ang="0">
                <a:pos x="connsiteX2" y="connsiteY2"/>
              </a:cxn>
              <a:cxn ang="0">
                <a:pos x="connsiteX3" y="connsiteY3"/>
              </a:cxn>
            </a:cxnLst>
            <a:rect l="l" t="t" r="r" b="b"/>
            <a:pathLst>
              <a:path w="2280869" h="1046770">
                <a:moveTo>
                  <a:pt x="0" y="143123"/>
                </a:moveTo>
                <a:cubicBezTo>
                  <a:pt x="271236" y="599416"/>
                  <a:pt x="542472" y="1055709"/>
                  <a:pt x="903515" y="1046637"/>
                </a:cubicBezTo>
                <a:cubicBezTo>
                  <a:pt x="1264558" y="1037566"/>
                  <a:pt x="1959430" y="246537"/>
                  <a:pt x="2166258" y="88694"/>
                </a:cubicBezTo>
                <a:cubicBezTo>
                  <a:pt x="2373087" y="-69149"/>
                  <a:pt x="2258786" y="15215"/>
                  <a:pt x="2144486" y="9958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474791" y="3572619"/>
            <a:ext cx="543739" cy="369332"/>
          </a:xfrm>
          <a:prstGeom prst="rect">
            <a:avLst/>
          </a:prstGeom>
          <a:noFill/>
        </p:spPr>
        <p:txBody>
          <a:bodyPr wrap="none" rtlCol="0">
            <a:spAutoFit/>
          </a:bodyPr>
          <a:lstStyle/>
          <a:p>
            <a:r>
              <a:rPr lang="en-US" dirty="0" smtClean="0"/>
              <a:t>total</a:t>
            </a:r>
            <a:endParaRPr lang="en-US" dirty="0"/>
          </a:p>
        </p:txBody>
      </p:sp>
      <p:sp>
        <p:nvSpPr>
          <p:cNvPr id="46" name="TextBox 45"/>
          <p:cNvSpPr txBox="1"/>
          <p:nvPr/>
        </p:nvSpPr>
        <p:spPr>
          <a:xfrm>
            <a:off x="984262" y="386974"/>
            <a:ext cx="7023076" cy="523220"/>
          </a:xfrm>
          <a:prstGeom prst="rect">
            <a:avLst/>
          </a:prstGeom>
          <a:noFill/>
        </p:spPr>
        <p:txBody>
          <a:bodyPr wrap="none" rtlCol="0">
            <a:spAutoFit/>
          </a:bodyPr>
          <a:lstStyle/>
          <a:p>
            <a:r>
              <a:rPr lang="en-US" sz="2800" dirty="0" smtClean="0"/>
              <a:t>Conflict between data sources given model structure</a:t>
            </a:r>
            <a:endParaRPr lang="en-US" sz="2800" dirty="0"/>
          </a:p>
        </p:txBody>
      </p:sp>
    </p:spTree>
    <p:extLst>
      <p:ext uri="{BB962C8B-B14F-4D97-AF65-F5344CB8AC3E}">
        <p14:creationId xmlns:p14="http://schemas.microsoft.com/office/powerpoint/2010/main" val="30750132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155" y="76200"/>
            <a:ext cx="482927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4983"/>
            <a:ext cx="3900691" cy="6159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 y="6324600"/>
            <a:ext cx="8610600" cy="553998"/>
          </a:xfrm>
          <a:prstGeom prst="rect">
            <a:avLst/>
          </a:prstGeom>
        </p:spPr>
        <p:txBody>
          <a:bodyPr wrap="square">
            <a:spAutoFit/>
          </a:bodyPr>
          <a:lstStyle/>
          <a:p>
            <a:r>
              <a:rPr lang="en-US" sz="1000" dirty="0"/>
              <a:t>Lee et al. 2014 Use of likelihood profiling over a global </a:t>
            </a:r>
            <a:r>
              <a:rPr lang="en-US" sz="1000" dirty="0" smtClean="0"/>
              <a:t>scaling </a:t>
            </a:r>
            <a:r>
              <a:rPr lang="en-US" sz="1000" dirty="0"/>
              <a:t>parameter to structure the population dynamics model: </a:t>
            </a:r>
            <a:r>
              <a:rPr lang="en-US" sz="1000" dirty="0" smtClean="0"/>
              <a:t>an </a:t>
            </a:r>
            <a:r>
              <a:rPr lang="en-US" sz="1000" dirty="0"/>
              <a:t>example using blue marlin in the Pacific Ocean. Fish Res </a:t>
            </a:r>
          </a:p>
          <a:p>
            <a:endParaRPr lang="en-US" sz="1000" dirty="0"/>
          </a:p>
        </p:txBody>
      </p:sp>
      <p:sp>
        <p:nvSpPr>
          <p:cNvPr id="7" name="TextBox 6"/>
          <p:cNvSpPr txBox="1"/>
          <p:nvPr/>
        </p:nvSpPr>
        <p:spPr>
          <a:xfrm>
            <a:off x="4210050" y="4191000"/>
            <a:ext cx="4211474" cy="646331"/>
          </a:xfrm>
          <a:prstGeom prst="rect">
            <a:avLst/>
          </a:prstGeom>
          <a:noFill/>
        </p:spPr>
        <p:txBody>
          <a:bodyPr wrap="none" rtlCol="0">
            <a:spAutoFit/>
          </a:bodyPr>
          <a:lstStyle/>
          <a:p>
            <a:r>
              <a:rPr lang="en-US" dirty="0" smtClean="0"/>
              <a:t>Lee et al. use profiling over unfished stock</a:t>
            </a:r>
          </a:p>
          <a:p>
            <a:r>
              <a:rPr lang="en-US" dirty="0" smtClean="0"/>
              <a:t>size to structure the assessment model</a:t>
            </a:r>
            <a:endParaRPr lang="en-US" dirty="0"/>
          </a:p>
        </p:txBody>
      </p:sp>
      <p:sp>
        <p:nvSpPr>
          <p:cNvPr id="8" name="TextBox 7"/>
          <p:cNvSpPr txBox="1"/>
          <p:nvPr/>
        </p:nvSpPr>
        <p:spPr>
          <a:xfrm>
            <a:off x="4191000" y="4953000"/>
            <a:ext cx="5014834" cy="923330"/>
          </a:xfrm>
          <a:prstGeom prst="rect">
            <a:avLst/>
          </a:prstGeom>
          <a:noFill/>
        </p:spPr>
        <p:txBody>
          <a:bodyPr wrap="none" rtlCol="0">
            <a:spAutoFit/>
          </a:bodyPr>
          <a:lstStyle/>
          <a:p>
            <a:r>
              <a:rPr lang="en-US" dirty="0" smtClean="0"/>
              <a:t>Used more flexible selection and time-varying</a:t>
            </a:r>
          </a:p>
          <a:p>
            <a:r>
              <a:rPr lang="en-US" dirty="0" smtClean="0"/>
              <a:t>selection along with re-weighting to reduce conflict</a:t>
            </a:r>
          </a:p>
          <a:p>
            <a:r>
              <a:rPr lang="en-US" dirty="0" smtClean="0"/>
              <a:t>and down-weight components not prioritized</a:t>
            </a:r>
            <a:endParaRPr lang="en-US" dirty="0"/>
          </a:p>
        </p:txBody>
      </p:sp>
      <p:graphicFrame>
        <p:nvGraphicFramePr>
          <p:cNvPr id="12" name="Chart 11"/>
          <p:cNvGraphicFramePr>
            <a:graphicFrameLocks/>
          </p:cNvGraphicFramePr>
          <p:nvPr>
            <p:extLst>
              <p:ext uri="{D42A27DB-BD31-4B8C-83A1-F6EECF244321}">
                <p14:modId xmlns:p14="http://schemas.microsoft.com/office/powerpoint/2010/main" val="2330103499"/>
              </p:ext>
            </p:extLst>
          </p:nvPr>
        </p:nvGraphicFramePr>
        <p:xfrm>
          <a:off x="1371600" y="3004066"/>
          <a:ext cx="2511511" cy="1371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a:graphicFrameLocks/>
          </p:cNvGraphicFramePr>
          <p:nvPr>
            <p:extLst>
              <p:ext uri="{D42A27DB-BD31-4B8C-83A1-F6EECF244321}">
                <p14:modId xmlns:p14="http://schemas.microsoft.com/office/powerpoint/2010/main" val="1661229466"/>
              </p:ext>
            </p:extLst>
          </p:nvPr>
        </p:nvGraphicFramePr>
        <p:xfrm>
          <a:off x="1371600" y="284542"/>
          <a:ext cx="2560320" cy="1371600"/>
        </p:xfrm>
        <a:graphic>
          <a:graphicData uri="http://schemas.openxmlformats.org/drawingml/2006/chart">
            <c:chart xmlns:c="http://schemas.openxmlformats.org/drawingml/2006/chart" xmlns:r="http://schemas.openxmlformats.org/officeDocument/2006/relationships" r:id="rId5"/>
          </a:graphicData>
        </a:graphic>
      </p:graphicFrame>
      <p:cxnSp>
        <p:nvCxnSpPr>
          <p:cNvPr id="4" name="Straight Connector 3"/>
          <p:cNvCxnSpPr/>
          <p:nvPr/>
        </p:nvCxnSpPr>
        <p:spPr>
          <a:xfrm flipV="1">
            <a:off x="2819400" y="3133130"/>
            <a:ext cx="0" cy="905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590800" y="381000"/>
            <a:ext cx="0" cy="9054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0233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4019490"/>
            <a:ext cx="8077200" cy="400110"/>
          </a:xfrm>
          <a:prstGeom prst="rect">
            <a:avLst/>
          </a:prstGeom>
        </p:spPr>
        <p:txBody>
          <a:bodyPr wrap="square">
            <a:spAutoFit/>
          </a:bodyPr>
          <a:lstStyle/>
          <a:p>
            <a:r>
              <a:rPr lang="en-US" sz="1000" dirty="0" smtClean="0"/>
              <a:t>Wang</a:t>
            </a:r>
            <a:r>
              <a:rPr lang="en-US" sz="1000" dirty="0"/>
              <a:t> </a:t>
            </a:r>
            <a:r>
              <a:rPr lang="en-US" sz="1000" dirty="0" smtClean="0"/>
              <a:t>et al. (</a:t>
            </a:r>
            <a:r>
              <a:rPr lang="en-US" sz="1000" i="1" dirty="0" smtClean="0"/>
              <a:t>2014</a:t>
            </a:r>
            <a:r>
              <a:rPr lang="en-US" sz="1000" dirty="0"/>
              <a:t>). Evaluation of virgin recruitment profiling as a diagnostic for selectivity curve structure in integrated stock assessment models. </a:t>
            </a:r>
            <a:r>
              <a:rPr lang="en-US" sz="1000" i="1" dirty="0"/>
              <a:t>Fish Res</a:t>
            </a:r>
            <a:r>
              <a:rPr lang="en-US" sz="1000" dirty="0"/>
              <a:t>. 158:158-164.</a:t>
            </a:r>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1178935" y="1181100"/>
            <a:ext cx="666966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752600" y="762000"/>
            <a:ext cx="1925720" cy="369332"/>
          </a:xfrm>
          <a:prstGeom prst="rect">
            <a:avLst/>
          </a:prstGeom>
          <a:noFill/>
        </p:spPr>
        <p:txBody>
          <a:bodyPr wrap="none" rtlCol="0">
            <a:spAutoFit/>
          </a:bodyPr>
          <a:lstStyle/>
          <a:p>
            <a:r>
              <a:rPr lang="en-US" dirty="0" smtClean="0"/>
              <a:t>Correctly specified</a:t>
            </a:r>
            <a:endParaRPr lang="en-US" dirty="0"/>
          </a:p>
        </p:txBody>
      </p:sp>
      <p:sp>
        <p:nvSpPr>
          <p:cNvPr id="8" name="TextBox 7"/>
          <p:cNvSpPr txBox="1"/>
          <p:nvPr/>
        </p:nvSpPr>
        <p:spPr>
          <a:xfrm>
            <a:off x="4375731" y="762000"/>
            <a:ext cx="3400162" cy="369332"/>
          </a:xfrm>
          <a:prstGeom prst="rect">
            <a:avLst/>
          </a:prstGeom>
          <a:noFill/>
        </p:spPr>
        <p:txBody>
          <a:bodyPr wrap="none" rtlCol="0">
            <a:spAutoFit/>
          </a:bodyPr>
          <a:lstStyle/>
          <a:p>
            <a:r>
              <a:rPr lang="en-US" dirty="0" smtClean="0"/>
              <a:t>Incorrectly specified selectivity PS </a:t>
            </a:r>
            <a:endParaRPr lang="en-US" dirty="0"/>
          </a:p>
        </p:txBody>
      </p:sp>
      <p:cxnSp>
        <p:nvCxnSpPr>
          <p:cNvPr id="16" name="Straight Connector 15"/>
          <p:cNvCxnSpPr/>
          <p:nvPr/>
        </p:nvCxnSpPr>
        <p:spPr>
          <a:xfrm>
            <a:off x="1524000" y="2438400"/>
            <a:ext cx="28194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124200" y="1295400"/>
            <a:ext cx="0" cy="1371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705935" y="1066800"/>
            <a:ext cx="828497" cy="276999"/>
          </a:xfrm>
          <a:prstGeom prst="rect">
            <a:avLst/>
          </a:prstGeom>
          <a:noFill/>
        </p:spPr>
        <p:txBody>
          <a:bodyPr wrap="none" rtlCol="0">
            <a:spAutoFit/>
          </a:bodyPr>
          <a:lstStyle/>
          <a:p>
            <a:r>
              <a:rPr lang="en-US" sz="1200" dirty="0" smtClean="0">
                <a:solidFill>
                  <a:schemeClr val="tx2"/>
                </a:solidFill>
              </a:rPr>
              <a:t>True value</a:t>
            </a:r>
            <a:endParaRPr lang="en-US" sz="1200" dirty="0">
              <a:solidFill>
                <a:schemeClr val="tx2"/>
              </a:solidFill>
            </a:endParaRPr>
          </a:p>
        </p:txBody>
      </p:sp>
      <p:sp>
        <p:nvSpPr>
          <p:cNvPr id="3" name="TextBox 2"/>
          <p:cNvSpPr txBox="1"/>
          <p:nvPr/>
        </p:nvSpPr>
        <p:spPr>
          <a:xfrm>
            <a:off x="3768222" y="2914650"/>
            <a:ext cx="1567289" cy="307777"/>
          </a:xfrm>
          <a:prstGeom prst="rect">
            <a:avLst/>
          </a:prstGeom>
          <a:noFill/>
        </p:spPr>
        <p:txBody>
          <a:bodyPr wrap="none" rtlCol="0">
            <a:spAutoFit/>
          </a:bodyPr>
          <a:lstStyle/>
          <a:p>
            <a:r>
              <a:rPr lang="en-US" sz="1400" dirty="0" smtClean="0"/>
              <a:t>Unfished stock size</a:t>
            </a:r>
            <a:endParaRPr lang="en-US" sz="1400" dirty="0"/>
          </a:p>
        </p:txBody>
      </p:sp>
      <p:sp>
        <p:nvSpPr>
          <p:cNvPr id="6" name="TextBox 5"/>
          <p:cNvSpPr txBox="1"/>
          <p:nvPr/>
        </p:nvSpPr>
        <p:spPr>
          <a:xfrm rot="16200000">
            <a:off x="265775" y="1913813"/>
            <a:ext cx="1579407" cy="307777"/>
          </a:xfrm>
          <a:prstGeom prst="rect">
            <a:avLst/>
          </a:prstGeom>
          <a:noFill/>
        </p:spPr>
        <p:txBody>
          <a:bodyPr wrap="none" rtlCol="0">
            <a:spAutoFit/>
          </a:bodyPr>
          <a:lstStyle/>
          <a:p>
            <a:r>
              <a:rPr lang="en-US" sz="1400" dirty="0" smtClean="0"/>
              <a:t>Likelihood gradient</a:t>
            </a:r>
            <a:endParaRPr lang="en-US" sz="1400" dirty="0"/>
          </a:p>
        </p:txBody>
      </p:sp>
      <p:cxnSp>
        <p:nvCxnSpPr>
          <p:cNvPr id="10" name="Straight Arrow Connector 9"/>
          <p:cNvCxnSpPr/>
          <p:nvPr/>
        </p:nvCxnSpPr>
        <p:spPr>
          <a:xfrm flipH="1" flipV="1">
            <a:off x="4114800" y="2209800"/>
            <a:ext cx="76200" cy="152400"/>
          </a:xfrm>
          <a:prstGeom prst="straightConnector1">
            <a:avLst/>
          </a:prstGeom>
          <a:ln w="28575">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075812" y="1915301"/>
            <a:ext cx="0" cy="152400"/>
          </a:xfrm>
          <a:prstGeom prst="straightConnector1">
            <a:avLst/>
          </a:prstGeom>
          <a:ln w="28575">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219200" y="4495800"/>
            <a:ext cx="6324600" cy="369332"/>
          </a:xfrm>
          <a:prstGeom prst="rect">
            <a:avLst/>
          </a:prstGeom>
          <a:noFill/>
        </p:spPr>
        <p:txBody>
          <a:bodyPr wrap="square" rtlCol="0">
            <a:spAutoFit/>
          </a:bodyPr>
          <a:lstStyle/>
          <a:p>
            <a:r>
              <a:rPr lang="en-US" dirty="0" smtClean="0"/>
              <a:t>Conflict/bias can show up even with correctly specified models</a:t>
            </a:r>
            <a:endParaRPr lang="en-US" dirty="0"/>
          </a:p>
        </p:txBody>
      </p:sp>
      <p:sp>
        <p:nvSpPr>
          <p:cNvPr id="23" name="Rectangle 22"/>
          <p:cNvSpPr/>
          <p:nvPr/>
        </p:nvSpPr>
        <p:spPr>
          <a:xfrm>
            <a:off x="609600" y="4857690"/>
            <a:ext cx="7772400" cy="400110"/>
          </a:xfrm>
          <a:prstGeom prst="rect">
            <a:avLst/>
          </a:prstGeom>
        </p:spPr>
        <p:txBody>
          <a:bodyPr wrap="square">
            <a:spAutoFit/>
          </a:bodyPr>
          <a:lstStyle/>
          <a:p>
            <a:r>
              <a:rPr lang="en-US" sz="1000" dirty="0" smtClean="0"/>
              <a:t>Hurtado-Ferro </a:t>
            </a:r>
            <a:r>
              <a:rPr lang="en-US" sz="1000" dirty="0"/>
              <a:t>et al. 2015 Looking in the rear-view mirror: bias and retrospective patterns in integrated, age-structured stock assessment models </a:t>
            </a:r>
            <a:r>
              <a:rPr lang="en-US" sz="1000" i="1" dirty="0"/>
              <a:t>ICES </a:t>
            </a:r>
            <a:r>
              <a:rPr lang="en-US" sz="1000" dirty="0"/>
              <a:t>72(1):99-110</a:t>
            </a:r>
          </a:p>
        </p:txBody>
      </p:sp>
      <p:sp>
        <p:nvSpPr>
          <p:cNvPr id="24" name="TextBox 23"/>
          <p:cNvSpPr txBox="1"/>
          <p:nvPr/>
        </p:nvSpPr>
        <p:spPr>
          <a:xfrm>
            <a:off x="1219200" y="3429000"/>
            <a:ext cx="5477782" cy="646331"/>
          </a:xfrm>
          <a:prstGeom prst="rect">
            <a:avLst/>
          </a:prstGeom>
          <a:noFill/>
        </p:spPr>
        <p:txBody>
          <a:bodyPr wrap="none" rtlCol="0">
            <a:spAutoFit/>
          </a:bodyPr>
          <a:lstStyle/>
          <a:p>
            <a:r>
              <a:rPr lang="en-US" dirty="0" smtClean="0"/>
              <a:t>Diagnostics tools good at identifying misspecification but </a:t>
            </a:r>
            <a:r>
              <a:rPr lang="en-US" b="1" dirty="0" smtClean="0"/>
              <a:t>not </a:t>
            </a:r>
          </a:p>
          <a:p>
            <a:r>
              <a:rPr lang="en-US" dirty="0" smtClean="0"/>
              <a:t>the underlying cause.</a:t>
            </a:r>
            <a:endParaRPr lang="en-US" dirty="0"/>
          </a:p>
        </p:txBody>
      </p:sp>
    </p:spTree>
    <p:extLst>
      <p:ext uri="{BB962C8B-B14F-4D97-AF65-F5344CB8AC3E}">
        <p14:creationId xmlns:p14="http://schemas.microsoft.com/office/powerpoint/2010/main" val="16858122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9089"/>
            <a:ext cx="7262446" cy="644581"/>
          </a:xfrm>
        </p:spPr>
        <p:txBody>
          <a:bodyPr>
            <a:normAutofit fontScale="90000"/>
          </a:bodyPr>
          <a:lstStyle/>
          <a:p>
            <a:r>
              <a:rPr lang="en-US" dirty="0" smtClean="0"/>
              <a:t>Can you find the correctly specified model?</a:t>
            </a:r>
            <a:endParaRPr lang="en-US" dirty="0"/>
          </a:p>
        </p:txBody>
      </p:sp>
      <p:sp>
        <p:nvSpPr>
          <p:cNvPr id="6" name="Slide Number Placeholder 5"/>
          <p:cNvSpPr>
            <a:spLocks noGrp="1"/>
          </p:cNvSpPr>
          <p:nvPr>
            <p:ph type="sldNum" sz="quarter" idx="12"/>
          </p:nvPr>
        </p:nvSpPr>
        <p:spPr/>
        <p:txBody>
          <a:bodyPr/>
          <a:lstStyle/>
          <a:p>
            <a:fld id="{5BB696BA-DDA7-4772-B29D-D56A88A9C604}" type="slidenum">
              <a:rPr lang="en-US" smtClean="0"/>
              <a:t>25</a:t>
            </a:fld>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402" y="3375329"/>
            <a:ext cx="3498739"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390" y="4145091"/>
            <a:ext cx="3506822"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43" y="1168842"/>
            <a:ext cx="3498739"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5212752" y="921345"/>
            <a:ext cx="2595417" cy="1861407"/>
            <a:chOff x="5212752" y="921345"/>
            <a:chExt cx="2595417" cy="1861407"/>
          </a:xfrm>
        </p:grpSpPr>
        <p:cxnSp>
          <p:nvCxnSpPr>
            <p:cNvPr id="31" name="Straight Connector 30"/>
            <p:cNvCxnSpPr/>
            <p:nvPr/>
          </p:nvCxnSpPr>
          <p:spPr>
            <a:xfrm>
              <a:off x="5732890" y="1105231"/>
              <a:ext cx="15903" cy="14391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5748793" y="2544417"/>
              <a:ext cx="162074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7381449" y="2410841"/>
              <a:ext cx="426720" cy="369332"/>
            </a:xfrm>
            <a:prstGeom prst="rect">
              <a:avLst/>
            </a:prstGeom>
            <a:noFill/>
          </p:spPr>
          <p:txBody>
            <a:bodyPr wrap="none" rtlCol="0">
              <a:spAutoFit/>
            </a:bodyPr>
            <a:lstStyle/>
            <a:p>
              <a:r>
                <a:rPr lang="en-US" dirty="0" smtClean="0"/>
                <a:t>R0</a:t>
              </a:r>
              <a:endParaRPr lang="en-US" dirty="0"/>
            </a:p>
          </p:txBody>
        </p:sp>
        <p:sp>
          <p:nvSpPr>
            <p:cNvPr id="34" name="TextBox 33"/>
            <p:cNvSpPr txBox="1"/>
            <p:nvPr/>
          </p:nvSpPr>
          <p:spPr>
            <a:xfrm rot="16200000">
              <a:off x="4466714" y="1667383"/>
              <a:ext cx="1861407" cy="369332"/>
            </a:xfrm>
            <a:prstGeom prst="rect">
              <a:avLst/>
            </a:prstGeom>
            <a:noFill/>
          </p:spPr>
          <p:txBody>
            <a:bodyPr wrap="none" rtlCol="0">
              <a:spAutoFit/>
            </a:bodyPr>
            <a:lstStyle/>
            <a:p>
              <a:r>
                <a:rPr lang="en-US" dirty="0" smtClean="0"/>
                <a:t>information gradient</a:t>
              </a:r>
              <a:endParaRPr lang="en-US" dirty="0"/>
            </a:p>
          </p:txBody>
        </p:sp>
      </p:grpSp>
      <p:sp>
        <p:nvSpPr>
          <p:cNvPr id="3" name="TextBox 2"/>
          <p:cNvSpPr txBox="1"/>
          <p:nvPr/>
        </p:nvSpPr>
        <p:spPr>
          <a:xfrm>
            <a:off x="1430250" y="1287319"/>
            <a:ext cx="396262" cy="369332"/>
          </a:xfrm>
          <a:prstGeom prst="rect">
            <a:avLst/>
          </a:prstGeom>
          <a:noFill/>
        </p:spPr>
        <p:txBody>
          <a:bodyPr wrap="none" rtlCol="0">
            <a:spAutoFit/>
          </a:bodyPr>
          <a:lstStyle/>
          <a:p>
            <a:r>
              <a:rPr lang="en-US" dirty="0" smtClean="0"/>
              <a:t>#1</a:t>
            </a:r>
            <a:endParaRPr lang="en-US" dirty="0"/>
          </a:p>
        </p:txBody>
      </p:sp>
      <p:sp>
        <p:nvSpPr>
          <p:cNvPr id="12" name="TextBox 11"/>
          <p:cNvSpPr txBox="1"/>
          <p:nvPr/>
        </p:nvSpPr>
        <p:spPr>
          <a:xfrm>
            <a:off x="2661642" y="3399125"/>
            <a:ext cx="396262" cy="369332"/>
          </a:xfrm>
          <a:prstGeom prst="rect">
            <a:avLst/>
          </a:prstGeom>
          <a:noFill/>
        </p:spPr>
        <p:txBody>
          <a:bodyPr wrap="none" rtlCol="0">
            <a:spAutoFit/>
          </a:bodyPr>
          <a:lstStyle/>
          <a:p>
            <a:r>
              <a:rPr lang="en-US" dirty="0" smtClean="0"/>
              <a:t>#2</a:t>
            </a:r>
            <a:endParaRPr lang="en-US" dirty="0"/>
          </a:p>
        </p:txBody>
      </p:sp>
      <p:sp>
        <p:nvSpPr>
          <p:cNvPr id="13" name="TextBox 12"/>
          <p:cNvSpPr txBox="1"/>
          <p:nvPr/>
        </p:nvSpPr>
        <p:spPr>
          <a:xfrm>
            <a:off x="6151602" y="4200749"/>
            <a:ext cx="396262" cy="369332"/>
          </a:xfrm>
          <a:prstGeom prst="rect">
            <a:avLst/>
          </a:prstGeom>
          <a:noFill/>
        </p:spPr>
        <p:txBody>
          <a:bodyPr wrap="none" rtlCol="0">
            <a:spAutoFit/>
          </a:bodyPr>
          <a:lstStyle/>
          <a:p>
            <a:r>
              <a:rPr lang="en-US" dirty="0" smtClean="0"/>
              <a:t>#3</a:t>
            </a:r>
            <a:endParaRPr lang="en-US" dirty="0"/>
          </a:p>
        </p:txBody>
      </p:sp>
    </p:spTree>
    <p:extLst>
      <p:ext uri="{BB962C8B-B14F-4D97-AF65-F5344CB8AC3E}">
        <p14:creationId xmlns:p14="http://schemas.microsoft.com/office/powerpoint/2010/main" val="31936754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9089"/>
            <a:ext cx="7443316" cy="644581"/>
          </a:xfrm>
        </p:spPr>
        <p:txBody>
          <a:bodyPr>
            <a:normAutofit/>
          </a:bodyPr>
          <a:lstStyle/>
          <a:p>
            <a:r>
              <a:rPr lang="en-US" dirty="0" smtClean="0"/>
              <a:t>Estimating some parameters cure all ills</a:t>
            </a:r>
            <a:endParaRPr lang="en-US" dirty="0"/>
          </a:p>
        </p:txBody>
      </p:sp>
      <p:sp>
        <p:nvSpPr>
          <p:cNvPr id="6" name="Slide Number Placeholder 5"/>
          <p:cNvSpPr>
            <a:spLocks noGrp="1"/>
          </p:cNvSpPr>
          <p:nvPr>
            <p:ph type="sldNum" sz="quarter" idx="12"/>
          </p:nvPr>
        </p:nvSpPr>
        <p:spPr/>
        <p:txBody>
          <a:bodyPr/>
          <a:lstStyle/>
          <a:p>
            <a:fld id="{5BB696BA-DDA7-4772-B29D-D56A88A9C604}" type="slidenum">
              <a:rPr lang="en-US" smtClean="0"/>
              <a:t>26</a:t>
            </a:fld>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402" y="3375329"/>
            <a:ext cx="3498739"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390" y="4145091"/>
            <a:ext cx="3506822"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43" y="1168842"/>
            <a:ext cx="3498739"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93913" y="1287319"/>
            <a:ext cx="2035534" cy="369332"/>
          </a:xfrm>
          <a:prstGeom prst="rect">
            <a:avLst/>
          </a:prstGeom>
          <a:noFill/>
        </p:spPr>
        <p:txBody>
          <a:bodyPr wrap="square" rtlCol="0">
            <a:spAutoFit/>
          </a:bodyPr>
          <a:lstStyle/>
          <a:p>
            <a:r>
              <a:rPr lang="en-US" dirty="0" smtClean="0"/>
              <a:t>Correct model</a:t>
            </a:r>
            <a:endParaRPr lang="en-US" dirty="0"/>
          </a:p>
        </p:txBody>
      </p:sp>
      <p:sp>
        <p:nvSpPr>
          <p:cNvPr id="9" name="TextBox 8"/>
          <p:cNvSpPr txBox="1"/>
          <p:nvPr/>
        </p:nvSpPr>
        <p:spPr>
          <a:xfrm>
            <a:off x="2333705" y="3481421"/>
            <a:ext cx="1585690" cy="369332"/>
          </a:xfrm>
          <a:prstGeom prst="rect">
            <a:avLst/>
          </a:prstGeom>
          <a:noFill/>
        </p:spPr>
        <p:txBody>
          <a:bodyPr wrap="none" rtlCol="0">
            <a:spAutoFit/>
          </a:bodyPr>
          <a:lstStyle/>
          <a:p>
            <a:r>
              <a:rPr lang="en-US" dirty="0" err="1" smtClean="0"/>
              <a:t>Misspecified</a:t>
            </a:r>
            <a:r>
              <a:rPr lang="en-US" dirty="0" smtClean="0"/>
              <a:t> </a:t>
            </a:r>
            <a:r>
              <a:rPr lang="en-US" dirty="0" err="1" smtClean="0"/>
              <a:t>Linf</a:t>
            </a:r>
            <a:endParaRPr lang="en-US" dirty="0"/>
          </a:p>
        </p:txBody>
      </p:sp>
      <p:sp>
        <p:nvSpPr>
          <p:cNvPr id="14" name="TextBox 13"/>
          <p:cNvSpPr txBox="1"/>
          <p:nvPr/>
        </p:nvSpPr>
        <p:spPr>
          <a:xfrm>
            <a:off x="5748921" y="4162318"/>
            <a:ext cx="2935419" cy="369332"/>
          </a:xfrm>
          <a:prstGeom prst="rect">
            <a:avLst/>
          </a:prstGeom>
          <a:noFill/>
        </p:spPr>
        <p:txBody>
          <a:bodyPr wrap="none" rtlCol="0">
            <a:spAutoFit/>
          </a:bodyPr>
          <a:lstStyle/>
          <a:p>
            <a:r>
              <a:rPr lang="en-US" dirty="0" err="1" smtClean="0"/>
              <a:t>Misspecified</a:t>
            </a:r>
            <a:r>
              <a:rPr lang="en-US" dirty="0" smtClean="0"/>
              <a:t> </a:t>
            </a:r>
            <a:r>
              <a:rPr lang="en-US" dirty="0" err="1" smtClean="0"/>
              <a:t>Linf</a:t>
            </a:r>
            <a:r>
              <a:rPr lang="en-US" dirty="0" smtClean="0"/>
              <a:t> and estimate M</a:t>
            </a:r>
            <a:endParaRPr lang="en-US" dirty="0"/>
          </a:p>
        </p:txBody>
      </p:sp>
      <p:cxnSp>
        <p:nvCxnSpPr>
          <p:cNvPr id="13" name="Straight Connector 12"/>
          <p:cNvCxnSpPr/>
          <p:nvPr/>
        </p:nvCxnSpPr>
        <p:spPr>
          <a:xfrm flipH="1">
            <a:off x="1550504" y="3021497"/>
            <a:ext cx="7952" cy="7394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022765" y="5239910"/>
            <a:ext cx="0" cy="724226"/>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2545740" y="5224666"/>
            <a:ext cx="7952" cy="7394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619386" y="5989979"/>
            <a:ext cx="0" cy="70898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30244" y="3020837"/>
            <a:ext cx="0" cy="74013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6133100" y="5995947"/>
            <a:ext cx="7952" cy="7394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732890" y="1105231"/>
            <a:ext cx="15903" cy="14391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5748793" y="2544417"/>
            <a:ext cx="162074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7381449" y="2410841"/>
            <a:ext cx="426720" cy="369332"/>
          </a:xfrm>
          <a:prstGeom prst="rect">
            <a:avLst/>
          </a:prstGeom>
          <a:noFill/>
        </p:spPr>
        <p:txBody>
          <a:bodyPr wrap="none" rtlCol="0">
            <a:spAutoFit/>
          </a:bodyPr>
          <a:lstStyle/>
          <a:p>
            <a:r>
              <a:rPr lang="en-US" dirty="0" smtClean="0"/>
              <a:t>R0</a:t>
            </a:r>
            <a:endParaRPr lang="en-US" dirty="0"/>
          </a:p>
        </p:txBody>
      </p:sp>
      <p:sp>
        <p:nvSpPr>
          <p:cNvPr id="34" name="TextBox 33"/>
          <p:cNvSpPr txBox="1"/>
          <p:nvPr/>
        </p:nvSpPr>
        <p:spPr>
          <a:xfrm rot="16200000">
            <a:off x="4466713" y="1667383"/>
            <a:ext cx="1861407" cy="369332"/>
          </a:xfrm>
          <a:prstGeom prst="rect">
            <a:avLst/>
          </a:prstGeom>
          <a:noFill/>
        </p:spPr>
        <p:txBody>
          <a:bodyPr wrap="none" rtlCol="0">
            <a:spAutoFit/>
          </a:bodyPr>
          <a:lstStyle/>
          <a:p>
            <a:r>
              <a:rPr lang="en-US" dirty="0" smtClean="0"/>
              <a:t>Information gradient</a:t>
            </a:r>
            <a:endParaRPr lang="en-US" dirty="0"/>
          </a:p>
        </p:txBody>
      </p:sp>
      <p:cxnSp>
        <p:nvCxnSpPr>
          <p:cNvPr id="40" name="Straight Connector 39"/>
          <p:cNvCxnSpPr/>
          <p:nvPr/>
        </p:nvCxnSpPr>
        <p:spPr>
          <a:xfrm flipH="1">
            <a:off x="6425979" y="2528517"/>
            <a:ext cx="7952" cy="7394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106529" y="2174682"/>
            <a:ext cx="511679" cy="369332"/>
          </a:xfrm>
          <a:prstGeom prst="rect">
            <a:avLst/>
          </a:prstGeom>
          <a:noFill/>
        </p:spPr>
        <p:txBody>
          <a:bodyPr wrap="none" rtlCol="0">
            <a:spAutoFit/>
          </a:bodyPr>
          <a:lstStyle/>
          <a:p>
            <a:r>
              <a:rPr lang="en-US" dirty="0" smtClean="0"/>
              <a:t>true</a:t>
            </a:r>
            <a:endParaRPr lang="en-US" dirty="0"/>
          </a:p>
        </p:txBody>
      </p:sp>
      <p:cxnSp>
        <p:nvCxnSpPr>
          <p:cNvPr id="42" name="Straight Connector 41"/>
          <p:cNvCxnSpPr/>
          <p:nvPr/>
        </p:nvCxnSpPr>
        <p:spPr>
          <a:xfrm>
            <a:off x="6776063" y="2531832"/>
            <a:ext cx="0" cy="740130"/>
          </a:xfrm>
          <a:prstGeom prst="line">
            <a:avLst/>
          </a:prstGeom>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6629990" y="2180386"/>
            <a:ext cx="1007007" cy="369332"/>
          </a:xfrm>
          <a:prstGeom prst="rect">
            <a:avLst/>
          </a:prstGeom>
          <a:noFill/>
        </p:spPr>
        <p:txBody>
          <a:bodyPr wrap="none" rtlCol="0">
            <a:spAutoFit/>
          </a:bodyPr>
          <a:lstStyle/>
          <a:p>
            <a:r>
              <a:rPr lang="en-US" dirty="0" smtClean="0"/>
              <a:t>estimated</a:t>
            </a:r>
            <a:endParaRPr lang="en-US" dirty="0"/>
          </a:p>
        </p:txBody>
      </p:sp>
      <p:sp>
        <p:nvSpPr>
          <p:cNvPr id="38" name="TextBox 37"/>
          <p:cNvSpPr txBox="1"/>
          <p:nvPr/>
        </p:nvSpPr>
        <p:spPr>
          <a:xfrm>
            <a:off x="634722" y="1287319"/>
            <a:ext cx="396262" cy="369332"/>
          </a:xfrm>
          <a:prstGeom prst="rect">
            <a:avLst/>
          </a:prstGeom>
          <a:noFill/>
        </p:spPr>
        <p:txBody>
          <a:bodyPr wrap="none" rtlCol="0">
            <a:spAutoFit/>
          </a:bodyPr>
          <a:lstStyle/>
          <a:p>
            <a:r>
              <a:rPr lang="en-US" dirty="0" smtClean="0"/>
              <a:t>#1</a:t>
            </a:r>
            <a:endParaRPr lang="en-US" dirty="0"/>
          </a:p>
        </p:txBody>
      </p:sp>
      <p:sp>
        <p:nvSpPr>
          <p:cNvPr id="39" name="TextBox 38"/>
          <p:cNvSpPr txBox="1"/>
          <p:nvPr/>
        </p:nvSpPr>
        <p:spPr>
          <a:xfrm>
            <a:off x="1902690" y="3481421"/>
            <a:ext cx="396262" cy="369332"/>
          </a:xfrm>
          <a:prstGeom prst="rect">
            <a:avLst/>
          </a:prstGeom>
          <a:noFill/>
        </p:spPr>
        <p:txBody>
          <a:bodyPr wrap="none" rtlCol="0">
            <a:spAutoFit/>
          </a:bodyPr>
          <a:lstStyle/>
          <a:p>
            <a:r>
              <a:rPr lang="en-US" dirty="0" smtClean="0"/>
              <a:t>#2</a:t>
            </a:r>
            <a:endParaRPr lang="en-US" dirty="0"/>
          </a:p>
        </p:txBody>
      </p:sp>
      <p:sp>
        <p:nvSpPr>
          <p:cNvPr id="41" name="TextBox 40"/>
          <p:cNvSpPr txBox="1"/>
          <p:nvPr/>
        </p:nvSpPr>
        <p:spPr>
          <a:xfrm>
            <a:off x="5420082" y="4162318"/>
            <a:ext cx="396262" cy="369332"/>
          </a:xfrm>
          <a:prstGeom prst="rect">
            <a:avLst/>
          </a:prstGeom>
          <a:noFill/>
        </p:spPr>
        <p:txBody>
          <a:bodyPr wrap="none" rtlCol="0">
            <a:spAutoFit/>
          </a:bodyPr>
          <a:lstStyle/>
          <a:p>
            <a:r>
              <a:rPr lang="en-US" dirty="0" smtClean="0"/>
              <a:t>#3</a:t>
            </a:r>
            <a:endParaRPr lang="en-US" dirty="0"/>
          </a:p>
        </p:txBody>
      </p:sp>
      <p:sp>
        <p:nvSpPr>
          <p:cNvPr id="44" name="TextBox 43"/>
          <p:cNvSpPr txBox="1"/>
          <p:nvPr/>
        </p:nvSpPr>
        <p:spPr>
          <a:xfrm>
            <a:off x="151033" y="5882042"/>
            <a:ext cx="9084407" cy="523220"/>
          </a:xfrm>
          <a:prstGeom prst="rect">
            <a:avLst/>
          </a:prstGeom>
          <a:noFill/>
        </p:spPr>
        <p:txBody>
          <a:bodyPr wrap="square" rtlCol="0">
            <a:spAutoFit/>
          </a:bodyPr>
          <a:lstStyle/>
          <a:p>
            <a:r>
              <a:rPr lang="en-US" sz="1400" dirty="0" smtClean="0"/>
              <a:t>Can create internally consistent models that are wrong, especially when</a:t>
            </a:r>
          </a:p>
          <a:p>
            <a:r>
              <a:rPr lang="en-US" sz="1400" dirty="0" smtClean="0"/>
              <a:t>important system dynamic processes are estimated (e.g. </a:t>
            </a:r>
            <a:r>
              <a:rPr lang="en-US" sz="1400" i="1" dirty="0" smtClean="0"/>
              <a:t>M</a:t>
            </a:r>
            <a:r>
              <a:rPr lang="en-US" sz="1400" dirty="0" smtClean="0"/>
              <a:t>)</a:t>
            </a:r>
            <a:endParaRPr lang="en-US" sz="1400" dirty="0"/>
          </a:p>
        </p:txBody>
      </p:sp>
      <p:sp>
        <p:nvSpPr>
          <p:cNvPr id="45" name="Rectangle 44"/>
          <p:cNvSpPr/>
          <p:nvPr/>
        </p:nvSpPr>
        <p:spPr>
          <a:xfrm>
            <a:off x="436129" y="6583680"/>
            <a:ext cx="9000479" cy="246221"/>
          </a:xfrm>
          <a:prstGeom prst="rect">
            <a:avLst/>
          </a:prstGeom>
        </p:spPr>
        <p:txBody>
          <a:bodyPr wrap="square">
            <a:spAutoFit/>
          </a:bodyPr>
          <a:lstStyle/>
          <a:p>
            <a:r>
              <a:rPr lang="en-US" sz="1000" dirty="0" smtClean="0"/>
              <a:t>Piner et al. </a:t>
            </a:r>
            <a:r>
              <a:rPr lang="en-US" sz="1000" dirty="0"/>
              <a:t>(2011). A simulation-based method to determine model </a:t>
            </a:r>
            <a:r>
              <a:rPr lang="en-US" sz="1000" dirty="0" err="1"/>
              <a:t>misspecificaton</a:t>
            </a:r>
            <a:r>
              <a:rPr lang="en-US" sz="1000" dirty="0"/>
              <a:t>: Examples using natural mortality and population dynamics models. </a:t>
            </a:r>
            <a:r>
              <a:rPr lang="en-US" sz="1000" i="1" dirty="0"/>
              <a:t>Mar. Coast. Fish</a:t>
            </a:r>
            <a:r>
              <a:rPr lang="en-US" sz="1000" dirty="0"/>
              <a:t>.3:336-343.</a:t>
            </a:r>
          </a:p>
        </p:txBody>
      </p:sp>
    </p:spTree>
    <p:extLst>
      <p:ext uri="{BB962C8B-B14F-4D97-AF65-F5344CB8AC3E}">
        <p14:creationId xmlns:p14="http://schemas.microsoft.com/office/powerpoint/2010/main" val="40022685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456" y="1906036"/>
            <a:ext cx="2684261" cy="523220"/>
          </a:xfrm>
          <a:prstGeom prst="rect">
            <a:avLst/>
          </a:prstGeom>
          <a:noFill/>
        </p:spPr>
        <p:txBody>
          <a:bodyPr wrap="none" rtlCol="0">
            <a:spAutoFit/>
          </a:bodyPr>
          <a:lstStyle/>
          <a:p>
            <a:r>
              <a:rPr lang="en-US" sz="2800" u="sng" dirty="0" smtClean="0"/>
              <a:t>How to proceed?</a:t>
            </a:r>
            <a:endParaRPr lang="en-US" sz="2800" u="sng" dirty="0"/>
          </a:p>
        </p:txBody>
      </p:sp>
      <p:sp>
        <p:nvSpPr>
          <p:cNvPr id="3" name="TextBox 2"/>
          <p:cNvSpPr txBox="1"/>
          <p:nvPr/>
        </p:nvSpPr>
        <p:spPr>
          <a:xfrm>
            <a:off x="827023" y="2906589"/>
            <a:ext cx="6026009" cy="646331"/>
          </a:xfrm>
          <a:prstGeom prst="rect">
            <a:avLst/>
          </a:prstGeom>
          <a:noFill/>
        </p:spPr>
        <p:txBody>
          <a:bodyPr wrap="none" rtlCol="0">
            <a:spAutoFit/>
          </a:bodyPr>
          <a:lstStyle/>
          <a:p>
            <a:r>
              <a:rPr lang="en-US" dirty="0" smtClean="0"/>
              <a:t>Assume some data are “the best” sources of information on dynamics</a:t>
            </a:r>
          </a:p>
          <a:p>
            <a:r>
              <a:rPr lang="en-US" dirty="0" smtClean="0"/>
              <a:t>Create internally consistent models</a:t>
            </a:r>
            <a:endParaRPr lang="en-US" dirty="0"/>
          </a:p>
        </p:txBody>
      </p:sp>
      <p:sp>
        <p:nvSpPr>
          <p:cNvPr id="5" name="TextBox 4"/>
          <p:cNvSpPr txBox="1"/>
          <p:nvPr/>
        </p:nvSpPr>
        <p:spPr>
          <a:xfrm>
            <a:off x="844573" y="2583620"/>
            <a:ext cx="5205592" cy="369332"/>
          </a:xfrm>
          <a:prstGeom prst="rect">
            <a:avLst/>
          </a:prstGeom>
          <a:noFill/>
        </p:spPr>
        <p:txBody>
          <a:bodyPr wrap="none" rtlCol="0">
            <a:spAutoFit/>
          </a:bodyPr>
          <a:lstStyle/>
          <a:p>
            <a:r>
              <a:rPr lang="en-US" dirty="0" smtClean="0"/>
              <a:t>Condition the model to represent this prioritized data</a:t>
            </a:r>
            <a:endParaRPr lang="en-US" dirty="0"/>
          </a:p>
        </p:txBody>
      </p:sp>
      <p:sp>
        <p:nvSpPr>
          <p:cNvPr id="6" name="TextBox 5"/>
          <p:cNvSpPr txBox="1"/>
          <p:nvPr/>
        </p:nvSpPr>
        <p:spPr>
          <a:xfrm>
            <a:off x="914400" y="725269"/>
            <a:ext cx="5301451" cy="984885"/>
          </a:xfrm>
          <a:prstGeom prst="rect">
            <a:avLst/>
          </a:prstGeom>
          <a:noFill/>
        </p:spPr>
        <p:txBody>
          <a:bodyPr wrap="none" rtlCol="0">
            <a:spAutoFit/>
          </a:bodyPr>
          <a:lstStyle/>
          <a:p>
            <a:r>
              <a:rPr lang="en-US" dirty="0"/>
              <a:t> </a:t>
            </a:r>
            <a:r>
              <a:rPr lang="en-US" dirty="0" smtClean="0"/>
              <a:t>   </a:t>
            </a:r>
            <a:r>
              <a:rPr lang="en-US" sz="2000" i="1" dirty="0" smtClean="0"/>
              <a:t>If the model is most likely </a:t>
            </a:r>
            <a:r>
              <a:rPr lang="en-US" sz="2000" i="1" dirty="0" err="1" smtClean="0"/>
              <a:t>misspecified</a:t>
            </a:r>
            <a:r>
              <a:rPr lang="en-US" sz="2000" i="1" dirty="0" smtClean="0"/>
              <a:t>?</a:t>
            </a:r>
          </a:p>
          <a:p>
            <a:r>
              <a:rPr lang="en-US" i="1" dirty="0" smtClean="0"/>
              <a:t>and, </a:t>
            </a:r>
          </a:p>
          <a:p>
            <a:r>
              <a:rPr lang="en-US" i="1" dirty="0" smtClean="0"/>
              <a:t>    </a:t>
            </a:r>
            <a:r>
              <a:rPr lang="en-US" sz="2000" i="1" dirty="0" smtClean="0"/>
              <a:t>diagnostics can’t identify the actual misspecification?</a:t>
            </a:r>
            <a:endParaRPr lang="en-US" sz="2000" i="1" dirty="0"/>
          </a:p>
        </p:txBody>
      </p:sp>
      <p:sp>
        <p:nvSpPr>
          <p:cNvPr id="8" name="Freeform 7"/>
          <p:cNvSpPr/>
          <p:nvPr/>
        </p:nvSpPr>
        <p:spPr>
          <a:xfrm>
            <a:off x="2368944" y="4757083"/>
            <a:ext cx="2032253" cy="645075"/>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21453" y="4692670"/>
            <a:ext cx="1683064" cy="699964"/>
          </a:xfrm>
          <a:custGeom>
            <a:avLst/>
            <a:gdLst>
              <a:gd name="connsiteX0" fmla="*/ 0 w 2280869"/>
              <a:gd name="connsiteY0" fmla="*/ 143123 h 1046770"/>
              <a:gd name="connsiteX1" fmla="*/ 903515 w 2280869"/>
              <a:gd name="connsiteY1" fmla="*/ 1046637 h 1046770"/>
              <a:gd name="connsiteX2" fmla="*/ 2166258 w 2280869"/>
              <a:gd name="connsiteY2" fmla="*/ 88694 h 1046770"/>
              <a:gd name="connsiteX3" fmla="*/ 2144486 w 2280869"/>
              <a:gd name="connsiteY3" fmla="*/ 99580 h 1046770"/>
            </a:gdLst>
            <a:ahLst/>
            <a:cxnLst>
              <a:cxn ang="0">
                <a:pos x="connsiteX0" y="connsiteY0"/>
              </a:cxn>
              <a:cxn ang="0">
                <a:pos x="connsiteX1" y="connsiteY1"/>
              </a:cxn>
              <a:cxn ang="0">
                <a:pos x="connsiteX2" y="connsiteY2"/>
              </a:cxn>
              <a:cxn ang="0">
                <a:pos x="connsiteX3" y="connsiteY3"/>
              </a:cxn>
            </a:cxnLst>
            <a:rect l="l" t="t" r="r" b="b"/>
            <a:pathLst>
              <a:path w="2280869" h="1046770">
                <a:moveTo>
                  <a:pt x="0" y="143123"/>
                </a:moveTo>
                <a:cubicBezTo>
                  <a:pt x="271236" y="599416"/>
                  <a:pt x="542472" y="1055709"/>
                  <a:pt x="903515" y="1046637"/>
                </a:cubicBezTo>
                <a:cubicBezTo>
                  <a:pt x="1264558" y="1037566"/>
                  <a:pt x="1959430" y="246537"/>
                  <a:pt x="2166258" y="88694"/>
                </a:cubicBezTo>
                <a:cubicBezTo>
                  <a:pt x="2373087" y="-69149"/>
                  <a:pt x="2258786" y="15215"/>
                  <a:pt x="2144486" y="995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489000" y="4383076"/>
            <a:ext cx="2474047" cy="1019082"/>
            <a:chOff x="977148" y="3581400"/>
            <a:chExt cx="3352800" cy="1524000"/>
          </a:xfrm>
        </p:grpSpPr>
        <p:cxnSp>
          <p:nvCxnSpPr>
            <p:cNvPr id="14" name="Straight Connector 13"/>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p:nvPr/>
        </p:nvCxnSpPr>
        <p:spPr>
          <a:xfrm>
            <a:off x="1489000" y="5277144"/>
            <a:ext cx="2577059" cy="3098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6165" y="5087501"/>
            <a:ext cx="0" cy="424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04284" y="5087501"/>
            <a:ext cx="0" cy="4244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4939011" y="4021292"/>
            <a:ext cx="2250685" cy="632287"/>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5188098" y="3967491"/>
            <a:ext cx="1863964" cy="686087"/>
          </a:xfrm>
          <a:custGeom>
            <a:avLst/>
            <a:gdLst>
              <a:gd name="connsiteX0" fmla="*/ 0 w 2280869"/>
              <a:gd name="connsiteY0" fmla="*/ 143123 h 1046770"/>
              <a:gd name="connsiteX1" fmla="*/ 903515 w 2280869"/>
              <a:gd name="connsiteY1" fmla="*/ 1046637 h 1046770"/>
              <a:gd name="connsiteX2" fmla="*/ 2166258 w 2280869"/>
              <a:gd name="connsiteY2" fmla="*/ 88694 h 1046770"/>
              <a:gd name="connsiteX3" fmla="*/ 2144486 w 2280869"/>
              <a:gd name="connsiteY3" fmla="*/ 99580 h 1046770"/>
            </a:gdLst>
            <a:ahLst/>
            <a:cxnLst>
              <a:cxn ang="0">
                <a:pos x="connsiteX0" y="connsiteY0"/>
              </a:cxn>
              <a:cxn ang="0">
                <a:pos x="connsiteX1" y="connsiteY1"/>
              </a:cxn>
              <a:cxn ang="0">
                <a:pos x="connsiteX2" y="connsiteY2"/>
              </a:cxn>
              <a:cxn ang="0">
                <a:pos x="connsiteX3" y="connsiteY3"/>
              </a:cxn>
            </a:cxnLst>
            <a:rect l="l" t="t" r="r" b="b"/>
            <a:pathLst>
              <a:path w="2280869" h="1046770">
                <a:moveTo>
                  <a:pt x="0" y="143123"/>
                </a:moveTo>
                <a:cubicBezTo>
                  <a:pt x="271236" y="599416"/>
                  <a:pt x="542472" y="1055709"/>
                  <a:pt x="903515" y="1046637"/>
                </a:cubicBezTo>
                <a:cubicBezTo>
                  <a:pt x="1264558" y="1037566"/>
                  <a:pt x="1959430" y="246537"/>
                  <a:pt x="2166258" y="88694"/>
                </a:cubicBezTo>
                <a:cubicBezTo>
                  <a:pt x="2373087" y="-69149"/>
                  <a:pt x="2258786" y="15215"/>
                  <a:pt x="2144486" y="995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4858947" y="3654699"/>
            <a:ext cx="2739964" cy="998879"/>
            <a:chOff x="977148" y="3581400"/>
            <a:chExt cx="3352800" cy="1524000"/>
          </a:xfrm>
        </p:grpSpPr>
        <p:cxnSp>
          <p:nvCxnSpPr>
            <p:cNvPr id="23" name="Straight Connector 22"/>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a:off x="4858947" y="4523318"/>
            <a:ext cx="2854047" cy="3037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917175" y="4337435"/>
            <a:ext cx="0" cy="416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79841" y="4337435"/>
            <a:ext cx="0" cy="4160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a:off x="5667211" y="5284382"/>
            <a:ext cx="2250684" cy="632287"/>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4856957" y="4930427"/>
            <a:ext cx="2739963" cy="998879"/>
            <a:chOff x="977148" y="3581400"/>
            <a:chExt cx="3352800" cy="1524000"/>
          </a:xfrm>
        </p:grpSpPr>
        <p:cxnSp>
          <p:nvCxnSpPr>
            <p:cNvPr id="32" name="Straight Connector 31"/>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8" name="Freeform 27"/>
          <p:cNvSpPr/>
          <p:nvPr/>
        </p:nvSpPr>
        <p:spPr>
          <a:xfrm>
            <a:off x="4850460" y="5804602"/>
            <a:ext cx="2670652" cy="110266"/>
          </a:xfrm>
          <a:custGeom>
            <a:avLst/>
            <a:gdLst>
              <a:gd name="connsiteX0" fmla="*/ 3267986 w 3267986"/>
              <a:gd name="connsiteY0" fmla="*/ 0 h 168234"/>
              <a:gd name="connsiteX1" fmla="*/ 2592125 w 3267986"/>
              <a:gd name="connsiteY1" fmla="*/ 135172 h 168234"/>
              <a:gd name="connsiteX2" fmla="*/ 1701579 w 3267986"/>
              <a:gd name="connsiteY2" fmla="*/ 159026 h 168234"/>
              <a:gd name="connsiteX3" fmla="*/ 0 w 3267986"/>
              <a:gd name="connsiteY3" fmla="*/ 7951 h 168234"/>
            </a:gdLst>
            <a:ahLst/>
            <a:cxnLst>
              <a:cxn ang="0">
                <a:pos x="connsiteX0" y="connsiteY0"/>
              </a:cxn>
              <a:cxn ang="0">
                <a:pos x="connsiteX1" y="connsiteY1"/>
              </a:cxn>
              <a:cxn ang="0">
                <a:pos x="connsiteX2" y="connsiteY2"/>
              </a:cxn>
              <a:cxn ang="0">
                <a:pos x="connsiteX3" y="connsiteY3"/>
              </a:cxn>
            </a:cxnLst>
            <a:rect l="l" t="t" r="r" b="b"/>
            <a:pathLst>
              <a:path w="3267986" h="168234">
                <a:moveTo>
                  <a:pt x="3267986" y="0"/>
                </a:moveTo>
                <a:cubicBezTo>
                  <a:pt x="3060589" y="54334"/>
                  <a:pt x="2853193" y="108668"/>
                  <a:pt x="2592125" y="135172"/>
                </a:cubicBezTo>
                <a:cubicBezTo>
                  <a:pt x="2331057" y="161676"/>
                  <a:pt x="2133600" y="180230"/>
                  <a:pt x="1701579" y="159026"/>
                </a:cubicBezTo>
                <a:cubicBezTo>
                  <a:pt x="1269558" y="137823"/>
                  <a:pt x="634779" y="72887"/>
                  <a:pt x="0" y="7951"/>
                </a:cubicBezTo>
              </a:path>
            </a:pathLst>
          </a:cu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4856957" y="5755511"/>
            <a:ext cx="2854047" cy="3037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43345" y="5617775"/>
            <a:ext cx="0" cy="416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638761" y="5608250"/>
            <a:ext cx="0" cy="4160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Down Arrow 33"/>
          <p:cNvSpPr/>
          <p:nvPr/>
        </p:nvSpPr>
        <p:spPr>
          <a:xfrm rot="16200000">
            <a:off x="4392095" y="4620776"/>
            <a:ext cx="464695" cy="3146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Arrow 3"/>
          <p:cNvSpPr/>
          <p:nvPr/>
        </p:nvSpPr>
        <p:spPr>
          <a:xfrm flipH="1">
            <a:off x="6469585" y="4337435"/>
            <a:ext cx="261969" cy="21324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5862936" y="4030817"/>
            <a:ext cx="2250685" cy="632287"/>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1412238" y="4508004"/>
            <a:ext cx="1005403" cy="369332"/>
          </a:xfrm>
          <a:prstGeom prst="rect">
            <a:avLst/>
          </a:prstGeom>
          <a:noFill/>
        </p:spPr>
        <p:txBody>
          <a:bodyPr wrap="none" rtlCol="0">
            <a:spAutoFit/>
          </a:bodyPr>
          <a:lstStyle/>
          <a:p>
            <a:r>
              <a:rPr lang="en-US" dirty="0" smtClean="0">
                <a:solidFill>
                  <a:srgbClr val="0070C0"/>
                </a:solidFill>
              </a:rPr>
              <a:t>prioritized</a:t>
            </a:r>
            <a:endParaRPr lang="en-US" dirty="0">
              <a:solidFill>
                <a:srgbClr val="0070C0"/>
              </a:solidFill>
            </a:endParaRPr>
          </a:p>
        </p:txBody>
      </p:sp>
      <p:sp>
        <p:nvSpPr>
          <p:cNvPr id="38" name="Freeform 37"/>
          <p:cNvSpPr/>
          <p:nvPr/>
        </p:nvSpPr>
        <p:spPr>
          <a:xfrm>
            <a:off x="5216673" y="5224791"/>
            <a:ext cx="1863964" cy="686087"/>
          </a:xfrm>
          <a:custGeom>
            <a:avLst/>
            <a:gdLst>
              <a:gd name="connsiteX0" fmla="*/ 0 w 2280869"/>
              <a:gd name="connsiteY0" fmla="*/ 143123 h 1046770"/>
              <a:gd name="connsiteX1" fmla="*/ 903515 w 2280869"/>
              <a:gd name="connsiteY1" fmla="*/ 1046637 h 1046770"/>
              <a:gd name="connsiteX2" fmla="*/ 2166258 w 2280869"/>
              <a:gd name="connsiteY2" fmla="*/ 88694 h 1046770"/>
              <a:gd name="connsiteX3" fmla="*/ 2144486 w 2280869"/>
              <a:gd name="connsiteY3" fmla="*/ 99580 h 1046770"/>
            </a:gdLst>
            <a:ahLst/>
            <a:cxnLst>
              <a:cxn ang="0">
                <a:pos x="connsiteX0" y="connsiteY0"/>
              </a:cxn>
              <a:cxn ang="0">
                <a:pos x="connsiteX1" y="connsiteY1"/>
              </a:cxn>
              <a:cxn ang="0">
                <a:pos x="connsiteX2" y="connsiteY2"/>
              </a:cxn>
              <a:cxn ang="0">
                <a:pos x="connsiteX3" y="connsiteY3"/>
              </a:cxn>
            </a:cxnLst>
            <a:rect l="l" t="t" r="r" b="b"/>
            <a:pathLst>
              <a:path w="2280869" h="1046770">
                <a:moveTo>
                  <a:pt x="0" y="143123"/>
                </a:moveTo>
                <a:cubicBezTo>
                  <a:pt x="271236" y="599416"/>
                  <a:pt x="542472" y="1055709"/>
                  <a:pt x="903515" y="1046637"/>
                </a:cubicBezTo>
                <a:cubicBezTo>
                  <a:pt x="1264558" y="1037566"/>
                  <a:pt x="1959430" y="246537"/>
                  <a:pt x="2166258" y="88694"/>
                </a:cubicBezTo>
                <a:cubicBezTo>
                  <a:pt x="2373087" y="-69149"/>
                  <a:pt x="2258786" y="15215"/>
                  <a:pt x="2144486" y="995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wn Arrow 39"/>
          <p:cNvSpPr/>
          <p:nvPr/>
        </p:nvSpPr>
        <p:spPr>
          <a:xfrm>
            <a:off x="6731554" y="5608250"/>
            <a:ext cx="183342" cy="224927"/>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6200000">
            <a:off x="541246" y="4692670"/>
            <a:ext cx="1545616" cy="369332"/>
          </a:xfrm>
          <a:prstGeom prst="rect">
            <a:avLst/>
          </a:prstGeom>
          <a:noFill/>
        </p:spPr>
        <p:txBody>
          <a:bodyPr wrap="none" rtlCol="0">
            <a:spAutoFit/>
          </a:bodyPr>
          <a:lstStyle/>
          <a:p>
            <a:r>
              <a:rPr lang="en-US" dirty="0" smtClean="0">
                <a:solidFill>
                  <a:srgbClr val="0070C0"/>
                </a:solidFill>
              </a:rPr>
              <a:t>Information load</a:t>
            </a:r>
            <a:endParaRPr lang="en-US" dirty="0">
              <a:solidFill>
                <a:srgbClr val="0070C0"/>
              </a:solidFill>
            </a:endParaRPr>
          </a:p>
        </p:txBody>
      </p:sp>
      <p:sp>
        <p:nvSpPr>
          <p:cNvPr id="16" name="TextBox 15"/>
          <p:cNvSpPr txBox="1"/>
          <p:nvPr/>
        </p:nvSpPr>
        <p:spPr>
          <a:xfrm>
            <a:off x="5583733" y="188844"/>
            <a:ext cx="3177473" cy="369332"/>
          </a:xfrm>
          <a:prstGeom prst="rect">
            <a:avLst/>
          </a:prstGeom>
          <a:noFill/>
        </p:spPr>
        <p:txBody>
          <a:bodyPr wrap="none" rtlCol="0">
            <a:spAutoFit/>
          </a:bodyPr>
          <a:lstStyle/>
          <a:p>
            <a:r>
              <a:rPr lang="en-US" dirty="0" smtClean="0"/>
              <a:t>Part III. Follow the yellow brick road</a:t>
            </a:r>
            <a:endParaRPr lang="en-US" dirty="0"/>
          </a:p>
        </p:txBody>
      </p:sp>
    </p:spTree>
    <p:extLst>
      <p:ext uri="{BB962C8B-B14F-4D97-AF65-F5344CB8AC3E}">
        <p14:creationId xmlns:p14="http://schemas.microsoft.com/office/powerpoint/2010/main" val="36586731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255373"/>
            <a:ext cx="3115535" cy="6153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88646"/>
            <a:ext cx="4162446" cy="3265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00200" y="255373"/>
            <a:ext cx="2298706" cy="369332"/>
          </a:xfrm>
          <a:prstGeom prst="rect">
            <a:avLst/>
          </a:prstGeom>
          <a:noFill/>
        </p:spPr>
        <p:txBody>
          <a:bodyPr wrap="none" rtlCol="0">
            <a:spAutoFit/>
          </a:bodyPr>
          <a:lstStyle/>
          <a:p>
            <a:r>
              <a:rPr lang="en-US" dirty="0" smtClean="0"/>
              <a:t>Composition and scale</a:t>
            </a:r>
            <a:endParaRPr lang="en-US" dirty="0"/>
          </a:p>
        </p:txBody>
      </p:sp>
      <p:sp>
        <p:nvSpPr>
          <p:cNvPr id="5" name="TextBox 4"/>
          <p:cNvSpPr txBox="1"/>
          <p:nvPr/>
        </p:nvSpPr>
        <p:spPr>
          <a:xfrm>
            <a:off x="5410200" y="255373"/>
            <a:ext cx="1617174" cy="369332"/>
          </a:xfrm>
          <a:prstGeom prst="rect">
            <a:avLst/>
          </a:prstGeom>
          <a:noFill/>
        </p:spPr>
        <p:txBody>
          <a:bodyPr wrap="none" rtlCol="0">
            <a:spAutoFit/>
          </a:bodyPr>
          <a:lstStyle/>
          <a:p>
            <a:r>
              <a:rPr lang="en-US" dirty="0" smtClean="0"/>
              <a:t>index and scale</a:t>
            </a:r>
            <a:endParaRPr lang="en-US" dirty="0"/>
          </a:p>
        </p:txBody>
      </p:sp>
      <p:sp>
        <p:nvSpPr>
          <p:cNvPr id="16" name="Rectangle 15"/>
          <p:cNvSpPr/>
          <p:nvPr/>
        </p:nvSpPr>
        <p:spPr>
          <a:xfrm>
            <a:off x="1143000" y="6188608"/>
            <a:ext cx="7315200" cy="246221"/>
          </a:xfrm>
          <a:prstGeom prst="rect">
            <a:avLst/>
          </a:prstGeom>
        </p:spPr>
        <p:txBody>
          <a:bodyPr wrap="square">
            <a:spAutoFit/>
          </a:bodyPr>
          <a:lstStyle/>
          <a:p>
            <a:r>
              <a:rPr lang="en-US" sz="1000" dirty="0"/>
              <a:t>Maunder, M.N. and K. R. Piner (</a:t>
            </a:r>
            <a:r>
              <a:rPr lang="en-US" sz="1000" i="1" dirty="0"/>
              <a:t>2015)</a:t>
            </a:r>
            <a:r>
              <a:rPr lang="en-US" sz="1000" dirty="0"/>
              <a:t>.Contemporary Fisheries Stock Assessment: many issues still remain. </a:t>
            </a:r>
            <a:r>
              <a:rPr lang="en-US" sz="1000" i="1" dirty="0"/>
              <a:t>ICES J. Mar. Sci.</a:t>
            </a:r>
            <a:r>
              <a:rPr lang="en-US" sz="1000" dirty="0"/>
              <a:t>72(1):1-6</a:t>
            </a:r>
          </a:p>
        </p:txBody>
      </p:sp>
    </p:spTree>
    <p:extLst>
      <p:ext uri="{BB962C8B-B14F-4D97-AF65-F5344CB8AC3E}">
        <p14:creationId xmlns:p14="http://schemas.microsoft.com/office/powerpoint/2010/main" val="26631293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91567" y="242140"/>
            <a:ext cx="3719095" cy="369332"/>
          </a:xfrm>
          <a:prstGeom prst="rect">
            <a:avLst/>
          </a:prstGeom>
          <a:noFill/>
        </p:spPr>
        <p:txBody>
          <a:bodyPr wrap="none" rtlCol="0">
            <a:spAutoFit/>
          </a:bodyPr>
          <a:lstStyle/>
          <a:p>
            <a:r>
              <a:rPr lang="en-US" b="1" u="sng" dirty="0" smtClean="0"/>
              <a:t>Age structured production diagnostic</a:t>
            </a:r>
            <a:endParaRPr lang="en-US" b="1" u="sng" dirty="0"/>
          </a:p>
        </p:txBody>
      </p:sp>
      <p:sp>
        <p:nvSpPr>
          <p:cNvPr id="7" name="TextBox 6"/>
          <p:cNvSpPr txBox="1"/>
          <p:nvPr/>
        </p:nvSpPr>
        <p:spPr>
          <a:xfrm>
            <a:off x="95536" y="618098"/>
            <a:ext cx="7051930" cy="646331"/>
          </a:xfrm>
          <a:prstGeom prst="rect">
            <a:avLst/>
          </a:prstGeom>
          <a:noFill/>
        </p:spPr>
        <p:txBody>
          <a:bodyPr wrap="none" rtlCol="0">
            <a:spAutoFit/>
          </a:bodyPr>
          <a:lstStyle/>
          <a:p>
            <a:r>
              <a:rPr lang="en-US" dirty="0" smtClean="0"/>
              <a:t>Fix selectivity parameters, remove composition, estimate scale </a:t>
            </a:r>
            <a:r>
              <a:rPr lang="en-US" dirty="0" err="1" smtClean="0"/>
              <a:t>parms</a:t>
            </a:r>
            <a:r>
              <a:rPr lang="en-US" dirty="0" smtClean="0"/>
              <a:t>(R0, q </a:t>
            </a:r>
            <a:r>
              <a:rPr lang="en-US" dirty="0" err="1" smtClean="0"/>
              <a:t>etc</a:t>
            </a:r>
            <a:r>
              <a:rPr lang="en-US" dirty="0" smtClean="0"/>
              <a:t>). </a:t>
            </a:r>
          </a:p>
          <a:p>
            <a:r>
              <a:rPr lang="en-US" dirty="0" smtClean="0"/>
              <a:t>Deterministic recruitment (S/R)</a:t>
            </a:r>
            <a:endParaRPr lang="en-US" dirty="0"/>
          </a:p>
        </p:txBody>
      </p:sp>
      <p:grpSp>
        <p:nvGrpSpPr>
          <p:cNvPr id="9" name="Group 8"/>
          <p:cNvGrpSpPr/>
          <p:nvPr/>
        </p:nvGrpSpPr>
        <p:grpSpPr>
          <a:xfrm>
            <a:off x="0" y="1383268"/>
            <a:ext cx="9067800" cy="2807732"/>
            <a:chOff x="0" y="1688068"/>
            <a:chExt cx="9067800" cy="2807732"/>
          </a:xfrm>
        </p:grpSpPr>
        <p:graphicFrame>
          <p:nvGraphicFramePr>
            <p:cNvPr id="2" name="Chart 1"/>
            <p:cNvGraphicFramePr>
              <a:graphicFrameLocks/>
            </p:cNvGraphicFramePr>
            <p:nvPr>
              <p:extLst>
                <p:ext uri="{D42A27DB-BD31-4B8C-83A1-F6EECF244321}">
                  <p14:modId xmlns:p14="http://schemas.microsoft.com/office/powerpoint/2010/main" val="3394950259"/>
                </p:ext>
              </p:extLst>
            </p:nvPr>
          </p:nvGraphicFramePr>
          <p:xfrm>
            <a:off x="3124200" y="2133600"/>
            <a:ext cx="3124200" cy="2362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a:graphicFrameLocks/>
            </p:cNvGraphicFramePr>
            <p:nvPr>
              <p:extLst>
                <p:ext uri="{D42A27DB-BD31-4B8C-83A1-F6EECF244321}">
                  <p14:modId xmlns:p14="http://schemas.microsoft.com/office/powerpoint/2010/main" val="1699541659"/>
                </p:ext>
              </p:extLst>
            </p:nvPr>
          </p:nvGraphicFramePr>
          <p:xfrm>
            <a:off x="5791200" y="2286000"/>
            <a:ext cx="3276600" cy="2133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p:cNvGraphicFramePr>
              <a:graphicFrameLocks/>
            </p:cNvGraphicFramePr>
            <p:nvPr>
              <p:extLst>
                <p:ext uri="{D42A27DB-BD31-4B8C-83A1-F6EECF244321}">
                  <p14:modId xmlns:p14="http://schemas.microsoft.com/office/powerpoint/2010/main" val="3863743630"/>
                </p:ext>
              </p:extLst>
            </p:nvPr>
          </p:nvGraphicFramePr>
          <p:xfrm>
            <a:off x="0" y="2209800"/>
            <a:ext cx="3276600" cy="228600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3276600" y="1688068"/>
              <a:ext cx="1997213" cy="369332"/>
            </a:xfrm>
            <a:prstGeom prst="rect">
              <a:avLst/>
            </a:prstGeom>
            <a:noFill/>
          </p:spPr>
          <p:txBody>
            <a:bodyPr wrap="none" rtlCol="0">
              <a:spAutoFit/>
            </a:bodyPr>
            <a:lstStyle/>
            <a:p>
              <a:r>
                <a:rPr lang="en-US" dirty="0" smtClean="0"/>
                <a:t>Pacific Bluefin Tuna</a:t>
              </a:r>
              <a:endParaRPr lang="en-US" dirty="0"/>
            </a:p>
          </p:txBody>
        </p:sp>
        <p:sp>
          <p:nvSpPr>
            <p:cNvPr id="8" name="TextBox 7"/>
            <p:cNvSpPr txBox="1"/>
            <p:nvPr/>
          </p:nvSpPr>
          <p:spPr>
            <a:xfrm>
              <a:off x="1981200" y="2069068"/>
              <a:ext cx="4374916" cy="369332"/>
            </a:xfrm>
            <a:prstGeom prst="rect">
              <a:avLst/>
            </a:prstGeom>
            <a:noFill/>
          </p:spPr>
          <p:txBody>
            <a:bodyPr wrap="none" rtlCol="0">
              <a:spAutoFit/>
            </a:bodyPr>
            <a:lstStyle/>
            <a:p>
              <a:r>
                <a:rPr lang="en-US" dirty="0" smtClean="0"/>
                <a:t>The production function and catch explains trends</a:t>
              </a:r>
              <a:endParaRPr lang="en-US" dirty="0"/>
            </a:p>
          </p:txBody>
        </p:sp>
      </p:gr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4302487"/>
            <a:ext cx="380297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308474"/>
            <a:ext cx="3200641"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325259" y="4114800"/>
            <a:ext cx="4063933" cy="646331"/>
          </a:xfrm>
          <a:prstGeom prst="rect">
            <a:avLst/>
          </a:prstGeom>
          <a:solidFill>
            <a:schemeClr val="bg1"/>
          </a:solidFill>
        </p:spPr>
        <p:txBody>
          <a:bodyPr wrap="none" rtlCol="0">
            <a:spAutoFit/>
          </a:bodyPr>
          <a:lstStyle/>
          <a:p>
            <a:r>
              <a:rPr lang="en-US" dirty="0" smtClean="0"/>
              <a:t>Albacore:</a:t>
            </a:r>
          </a:p>
          <a:p>
            <a:r>
              <a:rPr lang="en-US" dirty="0" smtClean="0"/>
              <a:t>Recruitment variability explains the trend</a:t>
            </a:r>
            <a:endParaRPr lang="en-US" dirty="0"/>
          </a:p>
        </p:txBody>
      </p:sp>
    </p:spTree>
    <p:extLst>
      <p:ext uri="{BB962C8B-B14F-4D97-AF65-F5344CB8AC3E}">
        <p14:creationId xmlns:p14="http://schemas.microsoft.com/office/powerpoint/2010/main" val="11958954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smtClean="0"/>
              <a:t>U.S. Department of Commerce | National Oceanic and Atmospheric Administration | NOAA Fisheries | Page </a:t>
            </a:r>
            <a:fld id="{632D3AEB-7CBE-3049-91AC-335C6B4F5BF6}" type="slidenum">
              <a:rPr lang="en-US" smtClean="0"/>
              <a:pPr/>
              <a:t>3</a:t>
            </a:fld>
            <a:endParaRPr lang="en-US" dirty="0"/>
          </a:p>
        </p:txBody>
      </p:sp>
      <p:sp>
        <p:nvSpPr>
          <p:cNvPr id="3" name="TextBox 2"/>
          <p:cNvSpPr txBox="1"/>
          <p:nvPr/>
        </p:nvSpPr>
        <p:spPr>
          <a:xfrm>
            <a:off x="1219200" y="1219199"/>
            <a:ext cx="6334619" cy="584775"/>
          </a:xfrm>
          <a:prstGeom prst="rect">
            <a:avLst/>
          </a:prstGeom>
          <a:noFill/>
        </p:spPr>
        <p:txBody>
          <a:bodyPr wrap="none" rtlCol="0">
            <a:spAutoFit/>
          </a:bodyPr>
          <a:lstStyle/>
          <a:p>
            <a:r>
              <a:rPr lang="en-US" sz="3200" b="1" u="sng" dirty="0" smtClean="0"/>
              <a:t>What is a correctly specified model?</a:t>
            </a:r>
            <a:endParaRPr lang="en-US" sz="3200" b="1" u="sng" dirty="0"/>
          </a:p>
        </p:txBody>
      </p:sp>
      <p:sp>
        <p:nvSpPr>
          <p:cNvPr id="5" name="TextBox 4"/>
          <p:cNvSpPr txBox="1"/>
          <p:nvPr/>
        </p:nvSpPr>
        <p:spPr>
          <a:xfrm>
            <a:off x="838200" y="2196552"/>
            <a:ext cx="6917278" cy="2862322"/>
          </a:xfrm>
          <a:prstGeom prst="rect">
            <a:avLst/>
          </a:prstGeom>
          <a:noFill/>
        </p:spPr>
        <p:txBody>
          <a:bodyPr wrap="none" rtlCol="0">
            <a:spAutoFit/>
          </a:bodyPr>
          <a:lstStyle/>
          <a:p>
            <a:endParaRPr lang="en-US" dirty="0" smtClean="0"/>
          </a:p>
          <a:p>
            <a:r>
              <a:rPr lang="en-US" dirty="0" smtClean="0"/>
              <a:t>1. “A model where only sampling error leads to non-zero residuals”</a:t>
            </a:r>
          </a:p>
          <a:p>
            <a:endParaRPr lang="en-US" dirty="0"/>
          </a:p>
          <a:p>
            <a:endParaRPr lang="en-US" dirty="0" smtClean="0"/>
          </a:p>
          <a:p>
            <a:endParaRPr lang="en-US" dirty="0"/>
          </a:p>
          <a:p>
            <a:r>
              <a:rPr lang="en-US" dirty="0" smtClean="0"/>
              <a:t>2. “It </a:t>
            </a:r>
            <a:r>
              <a:rPr lang="en-US" dirty="0"/>
              <a:t>is a model we can trust—one that is unbiased</a:t>
            </a:r>
          </a:p>
          <a:p>
            <a:r>
              <a:rPr lang="en-US" dirty="0"/>
              <a:t> (i.e., predicts well </a:t>
            </a:r>
            <a:r>
              <a:rPr lang="en-US" dirty="0" smtClean="0"/>
              <a:t>for all </a:t>
            </a:r>
            <a:r>
              <a:rPr lang="en-US" dirty="0"/>
              <a:t>components) and </a:t>
            </a:r>
          </a:p>
          <a:p>
            <a:r>
              <a:rPr lang="en-US" dirty="0"/>
              <a:t>includes all the key structure that explain the phenomenon you are interested in</a:t>
            </a:r>
            <a:r>
              <a:rPr lang="en-US" dirty="0" smtClean="0"/>
              <a:t>”</a:t>
            </a:r>
          </a:p>
          <a:p>
            <a:endParaRPr lang="en-US" dirty="0" smtClean="0"/>
          </a:p>
          <a:p>
            <a:endParaRPr lang="en-US" dirty="0"/>
          </a:p>
        </p:txBody>
      </p:sp>
    </p:spTree>
    <p:extLst>
      <p:ext uri="{BB962C8B-B14F-4D97-AF65-F5344CB8AC3E}">
        <p14:creationId xmlns:p14="http://schemas.microsoft.com/office/powerpoint/2010/main" val="40330762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808" y="210508"/>
            <a:ext cx="6658270" cy="400110"/>
          </a:xfrm>
          <a:prstGeom prst="rect">
            <a:avLst/>
          </a:prstGeom>
          <a:noFill/>
        </p:spPr>
        <p:txBody>
          <a:bodyPr wrap="square" rtlCol="0">
            <a:spAutoFit/>
          </a:bodyPr>
          <a:lstStyle/>
          <a:p>
            <a:r>
              <a:rPr lang="en-US" sz="2000" b="1" u="sng" dirty="0" smtClean="0"/>
              <a:t>Part IV. A box of wrenches when what I really need is a hammer</a:t>
            </a:r>
            <a:endParaRPr lang="en-US" sz="2000" b="1" u="sng" dirty="0"/>
          </a:p>
        </p:txBody>
      </p:sp>
      <p:grpSp>
        <p:nvGrpSpPr>
          <p:cNvPr id="4" name="Group 3"/>
          <p:cNvGrpSpPr/>
          <p:nvPr/>
        </p:nvGrpSpPr>
        <p:grpSpPr>
          <a:xfrm>
            <a:off x="-76200" y="1977255"/>
            <a:ext cx="1989362" cy="3421277"/>
            <a:chOff x="-76200" y="1977255"/>
            <a:chExt cx="1989362" cy="3421277"/>
          </a:xfrm>
        </p:grpSpPr>
        <p:sp>
          <p:nvSpPr>
            <p:cNvPr id="3" name="TextBox 2"/>
            <p:cNvSpPr txBox="1"/>
            <p:nvPr/>
          </p:nvSpPr>
          <p:spPr>
            <a:xfrm>
              <a:off x="942223" y="1977255"/>
              <a:ext cx="638316" cy="369332"/>
            </a:xfrm>
            <a:prstGeom prst="rect">
              <a:avLst/>
            </a:prstGeom>
            <a:noFill/>
          </p:spPr>
          <p:txBody>
            <a:bodyPr wrap="none" rtlCol="0">
              <a:spAutoFit/>
            </a:bodyPr>
            <a:lstStyle/>
            <a:p>
              <a:r>
                <a:rPr lang="en-US" dirty="0" smtClean="0"/>
                <a:t>ideal</a:t>
              </a:r>
              <a:endParaRPr lang="en-US" dirty="0"/>
            </a:p>
          </p:txBody>
        </p:sp>
        <p:cxnSp>
          <p:nvCxnSpPr>
            <p:cNvPr id="5" name="Straight Arrow Connector 4"/>
            <p:cNvCxnSpPr>
              <a:endCxn id="6" idx="0"/>
            </p:cNvCxnSpPr>
            <p:nvPr/>
          </p:nvCxnSpPr>
          <p:spPr>
            <a:xfrm>
              <a:off x="1261381" y="2499261"/>
              <a:ext cx="0" cy="2529939"/>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09600" y="5029200"/>
              <a:ext cx="1303562" cy="369332"/>
            </a:xfrm>
            <a:prstGeom prst="rect">
              <a:avLst/>
            </a:prstGeom>
            <a:noFill/>
          </p:spPr>
          <p:txBody>
            <a:bodyPr wrap="none" rtlCol="0">
              <a:spAutoFit/>
            </a:bodyPr>
            <a:lstStyle/>
            <a:p>
              <a:r>
                <a:rPr lang="en-US" dirty="0" smtClean="0"/>
                <a:t>Not so ideal</a:t>
              </a:r>
              <a:endParaRPr lang="en-US" dirty="0"/>
            </a:p>
          </p:txBody>
        </p:sp>
        <p:grpSp>
          <p:nvGrpSpPr>
            <p:cNvPr id="10" name="Group 9"/>
            <p:cNvGrpSpPr/>
            <p:nvPr/>
          </p:nvGrpSpPr>
          <p:grpSpPr>
            <a:xfrm>
              <a:off x="-76200" y="2109308"/>
              <a:ext cx="1226370" cy="3148492"/>
              <a:chOff x="-76200" y="2109308"/>
              <a:chExt cx="1226370" cy="3148492"/>
            </a:xfrm>
          </p:grpSpPr>
          <p:cxnSp>
            <p:nvCxnSpPr>
              <p:cNvPr id="11" name="Straight Arrow Connector 10"/>
              <p:cNvCxnSpPr/>
              <p:nvPr/>
            </p:nvCxnSpPr>
            <p:spPr>
              <a:xfrm flipV="1">
                <a:off x="381000" y="2346587"/>
                <a:ext cx="0" cy="260641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2109308"/>
                <a:ext cx="1226370" cy="307777"/>
              </a:xfrm>
              <a:prstGeom prst="rect">
                <a:avLst/>
              </a:prstGeom>
              <a:noFill/>
            </p:spPr>
            <p:txBody>
              <a:bodyPr wrap="square" rtlCol="0">
                <a:spAutoFit/>
              </a:bodyPr>
              <a:lstStyle/>
              <a:p>
                <a:r>
                  <a:rPr lang="en-US" sz="1400" dirty="0" smtClean="0">
                    <a:solidFill>
                      <a:srgbClr val="FF0000"/>
                    </a:solidFill>
                  </a:rPr>
                  <a:t>impractical</a:t>
                </a:r>
                <a:endParaRPr lang="en-US" sz="1400" dirty="0">
                  <a:solidFill>
                    <a:srgbClr val="FF0000"/>
                  </a:solidFill>
                </a:endParaRPr>
              </a:p>
            </p:txBody>
          </p:sp>
          <p:sp>
            <p:nvSpPr>
              <p:cNvPr id="13" name="TextBox 12"/>
              <p:cNvSpPr txBox="1"/>
              <p:nvPr/>
            </p:nvSpPr>
            <p:spPr>
              <a:xfrm>
                <a:off x="-6178" y="4950023"/>
                <a:ext cx="686406" cy="307777"/>
              </a:xfrm>
              <a:prstGeom prst="rect">
                <a:avLst/>
              </a:prstGeom>
              <a:noFill/>
            </p:spPr>
            <p:txBody>
              <a:bodyPr wrap="none" rtlCol="0">
                <a:spAutoFit/>
              </a:bodyPr>
              <a:lstStyle/>
              <a:p>
                <a:r>
                  <a:rPr lang="en-US" sz="1400" dirty="0" smtClean="0">
                    <a:solidFill>
                      <a:srgbClr val="FF0000"/>
                    </a:solidFill>
                  </a:rPr>
                  <a:t>doable</a:t>
                </a:r>
                <a:endParaRPr lang="en-US" sz="1400" dirty="0">
                  <a:solidFill>
                    <a:srgbClr val="FF0000"/>
                  </a:solidFill>
                </a:endParaRPr>
              </a:p>
            </p:txBody>
          </p:sp>
        </p:grpSp>
      </p:grpSp>
      <p:pic>
        <p:nvPicPr>
          <p:cNvPr id="1029" name="Picture 5" descr="C:\Users\Krp\AppData\Local\Microsoft\Windows\Temporary Internet Files\Content.IE5\5Z7KCG7D\toolbo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741" y="685679"/>
            <a:ext cx="2102712" cy="1660276"/>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p:cNvGrpSpPr/>
          <p:nvPr/>
        </p:nvGrpSpPr>
        <p:grpSpPr>
          <a:xfrm>
            <a:off x="2324725" y="3014377"/>
            <a:ext cx="2577059" cy="1128871"/>
            <a:chOff x="4648200" y="3264815"/>
            <a:chExt cx="3492400" cy="1688185"/>
          </a:xfrm>
        </p:grpSpPr>
        <p:sp>
          <p:nvSpPr>
            <p:cNvPr id="65" name="Freeform 64"/>
            <p:cNvSpPr/>
            <p:nvPr/>
          </p:nvSpPr>
          <p:spPr>
            <a:xfrm>
              <a:off x="5246914" y="3824129"/>
              <a:ext cx="2754086" cy="964686"/>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4724400" y="3742045"/>
              <a:ext cx="2280869" cy="1046770"/>
            </a:xfrm>
            <a:custGeom>
              <a:avLst/>
              <a:gdLst>
                <a:gd name="connsiteX0" fmla="*/ 0 w 2280869"/>
                <a:gd name="connsiteY0" fmla="*/ 143123 h 1046770"/>
                <a:gd name="connsiteX1" fmla="*/ 903515 w 2280869"/>
                <a:gd name="connsiteY1" fmla="*/ 1046637 h 1046770"/>
                <a:gd name="connsiteX2" fmla="*/ 2166258 w 2280869"/>
                <a:gd name="connsiteY2" fmla="*/ 88694 h 1046770"/>
                <a:gd name="connsiteX3" fmla="*/ 2144486 w 2280869"/>
                <a:gd name="connsiteY3" fmla="*/ 99580 h 1046770"/>
              </a:gdLst>
              <a:ahLst/>
              <a:cxnLst>
                <a:cxn ang="0">
                  <a:pos x="connsiteX0" y="connsiteY0"/>
                </a:cxn>
                <a:cxn ang="0">
                  <a:pos x="connsiteX1" y="connsiteY1"/>
                </a:cxn>
                <a:cxn ang="0">
                  <a:pos x="connsiteX2" y="connsiteY2"/>
                </a:cxn>
                <a:cxn ang="0">
                  <a:pos x="connsiteX3" y="connsiteY3"/>
                </a:cxn>
              </a:cxnLst>
              <a:rect l="l" t="t" r="r" b="b"/>
              <a:pathLst>
                <a:path w="2280869" h="1046770">
                  <a:moveTo>
                    <a:pt x="0" y="143123"/>
                  </a:moveTo>
                  <a:cubicBezTo>
                    <a:pt x="271236" y="599416"/>
                    <a:pt x="542472" y="1055709"/>
                    <a:pt x="903515" y="1046637"/>
                  </a:cubicBezTo>
                  <a:cubicBezTo>
                    <a:pt x="1264558" y="1037566"/>
                    <a:pt x="1959430" y="246537"/>
                    <a:pt x="2166258" y="88694"/>
                  </a:cubicBezTo>
                  <a:cubicBezTo>
                    <a:pt x="2373087" y="-69149"/>
                    <a:pt x="2258786" y="15215"/>
                    <a:pt x="2144486" y="995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4648200" y="3264815"/>
              <a:ext cx="3352800" cy="1524000"/>
              <a:chOff x="977148" y="3581400"/>
              <a:chExt cx="3352800" cy="1524000"/>
            </a:xfrm>
          </p:grpSpPr>
          <p:cxnSp>
            <p:nvCxnSpPr>
              <p:cNvPr id="71" name="Straight Connector 70"/>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8" name="Straight Connector 67"/>
            <p:cNvCxnSpPr/>
            <p:nvPr/>
          </p:nvCxnSpPr>
          <p:spPr>
            <a:xfrm>
              <a:off x="4648200" y="4601861"/>
              <a:ext cx="3492400" cy="4633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562600" y="4318257"/>
              <a:ext cx="0" cy="634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553200" y="4318257"/>
              <a:ext cx="0" cy="6347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5694672" y="2286000"/>
            <a:ext cx="2854047" cy="1098767"/>
            <a:chOff x="914400" y="1752600"/>
            <a:chExt cx="3492400" cy="1676400"/>
          </a:xfrm>
        </p:grpSpPr>
        <p:sp>
          <p:nvSpPr>
            <p:cNvPr id="74" name="Freeform 73"/>
            <p:cNvSpPr/>
            <p:nvPr/>
          </p:nvSpPr>
          <p:spPr>
            <a:xfrm>
              <a:off x="1012371" y="2311914"/>
              <a:ext cx="2754086" cy="964686"/>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74"/>
            <p:cNvSpPr/>
            <p:nvPr/>
          </p:nvSpPr>
          <p:spPr>
            <a:xfrm>
              <a:off x="1317171" y="2229830"/>
              <a:ext cx="2280869" cy="1046770"/>
            </a:xfrm>
            <a:custGeom>
              <a:avLst/>
              <a:gdLst>
                <a:gd name="connsiteX0" fmla="*/ 0 w 2280869"/>
                <a:gd name="connsiteY0" fmla="*/ 143123 h 1046770"/>
                <a:gd name="connsiteX1" fmla="*/ 903515 w 2280869"/>
                <a:gd name="connsiteY1" fmla="*/ 1046637 h 1046770"/>
                <a:gd name="connsiteX2" fmla="*/ 2166258 w 2280869"/>
                <a:gd name="connsiteY2" fmla="*/ 88694 h 1046770"/>
                <a:gd name="connsiteX3" fmla="*/ 2144486 w 2280869"/>
                <a:gd name="connsiteY3" fmla="*/ 99580 h 1046770"/>
              </a:gdLst>
              <a:ahLst/>
              <a:cxnLst>
                <a:cxn ang="0">
                  <a:pos x="connsiteX0" y="connsiteY0"/>
                </a:cxn>
                <a:cxn ang="0">
                  <a:pos x="connsiteX1" y="connsiteY1"/>
                </a:cxn>
                <a:cxn ang="0">
                  <a:pos x="connsiteX2" y="connsiteY2"/>
                </a:cxn>
                <a:cxn ang="0">
                  <a:pos x="connsiteX3" y="connsiteY3"/>
                </a:cxn>
              </a:cxnLst>
              <a:rect l="l" t="t" r="r" b="b"/>
              <a:pathLst>
                <a:path w="2280869" h="1046770">
                  <a:moveTo>
                    <a:pt x="0" y="143123"/>
                  </a:moveTo>
                  <a:cubicBezTo>
                    <a:pt x="271236" y="599416"/>
                    <a:pt x="542472" y="1055709"/>
                    <a:pt x="903515" y="1046637"/>
                  </a:cubicBezTo>
                  <a:cubicBezTo>
                    <a:pt x="1264558" y="1037566"/>
                    <a:pt x="1959430" y="246537"/>
                    <a:pt x="2166258" y="88694"/>
                  </a:cubicBezTo>
                  <a:cubicBezTo>
                    <a:pt x="2373087" y="-69149"/>
                    <a:pt x="2258786" y="15215"/>
                    <a:pt x="2144486" y="995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p:nvGrpSpPr>
          <p:grpSpPr>
            <a:xfrm>
              <a:off x="914400" y="1752600"/>
              <a:ext cx="3352800" cy="1524000"/>
              <a:chOff x="977148" y="3581400"/>
              <a:chExt cx="3352800" cy="1524000"/>
            </a:xfrm>
          </p:grpSpPr>
          <p:cxnSp>
            <p:nvCxnSpPr>
              <p:cNvPr id="80" name="Straight Connector 79"/>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7" name="Straight Connector 76"/>
            <p:cNvCxnSpPr/>
            <p:nvPr/>
          </p:nvCxnSpPr>
          <p:spPr>
            <a:xfrm>
              <a:off x="914400" y="3077861"/>
              <a:ext cx="3492400" cy="4633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209317" y="2794257"/>
              <a:ext cx="0" cy="634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286000" y="2794257"/>
              <a:ext cx="0" cy="6347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683786" y="4304678"/>
            <a:ext cx="2862943" cy="1093854"/>
            <a:chOff x="903514" y="3771278"/>
            <a:chExt cx="3503286" cy="1668904"/>
          </a:xfrm>
        </p:grpSpPr>
        <p:sp>
          <p:nvSpPr>
            <p:cNvPr id="83" name="Freeform 82"/>
            <p:cNvSpPr/>
            <p:nvPr/>
          </p:nvSpPr>
          <p:spPr>
            <a:xfrm>
              <a:off x="903514" y="4311311"/>
              <a:ext cx="2754086" cy="964686"/>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p:cNvGrpSpPr/>
            <p:nvPr/>
          </p:nvGrpSpPr>
          <p:grpSpPr>
            <a:xfrm>
              <a:off x="914400" y="3771278"/>
              <a:ext cx="3352800" cy="1524000"/>
              <a:chOff x="977148" y="3581400"/>
              <a:chExt cx="3352800" cy="1524000"/>
            </a:xfrm>
          </p:grpSpPr>
          <p:cxnSp>
            <p:nvCxnSpPr>
              <p:cNvPr id="89" name="Straight Connector 88"/>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85" name="Freeform 84"/>
            <p:cNvSpPr/>
            <p:nvPr/>
          </p:nvSpPr>
          <p:spPr>
            <a:xfrm>
              <a:off x="906449" y="5119548"/>
              <a:ext cx="3267986" cy="168234"/>
            </a:xfrm>
            <a:custGeom>
              <a:avLst/>
              <a:gdLst>
                <a:gd name="connsiteX0" fmla="*/ 3267986 w 3267986"/>
                <a:gd name="connsiteY0" fmla="*/ 0 h 168234"/>
                <a:gd name="connsiteX1" fmla="*/ 2592125 w 3267986"/>
                <a:gd name="connsiteY1" fmla="*/ 135172 h 168234"/>
                <a:gd name="connsiteX2" fmla="*/ 1701579 w 3267986"/>
                <a:gd name="connsiteY2" fmla="*/ 159026 h 168234"/>
                <a:gd name="connsiteX3" fmla="*/ 0 w 3267986"/>
                <a:gd name="connsiteY3" fmla="*/ 7951 h 168234"/>
              </a:gdLst>
              <a:ahLst/>
              <a:cxnLst>
                <a:cxn ang="0">
                  <a:pos x="connsiteX0" y="connsiteY0"/>
                </a:cxn>
                <a:cxn ang="0">
                  <a:pos x="connsiteX1" y="connsiteY1"/>
                </a:cxn>
                <a:cxn ang="0">
                  <a:pos x="connsiteX2" y="connsiteY2"/>
                </a:cxn>
                <a:cxn ang="0">
                  <a:pos x="connsiteX3" y="connsiteY3"/>
                </a:cxn>
              </a:cxnLst>
              <a:rect l="l" t="t" r="r" b="b"/>
              <a:pathLst>
                <a:path w="3267986" h="168234">
                  <a:moveTo>
                    <a:pt x="3267986" y="0"/>
                  </a:moveTo>
                  <a:cubicBezTo>
                    <a:pt x="3060589" y="54334"/>
                    <a:pt x="2853193" y="108668"/>
                    <a:pt x="2592125" y="135172"/>
                  </a:cubicBezTo>
                  <a:cubicBezTo>
                    <a:pt x="2331057" y="161676"/>
                    <a:pt x="2133600" y="180230"/>
                    <a:pt x="1701579" y="159026"/>
                  </a:cubicBezTo>
                  <a:cubicBezTo>
                    <a:pt x="1269558" y="137823"/>
                    <a:pt x="634779" y="72887"/>
                    <a:pt x="0" y="795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p:cNvCxnSpPr/>
            <p:nvPr/>
          </p:nvCxnSpPr>
          <p:spPr>
            <a:xfrm>
              <a:off x="914400" y="5059182"/>
              <a:ext cx="3492400" cy="4633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048000" y="4805439"/>
              <a:ext cx="0" cy="634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57400" y="4805439"/>
              <a:ext cx="0" cy="6347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 name="Down Arrow 6"/>
          <p:cNvSpPr/>
          <p:nvPr/>
        </p:nvSpPr>
        <p:spPr>
          <a:xfrm rot="16200000">
            <a:off x="4999220" y="3718802"/>
            <a:ext cx="464695" cy="3146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16200000">
            <a:off x="1375323" y="3203718"/>
            <a:ext cx="1545616" cy="369332"/>
          </a:xfrm>
          <a:prstGeom prst="rect">
            <a:avLst/>
          </a:prstGeom>
          <a:noFill/>
        </p:spPr>
        <p:txBody>
          <a:bodyPr wrap="none" rtlCol="0">
            <a:spAutoFit/>
          </a:bodyPr>
          <a:lstStyle/>
          <a:p>
            <a:r>
              <a:rPr lang="en-US" dirty="0" smtClean="0">
                <a:solidFill>
                  <a:srgbClr val="0070C0"/>
                </a:solidFill>
              </a:rPr>
              <a:t>Information load</a:t>
            </a:r>
            <a:endParaRPr lang="en-US" dirty="0">
              <a:solidFill>
                <a:srgbClr val="0070C0"/>
              </a:solidFill>
            </a:endParaRPr>
          </a:p>
        </p:txBody>
      </p:sp>
    </p:spTree>
    <p:extLst>
      <p:ext uri="{BB962C8B-B14F-4D97-AF65-F5344CB8AC3E}">
        <p14:creationId xmlns:p14="http://schemas.microsoft.com/office/powerpoint/2010/main" val="33222132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00168" y="2499261"/>
            <a:ext cx="2853666" cy="369332"/>
          </a:xfrm>
          <a:prstGeom prst="rect">
            <a:avLst/>
          </a:prstGeom>
          <a:noFill/>
        </p:spPr>
        <p:txBody>
          <a:bodyPr wrap="none" rtlCol="0">
            <a:spAutoFit/>
          </a:bodyPr>
          <a:lstStyle/>
          <a:p>
            <a:r>
              <a:rPr lang="en-US" dirty="0" smtClean="0"/>
              <a:t>Include the Relevant Processes</a:t>
            </a:r>
            <a:endParaRPr lang="en-US" dirty="0"/>
          </a:p>
        </p:txBody>
      </p:sp>
      <p:sp>
        <p:nvSpPr>
          <p:cNvPr id="8" name="TextBox 7"/>
          <p:cNvSpPr txBox="1"/>
          <p:nvPr/>
        </p:nvSpPr>
        <p:spPr>
          <a:xfrm>
            <a:off x="2715701" y="2895600"/>
            <a:ext cx="5069529" cy="2308324"/>
          </a:xfrm>
          <a:prstGeom prst="rect">
            <a:avLst/>
          </a:prstGeom>
          <a:noFill/>
        </p:spPr>
        <p:txBody>
          <a:bodyPr wrap="none" rtlCol="0">
            <a:spAutoFit/>
          </a:bodyPr>
          <a:lstStyle/>
          <a:p>
            <a:r>
              <a:rPr lang="en-US" sz="1600" dirty="0" smtClean="0"/>
              <a:t>Optimal  but not be practical</a:t>
            </a:r>
          </a:p>
          <a:p>
            <a:endParaRPr lang="en-US" sz="1600" dirty="0"/>
          </a:p>
          <a:p>
            <a:r>
              <a:rPr lang="en-US" sz="1600" dirty="0" smtClean="0"/>
              <a:t>Deals with both observation and system processes</a:t>
            </a:r>
          </a:p>
          <a:p>
            <a:endParaRPr lang="en-US" sz="1600" dirty="0"/>
          </a:p>
          <a:p>
            <a:r>
              <a:rPr lang="en-US" sz="1600" dirty="0" smtClean="0"/>
              <a:t>Probably doesn’t require prioritizing of data</a:t>
            </a:r>
          </a:p>
          <a:p>
            <a:endParaRPr lang="en-US" sz="1600" dirty="0" smtClean="0"/>
          </a:p>
          <a:p>
            <a:r>
              <a:rPr lang="en-US" sz="1600" dirty="0"/>
              <a:t>Hard to identify what are relevant processes</a:t>
            </a:r>
          </a:p>
          <a:p>
            <a:endParaRPr lang="en-US" sz="1600" dirty="0"/>
          </a:p>
          <a:p>
            <a:r>
              <a:rPr lang="en-US" sz="1600" dirty="0" smtClean="0"/>
              <a:t>Data intensive- not all processes have directed information </a:t>
            </a:r>
            <a:endParaRPr lang="en-US" sz="1600" dirty="0"/>
          </a:p>
        </p:txBody>
      </p:sp>
      <p:cxnSp>
        <p:nvCxnSpPr>
          <p:cNvPr id="9" name="Straight Arrow Connector 8"/>
          <p:cNvCxnSpPr/>
          <p:nvPr/>
        </p:nvCxnSpPr>
        <p:spPr>
          <a:xfrm>
            <a:off x="1312436" y="2675929"/>
            <a:ext cx="76200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81000" y="2362200"/>
            <a:ext cx="880381" cy="2682613"/>
            <a:chOff x="381000" y="2346587"/>
            <a:chExt cx="880381" cy="2682613"/>
          </a:xfrm>
        </p:grpSpPr>
        <p:cxnSp>
          <p:nvCxnSpPr>
            <p:cNvPr id="16" name="Straight Arrow Connector 15"/>
            <p:cNvCxnSpPr/>
            <p:nvPr/>
          </p:nvCxnSpPr>
          <p:spPr>
            <a:xfrm>
              <a:off x="1261381" y="2499261"/>
              <a:ext cx="0" cy="2529939"/>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81000" y="2346587"/>
              <a:ext cx="0" cy="260641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5980541" y="580893"/>
            <a:ext cx="2854047" cy="1098767"/>
            <a:chOff x="914400" y="1752600"/>
            <a:chExt cx="3492400" cy="1676400"/>
          </a:xfrm>
        </p:grpSpPr>
        <p:sp>
          <p:nvSpPr>
            <p:cNvPr id="11" name="Freeform 10"/>
            <p:cNvSpPr/>
            <p:nvPr/>
          </p:nvSpPr>
          <p:spPr>
            <a:xfrm>
              <a:off x="1012371" y="2311914"/>
              <a:ext cx="2754086" cy="964686"/>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1317171" y="2229830"/>
              <a:ext cx="2280869" cy="1046770"/>
            </a:xfrm>
            <a:custGeom>
              <a:avLst/>
              <a:gdLst>
                <a:gd name="connsiteX0" fmla="*/ 0 w 2280869"/>
                <a:gd name="connsiteY0" fmla="*/ 143123 h 1046770"/>
                <a:gd name="connsiteX1" fmla="*/ 903515 w 2280869"/>
                <a:gd name="connsiteY1" fmla="*/ 1046637 h 1046770"/>
                <a:gd name="connsiteX2" fmla="*/ 2166258 w 2280869"/>
                <a:gd name="connsiteY2" fmla="*/ 88694 h 1046770"/>
                <a:gd name="connsiteX3" fmla="*/ 2144486 w 2280869"/>
                <a:gd name="connsiteY3" fmla="*/ 99580 h 1046770"/>
              </a:gdLst>
              <a:ahLst/>
              <a:cxnLst>
                <a:cxn ang="0">
                  <a:pos x="connsiteX0" y="connsiteY0"/>
                </a:cxn>
                <a:cxn ang="0">
                  <a:pos x="connsiteX1" y="connsiteY1"/>
                </a:cxn>
                <a:cxn ang="0">
                  <a:pos x="connsiteX2" y="connsiteY2"/>
                </a:cxn>
                <a:cxn ang="0">
                  <a:pos x="connsiteX3" y="connsiteY3"/>
                </a:cxn>
              </a:cxnLst>
              <a:rect l="l" t="t" r="r" b="b"/>
              <a:pathLst>
                <a:path w="2280869" h="1046770">
                  <a:moveTo>
                    <a:pt x="0" y="143123"/>
                  </a:moveTo>
                  <a:cubicBezTo>
                    <a:pt x="271236" y="599416"/>
                    <a:pt x="542472" y="1055709"/>
                    <a:pt x="903515" y="1046637"/>
                  </a:cubicBezTo>
                  <a:cubicBezTo>
                    <a:pt x="1264558" y="1037566"/>
                    <a:pt x="1959430" y="246537"/>
                    <a:pt x="2166258" y="88694"/>
                  </a:cubicBezTo>
                  <a:cubicBezTo>
                    <a:pt x="2373087" y="-69149"/>
                    <a:pt x="2258786" y="15215"/>
                    <a:pt x="2144486" y="995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914400" y="1752600"/>
              <a:ext cx="3352800" cy="1524000"/>
              <a:chOff x="977148" y="3581400"/>
              <a:chExt cx="3352800" cy="1524000"/>
            </a:xfrm>
          </p:grpSpPr>
          <p:cxnSp>
            <p:nvCxnSpPr>
              <p:cNvPr id="20" name="Straight Connector 19"/>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914400" y="3077861"/>
              <a:ext cx="3492400" cy="4633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09317" y="2794257"/>
              <a:ext cx="0" cy="634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86000" y="2794257"/>
              <a:ext cx="0" cy="6347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5971645" y="1701857"/>
            <a:ext cx="2862943" cy="1093854"/>
            <a:chOff x="903514" y="3771278"/>
            <a:chExt cx="3503286" cy="1668904"/>
          </a:xfrm>
        </p:grpSpPr>
        <p:sp>
          <p:nvSpPr>
            <p:cNvPr id="23" name="Freeform 22"/>
            <p:cNvSpPr/>
            <p:nvPr/>
          </p:nvSpPr>
          <p:spPr>
            <a:xfrm>
              <a:off x="903514" y="4311311"/>
              <a:ext cx="2754086" cy="964686"/>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914400" y="3771278"/>
              <a:ext cx="3352800" cy="1524000"/>
              <a:chOff x="977148" y="3581400"/>
              <a:chExt cx="3352800" cy="1524000"/>
            </a:xfrm>
          </p:grpSpPr>
          <p:cxnSp>
            <p:nvCxnSpPr>
              <p:cNvPr id="29" name="Straight Connector 28"/>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5" name="Freeform 24"/>
            <p:cNvSpPr/>
            <p:nvPr/>
          </p:nvSpPr>
          <p:spPr>
            <a:xfrm>
              <a:off x="906449" y="5119548"/>
              <a:ext cx="3267986" cy="168234"/>
            </a:xfrm>
            <a:custGeom>
              <a:avLst/>
              <a:gdLst>
                <a:gd name="connsiteX0" fmla="*/ 3267986 w 3267986"/>
                <a:gd name="connsiteY0" fmla="*/ 0 h 168234"/>
                <a:gd name="connsiteX1" fmla="*/ 2592125 w 3267986"/>
                <a:gd name="connsiteY1" fmla="*/ 135172 h 168234"/>
                <a:gd name="connsiteX2" fmla="*/ 1701579 w 3267986"/>
                <a:gd name="connsiteY2" fmla="*/ 159026 h 168234"/>
                <a:gd name="connsiteX3" fmla="*/ 0 w 3267986"/>
                <a:gd name="connsiteY3" fmla="*/ 7951 h 168234"/>
              </a:gdLst>
              <a:ahLst/>
              <a:cxnLst>
                <a:cxn ang="0">
                  <a:pos x="connsiteX0" y="connsiteY0"/>
                </a:cxn>
                <a:cxn ang="0">
                  <a:pos x="connsiteX1" y="connsiteY1"/>
                </a:cxn>
                <a:cxn ang="0">
                  <a:pos x="connsiteX2" y="connsiteY2"/>
                </a:cxn>
                <a:cxn ang="0">
                  <a:pos x="connsiteX3" y="connsiteY3"/>
                </a:cxn>
              </a:cxnLst>
              <a:rect l="l" t="t" r="r" b="b"/>
              <a:pathLst>
                <a:path w="3267986" h="168234">
                  <a:moveTo>
                    <a:pt x="3267986" y="0"/>
                  </a:moveTo>
                  <a:cubicBezTo>
                    <a:pt x="3060589" y="54334"/>
                    <a:pt x="2853193" y="108668"/>
                    <a:pt x="2592125" y="135172"/>
                  </a:cubicBezTo>
                  <a:cubicBezTo>
                    <a:pt x="2331057" y="161676"/>
                    <a:pt x="2133600" y="180230"/>
                    <a:pt x="1701579" y="159026"/>
                  </a:cubicBezTo>
                  <a:cubicBezTo>
                    <a:pt x="1269558" y="137823"/>
                    <a:pt x="634779" y="72887"/>
                    <a:pt x="0" y="795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914400" y="5059182"/>
              <a:ext cx="3492400" cy="4633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048000" y="4805439"/>
              <a:ext cx="0" cy="634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057400" y="4805439"/>
              <a:ext cx="0" cy="6347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40001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64821" y="3505200"/>
            <a:ext cx="5207579" cy="369332"/>
          </a:xfrm>
          <a:prstGeom prst="rect">
            <a:avLst/>
          </a:prstGeom>
          <a:noFill/>
        </p:spPr>
        <p:txBody>
          <a:bodyPr wrap="none" rtlCol="0">
            <a:spAutoFit/>
          </a:bodyPr>
          <a:lstStyle/>
          <a:p>
            <a:r>
              <a:rPr lang="en-US" dirty="0" smtClean="0"/>
              <a:t>Use substitute processes (controlled misspecification)</a:t>
            </a:r>
            <a:endParaRPr lang="en-US" dirty="0"/>
          </a:p>
        </p:txBody>
      </p:sp>
      <p:sp>
        <p:nvSpPr>
          <p:cNvPr id="8" name="TextBox 7"/>
          <p:cNvSpPr txBox="1"/>
          <p:nvPr/>
        </p:nvSpPr>
        <p:spPr>
          <a:xfrm>
            <a:off x="2590800" y="4036162"/>
            <a:ext cx="5700600" cy="2800767"/>
          </a:xfrm>
          <a:prstGeom prst="rect">
            <a:avLst/>
          </a:prstGeom>
          <a:noFill/>
        </p:spPr>
        <p:txBody>
          <a:bodyPr wrap="none" rtlCol="0">
            <a:spAutoFit/>
          </a:bodyPr>
          <a:lstStyle/>
          <a:p>
            <a:r>
              <a:rPr lang="en-US" sz="1600" dirty="0" smtClean="0"/>
              <a:t>Typically time varying processes or more flexible structure- selectivity?</a:t>
            </a:r>
          </a:p>
          <a:p>
            <a:endParaRPr lang="en-US" sz="1600" dirty="0" smtClean="0"/>
          </a:p>
          <a:p>
            <a:r>
              <a:rPr lang="en-US" sz="1600" dirty="0" smtClean="0"/>
              <a:t>The estimates of the alternative process may be biased if contaminated by</a:t>
            </a:r>
          </a:p>
          <a:p>
            <a:r>
              <a:rPr lang="en-US" sz="1600" dirty="0"/>
              <a:t>o</a:t>
            </a:r>
            <a:r>
              <a:rPr lang="en-US" sz="1600" dirty="0" smtClean="0"/>
              <a:t>ther misspecifications. </a:t>
            </a:r>
          </a:p>
          <a:p>
            <a:endParaRPr lang="en-US" sz="1600" dirty="0"/>
          </a:p>
          <a:p>
            <a:r>
              <a:rPr lang="en-US" sz="1600" dirty="0" smtClean="0"/>
              <a:t>Appropriate for prioritizing data</a:t>
            </a:r>
          </a:p>
          <a:p>
            <a:endParaRPr lang="en-US" sz="1600" dirty="0"/>
          </a:p>
          <a:p>
            <a:r>
              <a:rPr lang="en-US" sz="1600" dirty="0" smtClean="0"/>
              <a:t>Does tend to increase the complexity of the model maybe beyond </a:t>
            </a:r>
          </a:p>
          <a:p>
            <a:r>
              <a:rPr lang="en-US" sz="1600" dirty="0"/>
              <a:t>	</a:t>
            </a:r>
            <a:r>
              <a:rPr lang="en-US" sz="1600" dirty="0" smtClean="0"/>
              <a:t>that of the full model</a:t>
            </a:r>
          </a:p>
          <a:p>
            <a:endParaRPr lang="en-US" sz="1600" dirty="0"/>
          </a:p>
          <a:p>
            <a:endParaRPr lang="en-US" sz="1600" dirty="0"/>
          </a:p>
        </p:txBody>
      </p:sp>
      <p:sp>
        <p:nvSpPr>
          <p:cNvPr id="13" name="Right Arrow 12"/>
          <p:cNvSpPr/>
          <p:nvPr/>
        </p:nvSpPr>
        <p:spPr>
          <a:xfrm>
            <a:off x="1295400" y="3048000"/>
            <a:ext cx="1143000" cy="1752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381000" y="2362200"/>
            <a:ext cx="880381" cy="2682613"/>
            <a:chOff x="381000" y="2346587"/>
            <a:chExt cx="880381" cy="2682613"/>
          </a:xfrm>
        </p:grpSpPr>
        <p:cxnSp>
          <p:nvCxnSpPr>
            <p:cNvPr id="15" name="Straight Arrow Connector 14"/>
            <p:cNvCxnSpPr/>
            <p:nvPr/>
          </p:nvCxnSpPr>
          <p:spPr>
            <a:xfrm>
              <a:off x="1261381" y="2499261"/>
              <a:ext cx="0" cy="2529939"/>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81000" y="2346587"/>
              <a:ext cx="0" cy="260641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2486650" y="966502"/>
            <a:ext cx="2577059" cy="1128871"/>
            <a:chOff x="4648200" y="3264815"/>
            <a:chExt cx="3492400" cy="1688185"/>
          </a:xfrm>
        </p:grpSpPr>
        <p:sp>
          <p:nvSpPr>
            <p:cNvPr id="10" name="Freeform 9"/>
            <p:cNvSpPr/>
            <p:nvPr/>
          </p:nvSpPr>
          <p:spPr>
            <a:xfrm>
              <a:off x="5246914" y="3824129"/>
              <a:ext cx="2754086" cy="964686"/>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724400" y="3742045"/>
              <a:ext cx="2280869" cy="1046770"/>
            </a:xfrm>
            <a:custGeom>
              <a:avLst/>
              <a:gdLst>
                <a:gd name="connsiteX0" fmla="*/ 0 w 2280869"/>
                <a:gd name="connsiteY0" fmla="*/ 143123 h 1046770"/>
                <a:gd name="connsiteX1" fmla="*/ 903515 w 2280869"/>
                <a:gd name="connsiteY1" fmla="*/ 1046637 h 1046770"/>
                <a:gd name="connsiteX2" fmla="*/ 2166258 w 2280869"/>
                <a:gd name="connsiteY2" fmla="*/ 88694 h 1046770"/>
                <a:gd name="connsiteX3" fmla="*/ 2144486 w 2280869"/>
                <a:gd name="connsiteY3" fmla="*/ 99580 h 1046770"/>
              </a:gdLst>
              <a:ahLst/>
              <a:cxnLst>
                <a:cxn ang="0">
                  <a:pos x="connsiteX0" y="connsiteY0"/>
                </a:cxn>
                <a:cxn ang="0">
                  <a:pos x="connsiteX1" y="connsiteY1"/>
                </a:cxn>
                <a:cxn ang="0">
                  <a:pos x="connsiteX2" y="connsiteY2"/>
                </a:cxn>
                <a:cxn ang="0">
                  <a:pos x="connsiteX3" y="connsiteY3"/>
                </a:cxn>
              </a:cxnLst>
              <a:rect l="l" t="t" r="r" b="b"/>
              <a:pathLst>
                <a:path w="2280869" h="1046770">
                  <a:moveTo>
                    <a:pt x="0" y="143123"/>
                  </a:moveTo>
                  <a:cubicBezTo>
                    <a:pt x="271236" y="599416"/>
                    <a:pt x="542472" y="1055709"/>
                    <a:pt x="903515" y="1046637"/>
                  </a:cubicBezTo>
                  <a:cubicBezTo>
                    <a:pt x="1264558" y="1037566"/>
                    <a:pt x="1959430" y="246537"/>
                    <a:pt x="2166258" y="88694"/>
                  </a:cubicBezTo>
                  <a:cubicBezTo>
                    <a:pt x="2373087" y="-69149"/>
                    <a:pt x="2258786" y="15215"/>
                    <a:pt x="2144486" y="995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4648200" y="3264815"/>
              <a:ext cx="3352800" cy="1524000"/>
              <a:chOff x="977148" y="3581400"/>
              <a:chExt cx="3352800" cy="1524000"/>
            </a:xfrm>
          </p:grpSpPr>
          <p:cxnSp>
            <p:nvCxnSpPr>
              <p:cNvPr id="20" name="Straight Connector 19"/>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a:off x="4648200" y="4601861"/>
              <a:ext cx="3492400" cy="4633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562600" y="4318257"/>
              <a:ext cx="0" cy="634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553200" y="4318257"/>
              <a:ext cx="0" cy="6347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5856597" y="238125"/>
            <a:ext cx="2854047" cy="1098767"/>
            <a:chOff x="914400" y="1752600"/>
            <a:chExt cx="3492400" cy="1676400"/>
          </a:xfrm>
        </p:grpSpPr>
        <p:sp>
          <p:nvSpPr>
            <p:cNvPr id="23" name="Freeform 22"/>
            <p:cNvSpPr/>
            <p:nvPr/>
          </p:nvSpPr>
          <p:spPr>
            <a:xfrm>
              <a:off x="1012371" y="2311914"/>
              <a:ext cx="2754086" cy="964686"/>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1317171" y="2229830"/>
              <a:ext cx="2280869" cy="1046770"/>
            </a:xfrm>
            <a:custGeom>
              <a:avLst/>
              <a:gdLst>
                <a:gd name="connsiteX0" fmla="*/ 0 w 2280869"/>
                <a:gd name="connsiteY0" fmla="*/ 143123 h 1046770"/>
                <a:gd name="connsiteX1" fmla="*/ 903515 w 2280869"/>
                <a:gd name="connsiteY1" fmla="*/ 1046637 h 1046770"/>
                <a:gd name="connsiteX2" fmla="*/ 2166258 w 2280869"/>
                <a:gd name="connsiteY2" fmla="*/ 88694 h 1046770"/>
                <a:gd name="connsiteX3" fmla="*/ 2144486 w 2280869"/>
                <a:gd name="connsiteY3" fmla="*/ 99580 h 1046770"/>
              </a:gdLst>
              <a:ahLst/>
              <a:cxnLst>
                <a:cxn ang="0">
                  <a:pos x="connsiteX0" y="connsiteY0"/>
                </a:cxn>
                <a:cxn ang="0">
                  <a:pos x="connsiteX1" y="connsiteY1"/>
                </a:cxn>
                <a:cxn ang="0">
                  <a:pos x="connsiteX2" y="connsiteY2"/>
                </a:cxn>
                <a:cxn ang="0">
                  <a:pos x="connsiteX3" y="connsiteY3"/>
                </a:cxn>
              </a:cxnLst>
              <a:rect l="l" t="t" r="r" b="b"/>
              <a:pathLst>
                <a:path w="2280869" h="1046770">
                  <a:moveTo>
                    <a:pt x="0" y="143123"/>
                  </a:moveTo>
                  <a:cubicBezTo>
                    <a:pt x="271236" y="599416"/>
                    <a:pt x="542472" y="1055709"/>
                    <a:pt x="903515" y="1046637"/>
                  </a:cubicBezTo>
                  <a:cubicBezTo>
                    <a:pt x="1264558" y="1037566"/>
                    <a:pt x="1959430" y="246537"/>
                    <a:pt x="2166258" y="88694"/>
                  </a:cubicBezTo>
                  <a:cubicBezTo>
                    <a:pt x="2373087" y="-69149"/>
                    <a:pt x="2258786" y="15215"/>
                    <a:pt x="2144486" y="995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914400" y="1752600"/>
              <a:ext cx="3352800" cy="1524000"/>
              <a:chOff x="977148" y="3581400"/>
              <a:chExt cx="3352800" cy="1524000"/>
            </a:xfrm>
          </p:grpSpPr>
          <p:cxnSp>
            <p:nvCxnSpPr>
              <p:cNvPr id="29" name="Straight Connector 28"/>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a:off x="914400" y="3077861"/>
              <a:ext cx="3492400" cy="4633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09317" y="2794257"/>
              <a:ext cx="0" cy="634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286000" y="2794257"/>
              <a:ext cx="0" cy="6347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5845711" y="2256803"/>
            <a:ext cx="2862943" cy="1093854"/>
            <a:chOff x="903514" y="3771278"/>
            <a:chExt cx="3503286" cy="1668904"/>
          </a:xfrm>
        </p:grpSpPr>
        <p:sp>
          <p:nvSpPr>
            <p:cNvPr id="32" name="Freeform 31"/>
            <p:cNvSpPr/>
            <p:nvPr/>
          </p:nvSpPr>
          <p:spPr>
            <a:xfrm>
              <a:off x="903514" y="4311311"/>
              <a:ext cx="2754086" cy="964686"/>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914400" y="3771278"/>
              <a:ext cx="3352800" cy="1524000"/>
              <a:chOff x="977148" y="3581400"/>
              <a:chExt cx="3352800" cy="1524000"/>
            </a:xfrm>
          </p:grpSpPr>
          <p:cxnSp>
            <p:nvCxnSpPr>
              <p:cNvPr id="38" name="Straight Connector 37"/>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4" name="Freeform 33"/>
            <p:cNvSpPr/>
            <p:nvPr/>
          </p:nvSpPr>
          <p:spPr>
            <a:xfrm>
              <a:off x="906449" y="5119548"/>
              <a:ext cx="3267986" cy="168234"/>
            </a:xfrm>
            <a:custGeom>
              <a:avLst/>
              <a:gdLst>
                <a:gd name="connsiteX0" fmla="*/ 3267986 w 3267986"/>
                <a:gd name="connsiteY0" fmla="*/ 0 h 168234"/>
                <a:gd name="connsiteX1" fmla="*/ 2592125 w 3267986"/>
                <a:gd name="connsiteY1" fmla="*/ 135172 h 168234"/>
                <a:gd name="connsiteX2" fmla="*/ 1701579 w 3267986"/>
                <a:gd name="connsiteY2" fmla="*/ 159026 h 168234"/>
                <a:gd name="connsiteX3" fmla="*/ 0 w 3267986"/>
                <a:gd name="connsiteY3" fmla="*/ 7951 h 168234"/>
              </a:gdLst>
              <a:ahLst/>
              <a:cxnLst>
                <a:cxn ang="0">
                  <a:pos x="connsiteX0" y="connsiteY0"/>
                </a:cxn>
                <a:cxn ang="0">
                  <a:pos x="connsiteX1" y="connsiteY1"/>
                </a:cxn>
                <a:cxn ang="0">
                  <a:pos x="connsiteX2" y="connsiteY2"/>
                </a:cxn>
                <a:cxn ang="0">
                  <a:pos x="connsiteX3" y="connsiteY3"/>
                </a:cxn>
              </a:cxnLst>
              <a:rect l="l" t="t" r="r" b="b"/>
              <a:pathLst>
                <a:path w="3267986" h="168234">
                  <a:moveTo>
                    <a:pt x="3267986" y="0"/>
                  </a:moveTo>
                  <a:cubicBezTo>
                    <a:pt x="3060589" y="54334"/>
                    <a:pt x="2853193" y="108668"/>
                    <a:pt x="2592125" y="135172"/>
                  </a:cubicBezTo>
                  <a:cubicBezTo>
                    <a:pt x="2331057" y="161676"/>
                    <a:pt x="2133600" y="180230"/>
                    <a:pt x="1701579" y="159026"/>
                  </a:cubicBezTo>
                  <a:cubicBezTo>
                    <a:pt x="1269558" y="137823"/>
                    <a:pt x="634779" y="72887"/>
                    <a:pt x="0" y="795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914400" y="5059182"/>
              <a:ext cx="3492400" cy="4633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48000" y="4805439"/>
              <a:ext cx="0" cy="634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057400" y="4805439"/>
              <a:ext cx="0" cy="6347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0" name="Down Arrow 39"/>
          <p:cNvSpPr/>
          <p:nvPr/>
        </p:nvSpPr>
        <p:spPr>
          <a:xfrm rot="16200000">
            <a:off x="5161145" y="1670927"/>
            <a:ext cx="464695" cy="3146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3161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5470" y="606662"/>
            <a:ext cx="1660519" cy="369332"/>
          </a:xfrm>
          <a:prstGeom prst="rect">
            <a:avLst/>
          </a:prstGeom>
          <a:noFill/>
        </p:spPr>
        <p:txBody>
          <a:bodyPr wrap="none" rtlCol="0">
            <a:spAutoFit/>
          </a:bodyPr>
          <a:lstStyle/>
          <a:p>
            <a:r>
              <a:rPr lang="en-US" dirty="0" smtClean="0"/>
              <a:t>Missing Process</a:t>
            </a:r>
            <a:endParaRPr lang="en-US" dirty="0"/>
          </a:p>
        </p:txBody>
      </p:sp>
      <p:sp>
        <p:nvSpPr>
          <p:cNvPr id="3" name="TextBox 2"/>
          <p:cNvSpPr txBox="1"/>
          <p:nvPr/>
        </p:nvSpPr>
        <p:spPr>
          <a:xfrm>
            <a:off x="3165989" y="621268"/>
            <a:ext cx="4811317" cy="369332"/>
          </a:xfrm>
          <a:prstGeom prst="rect">
            <a:avLst/>
          </a:prstGeom>
          <a:noFill/>
        </p:spPr>
        <p:txBody>
          <a:bodyPr wrap="none" rtlCol="0">
            <a:spAutoFit/>
          </a:bodyPr>
          <a:lstStyle/>
          <a:p>
            <a:r>
              <a:rPr lang="en-US" dirty="0" smtClean="0"/>
              <a:t>Spatial dynamics and movement (systems model)</a:t>
            </a:r>
            <a:endParaRPr lang="en-US" dirty="0"/>
          </a:p>
        </p:txBody>
      </p:sp>
      <p:sp>
        <p:nvSpPr>
          <p:cNvPr id="5" name="Rectangle 4"/>
          <p:cNvSpPr/>
          <p:nvPr/>
        </p:nvSpPr>
        <p:spPr>
          <a:xfrm>
            <a:off x="609600" y="2590800"/>
            <a:ext cx="2743200" cy="3276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992594" y="5181600"/>
            <a:ext cx="12192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adults</a:t>
            </a:r>
            <a:endParaRPr lang="en-US" sz="1200" dirty="0"/>
          </a:p>
        </p:txBody>
      </p:sp>
      <p:sp>
        <p:nvSpPr>
          <p:cNvPr id="11" name="Oval 10"/>
          <p:cNvSpPr/>
          <p:nvPr/>
        </p:nvSpPr>
        <p:spPr>
          <a:xfrm>
            <a:off x="1263190" y="2667000"/>
            <a:ext cx="12192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juvenile</a:t>
            </a:r>
            <a:endParaRPr lang="en-US" sz="1400" dirty="0"/>
          </a:p>
        </p:txBody>
      </p:sp>
      <p:cxnSp>
        <p:nvCxnSpPr>
          <p:cNvPr id="19" name="Straight Arrow Connector 18"/>
          <p:cNvCxnSpPr/>
          <p:nvPr/>
        </p:nvCxnSpPr>
        <p:spPr>
          <a:xfrm>
            <a:off x="2095500" y="3425439"/>
            <a:ext cx="304800" cy="17180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1143000" y="3394926"/>
            <a:ext cx="2628900" cy="556631"/>
          </a:xfrm>
          <a:custGeom>
            <a:avLst/>
            <a:gdLst>
              <a:gd name="connsiteX0" fmla="*/ 0 w 2628900"/>
              <a:gd name="connsiteY0" fmla="*/ 519849 h 556631"/>
              <a:gd name="connsiteX1" fmla="*/ 542925 w 2628900"/>
              <a:gd name="connsiteY1" fmla="*/ 510324 h 556631"/>
              <a:gd name="connsiteX2" fmla="*/ 923925 w 2628900"/>
              <a:gd name="connsiteY2" fmla="*/ 62649 h 556631"/>
              <a:gd name="connsiteX3" fmla="*/ 2333625 w 2628900"/>
              <a:gd name="connsiteY3" fmla="*/ 5499 h 556631"/>
              <a:gd name="connsiteX4" fmla="*/ 2628900 w 2628900"/>
              <a:gd name="connsiteY4" fmla="*/ 5499 h 556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00" h="556631">
                <a:moveTo>
                  <a:pt x="0" y="519849"/>
                </a:moveTo>
                <a:cubicBezTo>
                  <a:pt x="194469" y="553186"/>
                  <a:pt x="388938" y="586524"/>
                  <a:pt x="542925" y="510324"/>
                </a:cubicBezTo>
                <a:cubicBezTo>
                  <a:pt x="696912" y="434124"/>
                  <a:pt x="625475" y="146786"/>
                  <a:pt x="923925" y="62649"/>
                </a:cubicBezTo>
                <a:cubicBezTo>
                  <a:pt x="1222375" y="-21488"/>
                  <a:pt x="2049463" y="15024"/>
                  <a:pt x="2333625" y="5499"/>
                </a:cubicBezTo>
                <a:cubicBezTo>
                  <a:pt x="2617788" y="-4026"/>
                  <a:pt x="2623344" y="736"/>
                  <a:pt x="2628900" y="54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190625" y="4252323"/>
            <a:ext cx="2562225" cy="700677"/>
          </a:xfrm>
          <a:custGeom>
            <a:avLst/>
            <a:gdLst>
              <a:gd name="connsiteX0" fmla="*/ 0 w 2562225"/>
              <a:gd name="connsiteY0" fmla="*/ 653837 h 700677"/>
              <a:gd name="connsiteX1" fmla="*/ 952500 w 2562225"/>
              <a:gd name="connsiteY1" fmla="*/ 644312 h 700677"/>
              <a:gd name="connsiteX2" fmla="*/ 1666875 w 2562225"/>
              <a:gd name="connsiteY2" fmla="*/ 91862 h 700677"/>
              <a:gd name="connsiteX3" fmla="*/ 2562225 w 2562225"/>
              <a:gd name="connsiteY3" fmla="*/ 6137 h 700677"/>
            </a:gdLst>
            <a:ahLst/>
            <a:cxnLst>
              <a:cxn ang="0">
                <a:pos x="connsiteX0" y="connsiteY0"/>
              </a:cxn>
              <a:cxn ang="0">
                <a:pos x="connsiteX1" y="connsiteY1"/>
              </a:cxn>
              <a:cxn ang="0">
                <a:pos x="connsiteX2" y="connsiteY2"/>
              </a:cxn>
              <a:cxn ang="0">
                <a:pos x="connsiteX3" y="connsiteY3"/>
              </a:cxn>
            </a:cxnLst>
            <a:rect l="l" t="t" r="r" b="b"/>
            <a:pathLst>
              <a:path w="2562225" h="700677">
                <a:moveTo>
                  <a:pt x="0" y="653837"/>
                </a:moveTo>
                <a:cubicBezTo>
                  <a:pt x="337344" y="695905"/>
                  <a:pt x="674688" y="737974"/>
                  <a:pt x="952500" y="644312"/>
                </a:cubicBezTo>
                <a:cubicBezTo>
                  <a:pt x="1230312" y="550650"/>
                  <a:pt x="1398588" y="198224"/>
                  <a:pt x="1666875" y="91862"/>
                </a:cubicBezTo>
                <a:cubicBezTo>
                  <a:pt x="1935162" y="-14500"/>
                  <a:pt x="2248693" y="-4182"/>
                  <a:pt x="2562225" y="61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5" idx="1"/>
            <a:endCxn id="5" idx="3"/>
          </p:cNvCxnSpPr>
          <p:nvPr/>
        </p:nvCxnSpPr>
        <p:spPr>
          <a:xfrm>
            <a:off x="609600" y="4229100"/>
            <a:ext cx="2743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12171" y="1676400"/>
            <a:ext cx="683329" cy="369332"/>
          </a:xfrm>
          <a:prstGeom prst="rect">
            <a:avLst/>
          </a:prstGeom>
          <a:noFill/>
        </p:spPr>
        <p:txBody>
          <a:bodyPr wrap="none" rtlCol="0">
            <a:spAutoFit/>
          </a:bodyPr>
          <a:lstStyle/>
          <a:p>
            <a:r>
              <a:rPr lang="en-US" dirty="0" smtClean="0"/>
              <a:t>Truth</a:t>
            </a:r>
            <a:endParaRPr lang="en-US" dirty="0"/>
          </a:p>
        </p:txBody>
      </p:sp>
      <p:sp>
        <p:nvSpPr>
          <p:cNvPr id="31" name="Rectangle 30"/>
          <p:cNvSpPr/>
          <p:nvPr/>
        </p:nvSpPr>
        <p:spPr>
          <a:xfrm>
            <a:off x="5181600" y="2590800"/>
            <a:ext cx="2743200" cy="3276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64594" y="5181600"/>
            <a:ext cx="12192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adults</a:t>
            </a:r>
            <a:endParaRPr lang="en-US" sz="1200" dirty="0"/>
          </a:p>
        </p:txBody>
      </p:sp>
      <p:sp>
        <p:nvSpPr>
          <p:cNvPr id="33" name="Oval 32"/>
          <p:cNvSpPr/>
          <p:nvPr/>
        </p:nvSpPr>
        <p:spPr>
          <a:xfrm>
            <a:off x="5835190" y="2667000"/>
            <a:ext cx="12192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juvenile</a:t>
            </a:r>
            <a:endParaRPr lang="en-US" sz="1400" dirty="0"/>
          </a:p>
        </p:txBody>
      </p:sp>
      <p:sp>
        <p:nvSpPr>
          <p:cNvPr id="41" name="Freeform 40"/>
          <p:cNvSpPr/>
          <p:nvPr/>
        </p:nvSpPr>
        <p:spPr>
          <a:xfrm>
            <a:off x="5762625" y="4252323"/>
            <a:ext cx="2562225" cy="700677"/>
          </a:xfrm>
          <a:custGeom>
            <a:avLst/>
            <a:gdLst>
              <a:gd name="connsiteX0" fmla="*/ 0 w 2562225"/>
              <a:gd name="connsiteY0" fmla="*/ 653837 h 700677"/>
              <a:gd name="connsiteX1" fmla="*/ 952500 w 2562225"/>
              <a:gd name="connsiteY1" fmla="*/ 644312 h 700677"/>
              <a:gd name="connsiteX2" fmla="*/ 1666875 w 2562225"/>
              <a:gd name="connsiteY2" fmla="*/ 91862 h 700677"/>
              <a:gd name="connsiteX3" fmla="*/ 2562225 w 2562225"/>
              <a:gd name="connsiteY3" fmla="*/ 6137 h 700677"/>
            </a:gdLst>
            <a:ahLst/>
            <a:cxnLst>
              <a:cxn ang="0">
                <a:pos x="connsiteX0" y="connsiteY0"/>
              </a:cxn>
              <a:cxn ang="0">
                <a:pos x="connsiteX1" y="connsiteY1"/>
              </a:cxn>
              <a:cxn ang="0">
                <a:pos x="connsiteX2" y="connsiteY2"/>
              </a:cxn>
              <a:cxn ang="0">
                <a:pos x="connsiteX3" y="connsiteY3"/>
              </a:cxn>
            </a:cxnLst>
            <a:rect l="l" t="t" r="r" b="b"/>
            <a:pathLst>
              <a:path w="2562225" h="700677">
                <a:moveTo>
                  <a:pt x="0" y="653837"/>
                </a:moveTo>
                <a:cubicBezTo>
                  <a:pt x="337344" y="695905"/>
                  <a:pt x="674688" y="737974"/>
                  <a:pt x="952500" y="644312"/>
                </a:cubicBezTo>
                <a:cubicBezTo>
                  <a:pt x="1230312" y="550650"/>
                  <a:pt x="1398588" y="198224"/>
                  <a:pt x="1666875" y="91862"/>
                </a:cubicBezTo>
                <a:cubicBezTo>
                  <a:pt x="1935162" y="-14500"/>
                  <a:pt x="2248693" y="-4182"/>
                  <a:pt x="2562225" y="61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52800" y="3149412"/>
            <a:ext cx="546945" cy="261610"/>
          </a:xfrm>
          <a:prstGeom prst="rect">
            <a:avLst/>
          </a:prstGeom>
          <a:noFill/>
        </p:spPr>
        <p:txBody>
          <a:bodyPr wrap="none" rtlCol="0">
            <a:spAutoFit/>
          </a:bodyPr>
          <a:lstStyle/>
          <a:p>
            <a:r>
              <a:rPr lang="en-US" sz="1100" dirty="0" smtClean="0"/>
              <a:t>length</a:t>
            </a:r>
            <a:endParaRPr lang="en-US" sz="1100" dirty="0"/>
          </a:p>
        </p:txBody>
      </p:sp>
      <p:sp>
        <p:nvSpPr>
          <p:cNvPr id="20" name="TextBox 19"/>
          <p:cNvSpPr txBox="1"/>
          <p:nvPr/>
        </p:nvSpPr>
        <p:spPr>
          <a:xfrm>
            <a:off x="3352800" y="3990713"/>
            <a:ext cx="546945" cy="261610"/>
          </a:xfrm>
          <a:prstGeom prst="rect">
            <a:avLst/>
          </a:prstGeom>
          <a:noFill/>
        </p:spPr>
        <p:txBody>
          <a:bodyPr wrap="none" rtlCol="0">
            <a:spAutoFit/>
          </a:bodyPr>
          <a:lstStyle/>
          <a:p>
            <a:r>
              <a:rPr lang="en-US" sz="1100" dirty="0" smtClean="0"/>
              <a:t>length</a:t>
            </a:r>
            <a:endParaRPr lang="en-US" sz="1100" dirty="0"/>
          </a:p>
        </p:txBody>
      </p:sp>
      <p:sp>
        <p:nvSpPr>
          <p:cNvPr id="21" name="TextBox 20"/>
          <p:cNvSpPr txBox="1"/>
          <p:nvPr/>
        </p:nvSpPr>
        <p:spPr>
          <a:xfrm>
            <a:off x="7924800" y="3133316"/>
            <a:ext cx="546945" cy="261610"/>
          </a:xfrm>
          <a:prstGeom prst="rect">
            <a:avLst/>
          </a:prstGeom>
          <a:noFill/>
        </p:spPr>
        <p:txBody>
          <a:bodyPr wrap="none" rtlCol="0">
            <a:spAutoFit/>
          </a:bodyPr>
          <a:lstStyle/>
          <a:p>
            <a:r>
              <a:rPr lang="en-US" sz="1100" dirty="0" smtClean="0"/>
              <a:t>length</a:t>
            </a:r>
            <a:endParaRPr lang="en-US" sz="1100" dirty="0"/>
          </a:p>
        </p:txBody>
      </p:sp>
      <p:sp>
        <p:nvSpPr>
          <p:cNvPr id="22" name="TextBox 21"/>
          <p:cNvSpPr txBox="1"/>
          <p:nvPr/>
        </p:nvSpPr>
        <p:spPr>
          <a:xfrm>
            <a:off x="7924799" y="3941016"/>
            <a:ext cx="546945" cy="261610"/>
          </a:xfrm>
          <a:prstGeom prst="rect">
            <a:avLst/>
          </a:prstGeom>
          <a:noFill/>
        </p:spPr>
        <p:txBody>
          <a:bodyPr wrap="none" rtlCol="0">
            <a:spAutoFit/>
          </a:bodyPr>
          <a:lstStyle/>
          <a:p>
            <a:r>
              <a:rPr lang="en-US" sz="1100" dirty="0" smtClean="0"/>
              <a:t>length</a:t>
            </a:r>
            <a:endParaRPr lang="en-US" sz="1100" dirty="0"/>
          </a:p>
        </p:txBody>
      </p:sp>
      <p:sp>
        <p:nvSpPr>
          <p:cNvPr id="6" name="TextBox 5"/>
          <p:cNvSpPr txBox="1"/>
          <p:nvPr/>
        </p:nvSpPr>
        <p:spPr>
          <a:xfrm rot="4798704">
            <a:off x="1636340" y="4090601"/>
            <a:ext cx="1527919" cy="276999"/>
          </a:xfrm>
          <a:prstGeom prst="rect">
            <a:avLst/>
          </a:prstGeom>
          <a:noFill/>
        </p:spPr>
        <p:txBody>
          <a:bodyPr wrap="none" rtlCol="0">
            <a:spAutoFit/>
          </a:bodyPr>
          <a:lstStyle/>
          <a:p>
            <a:r>
              <a:rPr lang="en-US" sz="1200" dirty="0" smtClean="0"/>
              <a:t>age based movement</a:t>
            </a:r>
            <a:endParaRPr lang="en-US" sz="1200" dirty="0"/>
          </a:p>
        </p:txBody>
      </p:sp>
      <p:sp>
        <p:nvSpPr>
          <p:cNvPr id="23" name="TextBox 22"/>
          <p:cNvSpPr txBox="1"/>
          <p:nvPr/>
        </p:nvSpPr>
        <p:spPr>
          <a:xfrm>
            <a:off x="5835190" y="1752600"/>
            <a:ext cx="1200970" cy="369332"/>
          </a:xfrm>
          <a:prstGeom prst="rect">
            <a:avLst/>
          </a:prstGeom>
          <a:noFill/>
        </p:spPr>
        <p:txBody>
          <a:bodyPr wrap="none" rtlCol="0">
            <a:spAutoFit/>
          </a:bodyPr>
          <a:lstStyle/>
          <a:p>
            <a:r>
              <a:rPr lang="en-US" dirty="0" smtClean="0"/>
              <a:t>Our Model</a:t>
            </a:r>
            <a:endParaRPr lang="en-US" dirty="0"/>
          </a:p>
        </p:txBody>
      </p:sp>
      <p:sp>
        <p:nvSpPr>
          <p:cNvPr id="7" name="Freeform 6"/>
          <p:cNvSpPr/>
          <p:nvPr/>
        </p:nvSpPr>
        <p:spPr>
          <a:xfrm>
            <a:off x="5848709" y="3528110"/>
            <a:ext cx="1492370" cy="569122"/>
          </a:xfrm>
          <a:custGeom>
            <a:avLst/>
            <a:gdLst>
              <a:gd name="connsiteX0" fmla="*/ 0 w 1492370"/>
              <a:gd name="connsiteY0" fmla="*/ 534932 h 569122"/>
              <a:gd name="connsiteX1" fmla="*/ 284672 w 1492370"/>
              <a:gd name="connsiteY1" fmla="*/ 94 h 569122"/>
              <a:gd name="connsiteX2" fmla="*/ 888521 w 1492370"/>
              <a:gd name="connsiteY2" fmla="*/ 491799 h 569122"/>
              <a:gd name="connsiteX3" fmla="*/ 1492370 w 1492370"/>
              <a:gd name="connsiteY3" fmla="*/ 560811 h 569122"/>
            </a:gdLst>
            <a:ahLst/>
            <a:cxnLst>
              <a:cxn ang="0">
                <a:pos x="connsiteX0" y="connsiteY0"/>
              </a:cxn>
              <a:cxn ang="0">
                <a:pos x="connsiteX1" y="connsiteY1"/>
              </a:cxn>
              <a:cxn ang="0">
                <a:pos x="connsiteX2" y="connsiteY2"/>
              </a:cxn>
              <a:cxn ang="0">
                <a:pos x="connsiteX3" y="connsiteY3"/>
              </a:cxn>
            </a:cxnLst>
            <a:rect l="l" t="t" r="r" b="b"/>
            <a:pathLst>
              <a:path w="1492370" h="569122">
                <a:moveTo>
                  <a:pt x="0" y="534932"/>
                </a:moveTo>
                <a:cubicBezTo>
                  <a:pt x="68292" y="271107"/>
                  <a:pt x="136585" y="7283"/>
                  <a:pt x="284672" y="94"/>
                </a:cubicBezTo>
                <a:cubicBezTo>
                  <a:pt x="432759" y="-7095"/>
                  <a:pt x="687238" y="398346"/>
                  <a:pt x="888521" y="491799"/>
                </a:cubicBezTo>
                <a:cubicBezTo>
                  <a:pt x="1089804" y="585252"/>
                  <a:pt x="1291087" y="573031"/>
                  <a:pt x="1492370" y="56081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090249" y="4557564"/>
            <a:ext cx="1768415" cy="411251"/>
          </a:xfrm>
          <a:custGeom>
            <a:avLst/>
            <a:gdLst>
              <a:gd name="connsiteX0" fmla="*/ 0 w 1768415"/>
              <a:gd name="connsiteY0" fmla="*/ 411251 h 411251"/>
              <a:gd name="connsiteX1" fmla="*/ 741872 w 1768415"/>
              <a:gd name="connsiteY1" fmla="*/ 376745 h 411251"/>
              <a:gd name="connsiteX2" fmla="*/ 1233577 w 1768415"/>
              <a:gd name="connsiteY2" fmla="*/ 66194 h 411251"/>
              <a:gd name="connsiteX3" fmla="*/ 1544128 w 1768415"/>
              <a:gd name="connsiteY3" fmla="*/ 5810 h 411251"/>
              <a:gd name="connsiteX4" fmla="*/ 1768415 w 1768415"/>
              <a:gd name="connsiteY4" fmla="*/ 5810 h 41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415" h="411251">
                <a:moveTo>
                  <a:pt x="0" y="411251"/>
                </a:moveTo>
                <a:lnTo>
                  <a:pt x="741872" y="376745"/>
                </a:lnTo>
                <a:cubicBezTo>
                  <a:pt x="947468" y="319235"/>
                  <a:pt x="1099868" y="128016"/>
                  <a:pt x="1233577" y="66194"/>
                </a:cubicBezTo>
                <a:cubicBezTo>
                  <a:pt x="1367286" y="4372"/>
                  <a:pt x="1454988" y="15874"/>
                  <a:pt x="1544128" y="5810"/>
                </a:cubicBezTo>
                <a:cubicBezTo>
                  <a:pt x="1633268" y="-4254"/>
                  <a:pt x="1700841" y="778"/>
                  <a:pt x="1768415" y="581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6001109" y="3545678"/>
            <a:ext cx="1492370" cy="569122"/>
          </a:xfrm>
          <a:custGeom>
            <a:avLst/>
            <a:gdLst>
              <a:gd name="connsiteX0" fmla="*/ 0 w 1492370"/>
              <a:gd name="connsiteY0" fmla="*/ 534932 h 569122"/>
              <a:gd name="connsiteX1" fmla="*/ 284672 w 1492370"/>
              <a:gd name="connsiteY1" fmla="*/ 94 h 569122"/>
              <a:gd name="connsiteX2" fmla="*/ 888521 w 1492370"/>
              <a:gd name="connsiteY2" fmla="*/ 491799 h 569122"/>
              <a:gd name="connsiteX3" fmla="*/ 1492370 w 1492370"/>
              <a:gd name="connsiteY3" fmla="*/ 560811 h 569122"/>
            </a:gdLst>
            <a:ahLst/>
            <a:cxnLst>
              <a:cxn ang="0">
                <a:pos x="connsiteX0" y="connsiteY0"/>
              </a:cxn>
              <a:cxn ang="0">
                <a:pos x="connsiteX1" y="connsiteY1"/>
              </a:cxn>
              <a:cxn ang="0">
                <a:pos x="connsiteX2" y="connsiteY2"/>
              </a:cxn>
              <a:cxn ang="0">
                <a:pos x="connsiteX3" y="connsiteY3"/>
              </a:cxn>
            </a:cxnLst>
            <a:rect l="l" t="t" r="r" b="b"/>
            <a:pathLst>
              <a:path w="1492370" h="569122">
                <a:moveTo>
                  <a:pt x="0" y="534932"/>
                </a:moveTo>
                <a:cubicBezTo>
                  <a:pt x="68292" y="271107"/>
                  <a:pt x="136585" y="7283"/>
                  <a:pt x="284672" y="94"/>
                </a:cubicBezTo>
                <a:cubicBezTo>
                  <a:pt x="432759" y="-7095"/>
                  <a:pt x="687238" y="398346"/>
                  <a:pt x="888521" y="491799"/>
                </a:cubicBezTo>
                <a:cubicBezTo>
                  <a:pt x="1089804" y="585252"/>
                  <a:pt x="1291087" y="573031"/>
                  <a:pt x="1492370" y="56081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5715000" y="3505200"/>
            <a:ext cx="1492370" cy="569122"/>
          </a:xfrm>
          <a:custGeom>
            <a:avLst/>
            <a:gdLst>
              <a:gd name="connsiteX0" fmla="*/ 0 w 1492370"/>
              <a:gd name="connsiteY0" fmla="*/ 534932 h 569122"/>
              <a:gd name="connsiteX1" fmla="*/ 284672 w 1492370"/>
              <a:gd name="connsiteY1" fmla="*/ 94 h 569122"/>
              <a:gd name="connsiteX2" fmla="*/ 888521 w 1492370"/>
              <a:gd name="connsiteY2" fmla="*/ 491799 h 569122"/>
              <a:gd name="connsiteX3" fmla="*/ 1492370 w 1492370"/>
              <a:gd name="connsiteY3" fmla="*/ 560811 h 569122"/>
            </a:gdLst>
            <a:ahLst/>
            <a:cxnLst>
              <a:cxn ang="0">
                <a:pos x="connsiteX0" y="connsiteY0"/>
              </a:cxn>
              <a:cxn ang="0">
                <a:pos x="connsiteX1" y="connsiteY1"/>
              </a:cxn>
              <a:cxn ang="0">
                <a:pos x="connsiteX2" y="connsiteY2"/>
              </a:cxn>
              <a:cxn ang="0">
                <a:pos x="connsiteX3" y="connsiteY3"/>
              </a:cxn>
            </a:cxnLst>
            <a:rect l="l" t="t" r="r" b="b"/>
            <a:pathLst>
              <a:path w="1492370" h="569122">
                <a:moveTo>
                  <a:pt x="0" y="534932"/>
                </a:moveTo>
                <a:cubicBezTo>
                  <a:pt x="68292" y="271107"/>
                  <a:pt x="136585" y="7283"/>
                  <a:pt x="284672" y="94"/>
                </a:cubicBezTo>
                <a:cubicBezTo>
                  <a:pt x="432759" y="-7095"/>
                  <a:pt x="687238" y="398346"/>
                  <a:pt x="888521" y="491799"/>
                </a:cubicBezTo>
                <a:cubicBezTo>
                  <a:pt x="1089804" y="585252"/>
                  <a:pt x="1291087" y="573031"/>
                  <a:pt x="1492370" y="56081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6308785" y="4541749"/>
            <a:ext cx="1768415" cy="411251"/>
          </a:xfrm>
          <a:custGeom>
            <a:avLst/>
            <a:gdLst>
              <a:gd name="connsiteX0" fmla="*/ 0 w 1768415"/>
              <a:gd name="connsiteY0" fmla="*/ 411251 h 411251"/>
              <a:gd name="connsiteX1" fmla="*/ 741872 w 1768415"/>
              <a:gd name="connsiteY1" fmla="*/ 376745 h 411251"/>
              <a:gd name="connsiteX2" fmla="*/ 1233577 w 1768415"/>
              <a:gd name="connsiteY2" fmla="*/ 66194 h 411251"/>
              <a:gd name="connsiteX3" fmla="*/ 1544128 w 1768415"/>
              <a:gd name="connsiteY3" fmla="*/ 5810 h 411251"/>
              <a:gd name="connsiteX4" fmla="*/ 1768415 w 1768415"/>
              <a:gd name="connsiteY4" fmla="*/ 5810 h 41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415" h="411251">
                <a:moveTo>
                  <a:pt x="0" y="411251"/>
                </a:moveTo>
                <a:lnTo>
                  <a:pt x="741872" y="376745"/>
                </a:lnTo>
                <a:cubicBezTo>
                  <a:pt x="947468" y="319235"/>
                  <a:pt x="1099868" y="128016"/>
                  <a:pt x="1233577" y="66194"/>
                </a:cubicBezTo>
                <a:cubicBezTo>
                  <a:pt x="1367286" y="4372"/>
                  <a:pt x="1454988" y="15874"/>
                  <a:pt x="1544128" y="5810"/>
                </a:cubicBezTo>
                <a:cubicBezTo>
                  <a:pt x="1633268" y="-4254"/>
                  <a:pt x="1700841" y="778"/>
                  <a:pt x="1768415" y="581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715000" y="4541749"/>
            <a:ext cx="1768415" cy="411251"/>
          </a:xfrm>
          <a:custGeom>
            <a:avLst/>
            <a:gdLst>
              <a:gd name="connsiteX0" fmla="*/ 0 w 1768415"/>
              <a:gd name="connsiteY0" fmla="*/ 411251 h 411251"/>
              <a:gd name="connsiteX1" fmla="*/ 741872 w 1768415"/>
              <a:gd name="connsiteY1" fmla="*/ 376745 h 411251"/>
              <a:gd name="connsiteX2" fmla="*/ 1233577 w 1768415"/>
              <a:gd name="connsiteY2" fmla="*/ 66194 h 411251"/>
              <a:gd name="connsiteX3" fmla="*/ 1544128 w 1768415"/>
              <a:gd name="connsiteY3" fmla="*/ 5810 h 411251"/>
              <a:gd name="connsiteX4" fmla="*/ 1768415 w 1768415"/>
              <a:gd name="connsiteY4" fmla="*/ 5810 h 41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415" h="411251">
                <a:moveTo>
                  <a:pt x="0" y="411251"/>
                </a:moveTo>
                <a:lnTo>
                  <a:pt x="741872" y="376745"/>
                </a:lnTo>
                <a:cubicBezTo>
                  <a:pt x="947468" y="319235"/>
                  <a:pt x="1099868" y="128016"/>
                  <a:pt x="1233577" y="66194"/>
                </a:cubicBezTo>
                <a:cubicBezTo>
                  <a:pt x="1367286" y="4372"/>
                  <a:pt x="1454988" y="15874"/>
                  <a:pt x="1544128" y="5810"/>
                </a:cubicBezTo>
                <a:cubicBezTo>
                  <a:pt x="1633268" y="-4254"/>
                  <a:pt x="1700841" y="778"/>
                  <a:pt x="1768415" y="581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430411" y="3857474"/>
            <a:ext cx="388248" cy="261610"/>
          </a:xfrm>
          <a:prstGeom prst="rect">
            <a:avLst/>
          </a:prstGeom>
          <a:noFill/>
        </p:spPr>
        <p:txBody>
          <a:bodyPr wrap="none" rtlCol="0">
            <a:spAutoFit/>
          </a:bodyPr>
          <a:lstStyle/>
          <a:p>
            <a:r>
              <a:rPr lang="en-US" sz="1100" dirty="0" smtClean="0">
                <a:solidFill>
                  <a:srgbClr val="FF0000"/>
                </a:solidFill>
              </a:rPr>
              <a:t>age</a:t>
            </a:r>
            <a:endParaRPr lang="en-US" sz="1100" dirty="0">
              <a:solidFill>
                <a:srgbClr val="FF0000"/>
              </a:solidFill>
            </a:endParaRPr>
          </a:p>
        </p:txBody>
      </p:sp>
      <p:sp>
        <p:nvSpPr>
          <p:cNvPr id="30" name="TextBox 29"/>
          <p:cNvSpPr txBox="1"/>
          <p:nvPr/>
        </p:nvSpPr>
        <p:spPr>
          <a:xfrm>
            <a:off x="7582811" y="4538990"/>
            <a:ext cx="388248" cy="261610"/>
          </a:xfrm>
          <a:prstGeom prst="rect">
            <a:avLst/>
          </a:prstGeom>
          <a:noFill/>
        </p:spPr>
        <p:txBody>
          <a:bodyPr wrap="none" rtlCol="0">
            <a:spAutoFit/>
          </a:bodyPr>
          <a:lstStyle/>
          <a:p>
            <a:r>
              <a:rPr lang="en-US" sz="1100" dirty="0" smtClean="0">
                <a:solidFill>
                  <a:srgbClr val="FF0000"/>
                </a:solidFill>
              </a:rPr>
              <a:t>age</a:t>
            </a:r>
            <a:endParaRPr lang="en-US" sz="1100" dirty="0">
              <a:solidFill>
                <a:srgbClr val="FF0000"/>
              </a:solidFill>
            </a:endParaRPr>
          </a:p>
        </p:txBody>
      </p:sp>
      <p:sp>
        <p:nvSpPr>
          <p:cNvPr id="14" name="Freeform 13"/>
          <p:cNvSpPr/>
          <p:nvPr/>
        </p:nvSpPr>
        <p:spPr>
          <a:xfrm>
            <a:off x="5638800" y="3637202"/>
            <a:ext cx="1897145" cy="546958"/>
          </a:xfrm>
          <a:custGeom>
            <a:avLst/>
            <a:gdLst>
              <a:gd name="connsiteX0" fmla="*/ 0 w 2181817"/>
              <a:gd name="connsiteY0" fmla="*/ 477598 h 546958"/>
              <a:gd name="connsiteX1" fmla="*/ 552091 w 2181817"/>
              <a:gd name="connsiteY1" fmla="*/ 477598 h 546958"/>
              <a:gd name="connsiteX2" fmla="*/ 862642 w 2181817"/>
              <a:gd name="connsiteY2" fmla="*/ 98036 h 546958"/>
              <a:gd name="connsiteX3" fmla="*/ 1130061 w 2181817"/>
              <a:gd name="connsiteY3" fmla="*/ 29024 h 546958"/>
              <a:gd name="connsiteX4" fmla="*/ 1544129 w 2181817"/>
              <a:gd name="connsiteY4" fmla="*/ 503477 h 546958"/>
              <a:gd name="connsiteX5" fmla="*/ 2130725 w 2181817"/>
              <a:gd name="connsiteY5" fmla="*/ 529356 h 546958"/>
              <a:gd name="connsiteX6" fmla="*/ 2113472 w 2181817"/>
              <a:gd name="connsiteY6" fmla="*/ 537983 h 54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1817" h="546958">
                <a:moveTo>
                  <a:pt x="0" y="477598"/>
                </a:moveTo>
                <a:cubicBezTo>
                  <a:pt x="204158" y="509228"/>
                  <a:pt x="408317" y="540858"/>
                  <a:pt x="552091" y="477598"/>
                </a:cubicBezTo>
                <a:cubicBezTo>
                  <a:pt x="695865" y="414338"/>
                  <a:pt x="766314" y="172798"/>
                  <a:pt x="862642" y="98036"/>
                </a:cubicBezTo>
                <a:cubicBezTo>
                  <a:pt x="958970" y="23274"/>
                  <a:pt x="1016480" y="-38549"/>
                  <a:pt x="1130061" y="29024"/>
                </a:cubicBezTo>
                <a:cubicBezTo>
                  <a:pt x="1243642" y="96597"/>
                  <a:pt x="1377352" y="420088"/>
                  <a:pt x="1544129" y="503477"/>
                </a:cubicBezTo>
                <a:cubicBezTo>
                  <a:pt x="1710906" y="586866"/>
                  <a:pt x="2035835" y="523605"/>
                  <a:pt x="2130725" y="529356"/>
                </a:cubicBezTo>
                <a:cubicBezTo>
                  <a:pt x="2225615" y="535107"/>
                  <a:pt x="2169543" y="536545"/>
                  <a:pt x="2113472" y="53798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300260" y="2221468"/>
            <a:ext cx="1661417" cy="369332"/>
          </a:xfrm>
          <a:prstGeom prst="rect">
            <a:avLst/>
          </a:prstGeom>
          <a:noFill/>
        </p:spPr>
        <p:txBody>
          <a:bodyPr wrap="none" rtlCol="0">
            <a:spAutoFit/>
          </a:bodyPr>
          <a:lstStyle/>
          <a:p>
            <a:r>
              <a:rPr lang="en-US" dirty="0" smtClean="0"/>
              <a:t>199 parameters</a:t>
            </a:r>
            <a:endParaRPr lang="en-US" dirty="0"/>
          </a:p>
        </p:txBody>
      </p:sp>
      <p:sp>
        <p:nvSpPr>
          <p:cNvPr id="18" name="TextBox 17"/>
          <p:cNvSpPr txBox="1"/>
          <p:nvPr/>
        </p:nvSpPr>
        <p:spPr>
          <a:xfrm>
            <a:off x="5762625" y="2202454"/>
            <a:ext cx="1776833" cy="369332"/>
          </a:xfrm>
          <a:prstGeom prst="rect">
            <a:avLst/>
          </a:prstGeom>
          <a:noFill/>
        </p:spPr>
        <p:txBody>
          <a:bodyPr wrap="none" rtlCol="0">
            <a:spAutoFit/>
          </a:bodyPr>
          <a:lstStyle/>
          <a:p>
            <a:r>
              <a:rPr lang="en-US" dirty="0" smtClean="0"/>
              <a:t>200+ parameters</a:t>
            </a:r>
            <a:endParaRPr lang="en-US" dirty="0"/>
          </a:p>
        </p:txBody>
      </p:sp>
    </p:spTree>
    <p:extLst>
      <p:ext uri="{BB962C8B-B14F-4D97-AF65-F5344CB8AC3E}">
        <p14:creationId xmlns:p14="http://schemas.microsoft.com/office/powerpoint/2010/main" val="16708323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751" y="4784497"/>
            <a:ext cx="2171814"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175" y="762000"/>
            <a:ext cx="2218965"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765054"/>
            <a:ext cx="2277374"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4776734"/>
            <a:ext cx="2238587"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600" y="731520"/>
            <a:ext cx="2222363"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2743200"/>
            <a:ext cx="2267072"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4509" y="4757180"/>
            <a:ext cx="2215613"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4495" y="703143"/>
            <a:ext cx="2286163"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34495" y="2754126"/>
            <a:ext cx="2299561"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34200" y="5027634"/>
            <a:ext cx="1352550" cy="369332"/>
          </a:xfrm>
          <a:prstGeom prst="rect">
            <a:avLst/>
          </a:prstGeom>
          <a:noFill/>
        </p:spPr>
        <p:txBody>
          <a:bodyPr wrap="none" rtlCol="0">
            <a:spAutoFit/>
          </a:bodyPr>
          <a:lstStyle/>
          <a:p>
            <a:r>
              <a:rPr lang="en-US" dirty="0" smtClean="0"/>
              <a:t>over fitting?</a:t>
            </a:r>
            <a:endParaRPr lang="en-US" dirty="0"/>
          </a:p>
        </p:txBody>
      </p:sp>
      <p:sp>
        <p:nvSpPr>
          <p:cNvPr id="5" name="Oval 4"/>
          <p:cNvSpPr/>
          <p:nvPr/>
        </p:nvSpPr>
        <p:spPr>
          <a:xfrm>
            <a:off x="533400" y="5486400"/>
            <a:ext cx="304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676400" y="5562600"/>
            <a:ext cx="304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477000" y="5562600"/>
            <a:ext cx="304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257800" y="5410200"/>
            <a:ext cx="304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60145" y="494270"/>
            <a:ext cx="763351" cy="369332"/>
          </a:xfrm>
          <a:prstGeom prst="rect">
            <a:avLst/>
          </a:prstGeom>
          <a:noFill/>
        </p:spPr>
        <p:txBody>
          <a:bodyPr wrap="none" rtlCol="0">
            <a:spAutoFit/>
          </a:bodyPr>
          <a:lstStyle/>
          <a:p>
            <a:r>
              <a:rPr lang="en-US" dirty="0" smtClean="0"/>
              <a:t>correct</a:t>
            </a:r>
            <a:endParaRPr lang="en-US" dirty="0"/>
          </a:p>
        </p:txBody>
      </p:sp>
      <p:sp>
        <p:nvSpPr>
          <p:cNvPr id="20" name="TextBox 19"/>
          <p:cNvSpPr txBox="1"/>
          <p:nvPr/>
        </p:nvSpPr>
        <p:spPr>
          <a:xfrm>
            <a:off x="2796759" y="506624"/>
            <a:ext cx="1250663" cy="369332"/>
          </a:xfrm>
          <a:prstGeom prst="rect">
            <a:avLst/>
          </a:prstGeom>
          <a:noFill/>
        </p:spPr>
        <p:txBody>
          <a:bodyPr wrap="none" rtlCol="0">
            <a:spAutoFit/>
          </a:bodyPr>
          <a:lstStyle/>
          <a:p>
            <a:r>
              <a:rPr lang="en-US" dirty="0" smtClean="0"/>
              <a:t>Area as fleet</a:t>
            </a:r>
            <a:endParaRPr lang="en-US" dirty="0"/>
          </a:p>
        </p:txBody>
      </p:sp>
      <p:sp>
        <p:nvSpPr>
          <p:cNvPr id="21" name="TextBox 20"/>
          <p:cNvSpPr txBox="1"/>
          <p:nvPr/>
        </p:nvSpPr>
        <p:spPr>
          <a:xfrm>
            <a:off x="5060369" y="474898"/>
            <a:ext cx="2435923" cy="369332"/>
          </a:xfrm>
          <a:prstGeom prst="rect">
            <a:avLst/>
          </a:prstGeom>
          <a:noFill/>
        </p:spPr>
        <p:txBody>
          <a:bodyPr wrap="none" rtlCol="0">
            <a:spAutoFit/>
          </a:bodyPr>
          <a:lstStyle/>
          <a:p>
            <a:r>
              <a:rPr lang="en-US" dirty="0" smtClean="0"/>
              <a:t>Time varying age selection</a:t>
            </a:r>
            <a:endParaRPr lang="en-US" dirty="0"/>
          </a:p>
        </p:txBody>
      </p:sp>
    </p:spTree>
    <p:extLst>
      <p:ext uri="{BB962C8B-B14F-4D97-AF65-F5344CB8AC3E}">
        <p14:creationId xmlns:p14="http://schemas.microsoft.com/office/powerpoint/2010/main" val="37490704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2032" y="146345"/>
            <a:ext cx="3380284" cy="369332"/>
          </a:xfrm>
          <a:prstGeom prst="rect">
            <a:avLst/>
          </a:prstGeom>
          <a:noFill/>
        </p:spPr>
        <p:txBody>
          <a:bodyPr wrap="none" rtlCol="0">
            <a:spAutoFit/>
          </a:bodyPr>
          <a:lstStyle/>
          <a:p>
            <a:r>
              <a:rPr lang="en-US" dirty="0" smtClean="0">
                <a:solidFill>
                  <a:srgbClr val="FF0000"/>
                </a:solidFill>
              </a:rPr>
              <a:t>Insert figures of Misfit to one area</a:t>
            </a:r>
            <a:endParaRPr lang="en-US" dirty="0">
              <a:solidFill>
                <a:srgbClr val="FF0000"/>
              </a:solidFill>
            </a:endParaRPr>
          </a:p>
        </p:txBody>
      </p:sp>
      <p:pic>
        <p:nvPicPr>
          <p:cNvPr id="103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751" y="4784497"/>
            <a:ext cx="2171814"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175" y="762000"/>
            <a:ext cx="2218965"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765054"/>
            <a:ext cx="2277374"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4776734"/>
            <a:ext cx="2238587"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600" y="731520"/>
            <a:ext cx="2222363"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2743200"/>
            <a:ext cx="2267072"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4509" y="4757180"/>
            <a:ext cx="2215613"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4495" y="703143"/>
            <a:ext cx="2286163"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34495" y="2754126"/>
            <a:ext cx="2299561"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17649" y="940101"/>
            <a:ext cx="6886121" cy="562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12083" y="1040152"/>
            <a:ext cx="3844823" cy="2927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3766457" y="3745902"/>
            <a:ext cx="1785257" cy="1577212"/>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6462584" y="3856589"/>
            <a:ext cx="303706" cy="135583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97398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83750" y="3581400"/>
            <a:ext cx="5795817" cy="369332"/>
          </a:xfrm>
          <a:prstGeom prst="rect">
            <a:avLst/>
          </a:prstGeom>
          <a:noFill/>
        </p:spPr>
        <p:txBody>
          <a:bodyPr wrap="none" rtlCol="0">
            <a:spAutoFit/>
          </a:bodyPr>
          <a:lstStyle/>
          <a:p>
            <a:r>
              <a:rPr lang="en-US" dirty="0" smtClean="0"/>
              <a:t>Increase the observation error to account for process error</a:t>
            </a:r>
            <a:endParaRPr lang="en-US" dirty="0"/>
          </a:p>
        </p:txBody>
      </p:sp>
      <p:sp>
        <p:nvSpPr>
          <p:cNvPr id="8" name="TextBox 7"/>
          <p:cNvSpPr txBox="1"/>
          <p:nvPr/>
        </p:nvSpPr>
        <p:spPr>
          <a:xfrm>
            <a:off x="2590800" y="3962400"/>
            <a:ext cx="6328977" cy="2062103"/>
          </a:xfrm>
          <a:prstGeom prst="rect">
            <a:avLst/>
          </a:prstGeom>
          <a:noFill/>
        </p:spPr>
        <p:txBody>
          <a:bodyPr wrap="none" rtlCol="0">
            <a:spAutoFit/>
          </a:bodyPr>
          <a:lstStyle/>
          <a:p>
            <a:r>
              <a:rPr lang="en-US" sz="1600" dirty="0" smtClean="0"/>
              <a:t>Doesn’t address the underlying problem, especially systems model misspecification</a:t>
            </a:r>
          </a:p>
          <a:p>
            <a:endParaRPr lang="en-US" sz="1600" dirty="0"/>
          </a:p>
          <a:p>
            <a:r>
              <a:rPr lang="en-US" sz="1600" dirty="0" smtClean="0"/>
              <a:t>May lead to unacceptable fits to the down weighted component</a:t>
            </a:r>
          </a:p>
          <a:p>
            <a:endParaRPr lang="en-US" sz="1600" dirty="0"/>
          </a:p>
          <a:p>
            <a:r>
              <a:rPr lang="en-US" sz="1600" dirty="0" smtClean="0"/>
              <a:t>Requires prioritizing data</a:t>
            </a:r>
          </a:p>
          <a:p>
            <a:endParaRPr lang="en-US" sz="1600" dirty="0"/>
          </a:p>
          <a:p>
            <a:r>
              <a:rPr lang="en-US" sz="1600" dirty="0" smtClean="0"/>
              <a:t>However, it is a simple approach that doesn’t lead to increasing model </a:t>
            </a:r>
          </a:p>
          <a:p>
            <a:r>
              <a:rPr lang="en-US" sz="1600" dirty="0"/>
              <a:t>	</a:t>
            </a:r>
            <a:r>
              <a:rPr lang="en-US" sz="1600" dirty="0" smtClean="0"/>
              <a:t>complexity</a:t>
            </a:r>
            <a:endParaRPr lang="en-US" sz="1600" dirty="0"/>
          </a:p>
        </p:txBody>
      </p:sp>
      <p:sp>
        <p:nvSpPr>
          <p:cNvPr id="9" name="Right Arrow 8"/>
          <p:cNvSpPr/>
          <p:nvPr/>
        </p:nvSpPr>
        <p:spPr>
          <a:xfrm>
            <a:off x="1295400" y="2971800"/>
            <a:ext cx="617762" cy="1752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381000" y="2346587"/>
            <a:ext cx="880381" cy="2682613"/>
            <a:chOff x="381000" y="2346587"/>
            <a:chExt cx="880381" cy="2682613"/>
          </a:xfrm>
        </p:grpSpPr>
        <p:cxnSp>
          <p:nvCxnSpPr>
            <p:cNvPr id="15" name="Straight Arrow Connector 14"/>
            <p:cNvCxnSpPr/>
            <p:nvPr/>
          </p:nvCxnSpPr>
          <p:spPr>
            <a:xfrm>
              <a:off x="1261381" y="2499261"/>
              <a:ext cx="0" cy="2529939"/>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81000" y="2346587"/>
              <a:ext cx="0" cy="260641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2081003" y="6305078"/>
            <a:ext cx="6629400" cy="253916"/>
          </a:xfrm>
          <a:prstGeom prst="rect">
            <a:avLst/>
          </a:prstGeom>
        </p:spPr>
        <p:txBody>
          <a:bodyPr wrap="square">
            <a:spAutoFit/>
          </a:bodyPr>
          <a:lstStyle/>
          <a:p>
            <a:r>
              <a:rPr lang="en-US" sz="1050" dirty="0"/>
              <a:t>Francis RICC (2011) Data weighting in statistical fisheries stock assessment models. Can J Fish </a:t>
            </a:r>
            <a:r>
              <a:rPr lang="en-US" sz="1050" dirty="0" err="1"/>
              <a:t>Aquat</a:t>
            </a:r>
            <a:r>
              <a:rPr lang="en-US" sz="1050" dirty="0"/>
              <a:t> </a:t>
            </a:r>
            <a:r>
              <a:rPr lang="en-US" sz="1050" dirty="0" err="1"/>
              <a:t>Sci</a:t>
            </a:r>
            <a:r>
              <a:rPr lang="en-US" sz="1050" dirty="0"/>
              <a:t> 68:1124–1138</a:t>
            </a:r>
          </a:p>
        </p:txBody>
      </p:sp>
      <p:grpSp>
        <p:nvGrpSpPr>
          <p:cNvPr id="10" name="Group 9"/>
          <p:cNvGrpSpPr/>
          <p:nvPr/>
        </p:nvGrpSpPr>
        <p:grpSpPr>
          <a:xfrm>
            <a:off x="2562850" y="966502"/>
            <a:ext cx="2577059" cy="1128871"/>
            <a:chOff x="4648200" y="3264815"/>
            <a:chExt cx="3492400" cy="1688185"/>
          </a:xfrm>
        </p:grpSpPr>
        <p:sp>
          <p:nvSpPr>
            <p:cNvPr id="11" name="Freeform 10"/>
            <p:cNvSpPr/>
            <p:nvPr/>
          </p:nvSpPr>
          <p:spPr>
            <a:xfrm>
              <a:off x="5246914" y="3824129"/>
              <a:ext cx="2754086" cy="964686"/>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724400" y="3742045"/>
              <a:ext cx="2280869" cy="1046770"/>
            </a:xfrm>
            <a:custGeom>
              <a:avLst/>
              <a:gdLst>
                <a:gd name="connsiteX0" fmla="*/ 0 w 2280869"/>
                <a:gd name="connsiteY0" fmla="*/ 143123 h 1046770"/>
                <a:gd name="connsiteX1" fmla="*/ 903515 w 2280869"/>
                <a:gd name="connsiteY1" fmla="*/ 1046637 h 1046770"/>
                <a:gd name="connsiteX2" fmla="*/ 2166258 w 2280869"/>
                <a:gd name="connsiteY2" fmla="*/ 88694 h 1046770"/>
                <a:gd name="connsiteX3" fmla="*/ 2144486 w 2280869"/>
                <a:gd name="connsiteY3" fmla="*/ 99580 h 1046770"/>
              </a:gdLst>
              <a:ahLst/>
              <a:cxnLst>
                <a:cxn ang="0">
                  <a:pos x="connsiteX0" y="connsiteY0"/>
                </a:cxn>
                <a:cxn ang="0">
                  <a:pos x="connsiteX1" y="connsiteY1"/>
                </a:cxn>
                <a:cxn ang="0">
                  <a:pos x="connsiteX2" y="connsiteY2"/>
                </a:cxn>
                <a:cxn ang="0">
                  <a:pos x="connsiteX3" y="connsiteY3"/>
                </a:cxn>
              </a:cxnLst>
              <a:rect l="l" t="t" r="r" b="b"/>
              <a:pathLst>
                <a:path w="2280869" h="1046770">
                  <a:moveTo>
                    <a:pt x="0" y="143123"/>
                  </a:moveTo>
                  <a:cubicBezTo>
                    <a:pt x="271236" y="599416"/>
                    <a:pt x="542472" y="1055709"/>
                    <a:pt x="903515" y="1046637"/>
                  </a:cubicBezTo>
                  <a:cubicBezTo>
                    <a:pt x="1264558" y="1037566"/>
                    <a:pt x="1959430" y="246537"/>
                    <a:pt x="2166258" y="88694"/>
                  </a:cubicBezTo>
                  <a:cubicBezTo>
                    <a:pt x="2373087" y="-69149"/>
                    <a:pt x="2258786" y="15215"/>
                    <a:pt x="2144486" y="995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4648200" y="3264815"/>
              <a:ext cx="3352800" cy="1524000"/>
              <a:chOff x="977148" y="3581400"/>
              <a:chExt cx="3352800" cy="1524000"/>
            </a:xfrm>
          </p:grpSpPr>
          <p:cxnSp>
            <p:nvCxnSpPr>
              <p:cNvPr id="20" name="Straight Connector 19"/>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a:off x="4648200" y="4601861"/>
              <a:ext cx="3492400" cy="4633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562600" y="4318257"/>
              <a:ext cx="0" cy="634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553200" y="4318257"/>
              <a:ext cx="0" cy="6347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5921911" y="1047128"/>
            <a:ext cx="2862943" cy="1093854"/>
            <a:chOff x="903514" y="3771278"/>
            <a:chExt cx="3503286" cy="1668904"/>
          </a:xfrm>
        </p:grpSpPr>
        <p:sp>
          <p:nvSpPr>
            <p:cNvPr id="32" name="Freeform 31"/>
            <p:cNvSpPr/>
            <p:nvPr/>
          </p:nvSpPr>
          <p:spPr>
            <a:xfrm>
              <a:off x="903514" y="4311311"/>
              <a:ext cx="2754086" cy="964686"/>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914400" y="3771278"/>
              <a:ext cx="3352800" cy="1524000"/>
              <a:chOff x="977148" y="3581400"/>
              <a:chExt cx="3352800" cy="1524000"/>
            </a:xfrm>
          </p:grpSpPr>
          <p:cxnSp>
            <p:nvCxnSpPr>
              <p:cNvPr id="38" name="Straight Connector 37"/>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4" name="Freeform 33"/>
            <p:cNvSpPr/>
            <p:nvPr/>
          </p:nvSpPr>
          <p:spPr>
            <a:xfrm>
              <a:off x="906449" y="5119548"/>
              <a:ext cx="3267986" cy="168234"/>
            </a:xfrm>
            <a:custGeom>
              <a:avLst/>
              <a:gdLst>
                <a:gd name="connsiteX0" fmla="*/ 3267986 w 3267986"/>
                <a:gd name="connsiteY0" fmla="*/ 0 h 168234"/>
                <a:gd name="connsiteX1" fmla="*/ 2592125 w 3267986"/>
                <a:gd name="connsiteY1" fmla="*/ 135172 h 168234"/>
                <a:gd name="connsiteX2" fmla="*/ 1701579 w 3267986"/>
                <a:gd name="connsiteY2" fmla="*/ 159026 h 168234"/>
                <a:gd name="connsiteX3" fmla="*/ 0 w 3267986"/>
                <a:gd name="connsiteY3" fmla="*/ 7951 h 168234"/>
              </a:gdLst>
              <a:ahLst/>
              <a:cxnLst>
                <a:cxn ang="0">
                  <a:pos x="connsiteX0" y="connsiteY0"/>
                </a:cxn>
                <a:cxn ang="0">
                  <a:pos x="connsiteX1" y="connsiteY1"/>
                </a:cxn>
                <a:cxn ang="0">
                  <a:pos x="connsiteX2" y="connsiteY2"/>
                </a:cxn>
                <a:cxn ang="0">
                  <a:pos x="connsiteX3" y="connsiteY3"/>
                </a:cxn>
              </a:cxnLst>
              <a:rect l="l" t="t" r="r" b="b"/>
              <a:pathLst>
                <a:path w="3267986" h="168234">
                  <a:moveTo>
                    <a:pt x="3267986" y="0"/>
                  </a:moveTo>
                  <a:cubicBezTo>
                    <a:pt x="3060589" y="54334"/>
                    <a:pt x="2853193" y="108668"/>
                    <a:pt x="2592125" y="135172"/>
                  </a:cubicBezTo>
                  <a:cubicBezTo>
                    <a:pt x="2331057" y="161676"/>
                    <a:pt x="2133600" y="180230"/>
                    <a:pt x="1701579" y="159026"/>
                  </a:cubicBezTo>
                  <a:cubicBezTo>
                    <a:pt x="1269558" y="137823"/>
                    <a:pt x="634779" y="72887"/>
                    <a:pt x="0" y="795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914400" y="5059182"/>
              <a:ext cx="3492400" cy="4633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48000" y="4805439"/>
              <a:ext cx="0" cy="634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057400" y="4805439"/>
              <a:ext cx="0" cy="6347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0" name="Down Arrow 39"/>
          <p:cNvSpPr/>
          <p:nvPr/>
        </p:nvSpPr>
        <p:spPr>
          <a:xfrm rot="16200000">
            <a:off x="5237345" y="1670927"/>
            <a:ext cx="464695" cy="3146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6509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035" y="4611499"/>
            <a:ext cx="2171814"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459" y="589002"/>
            <a:ext cx="2218965"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884" y="2592056"/>
            <a:ext cx="2277374"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2884" y="4603736"/>
            <a:ext cx="2238587"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2884" y="558522"/>
            <a:ext cx="2222363"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2884" y="2570202"/>
            <a:ext cx="2267072"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66869" y="4581882"/>
            <a:ext cx="2146464"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38492" y="544164"/>
            <a:ext cx="2196392"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7"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66869" y="2570202"/>
            <a:ext cx="2283809"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202394" y="1088571"/>
            <a:ext cx="1818126" cy="646331"/>
          </a:xfrm>
          <a:prstGeom prst="rect">
            <a:avLst/>
          </a:prstGeom>
          <a:noFill/>
        </p:spPr>
        <p:txBody>
          <a:bodyPr wrap="none" rtlCol="0">
            <a:spAutoFit/>
          </a:bodyPr>
          <a:lstStyle/>
          <a:p>
            <a:r>
              <a:rPr lang="en-US" dirty="0" smtClean="0"/>
              <a:t>Pattern same</a:t>
            </a:r>
          </a:p>
          <a:p>
            <a:r>
              <a:rPr lang="en-US" dirty="0" smtClean="0"/>
              <a:t>Magnitude is worse</a:t>
            </a:r>
            <a:endParaRPr lang="en-US" dirty="0"/>
          </a:p>
        </p:txBody>
      </p:sp>
      <p:sp>
        <p:nvSpPr>
          <p:cNvPr id="4" name="TextBox 3"/>
          <p:cNvSpPr txBox="1"/>
          <p:nvPr/>
        </p:nvSpPr>
        <p:spPr>
          <a:xfrm>
            <a:off x="7208806" y="3222171"/>
            <a:ext cx="1805302" cy="369332"/>
          </a:xfrm>
          <a:prstGeom prst="rect">
            <a:avLst/>
          </a:prstGeom>
          <a:noFill/>
        </p:spPr>
        <p:txBody>
          <a:bodyPr wrap="none" rtlCol="0">
            <a:spAutoFit/>
          </a:bodyPr>
          <a:lstStyle/>
          <a:p>
            <a:r>
              <a:rPr lang="en-US" dirty="0" smtClean="0"/>
              <a:t>Small improvement</a:t>
            </a:r>
            <a:endParaRPr lang="en-US" dirty="0"/>
          </a:p>
        </p:txBody>
      </p:sp>
      <p:sp>
        <p:nvSpPr>
          <p:cNvPr id="13" name="TextBox 12"/>
          <p:cNvSpPr txBox="1"/>
          <p:nvPr/>
        </p:nvSpPr>
        <p:spPr>
          <a:xfrm>
            <a:off x="-24425" y="1038508"/>
            <a:ext cx="1545616" cy="369332"/>
          </a:xfrm>
          <a:prstGeom prst="rect">
            <a:avLst/>
          </a:prstGeom>
          <a:solidFill>
            <a:schemeClr val="bg1"/>
          </a:solidFill>
        </p:spPr>
        <p:txBody>
          <a:bodyPr wrap="none" rtlCol="0">
            <a:spAutoFit/>
          </a:bodyPr>
          <a:lstStyle/>
          <a:p>
            <a:r>
              <a:rPr lang="en-US" dirty="0" smtClean="0"/>
              <a:t>Juvenile lengths</a:t>
            </a:r>
            <a:endParaRPr lang="en-US" dirty="0"/>
          </a:p>
        </p:txBody>
      </p:sp>
      <p:sp>
        <p:nvSpPr>
          <p:cNvPr id="14" name="TextBox 13"/>
          <p:cNvSpPr txBox="1"/>
          <p:nvPr/>
        </p:nvSpPr>
        <p:spPr>
          <a:xfrm>
            <a:off x="-24425" y="3091813"/>
            <a:ext cx="1282723" cy="369332"/>
          </a:xfrm>
          <a:prstGeom prst="rect">
            <a:avLst/>
          </a:prstGeom>
          <a:solidFill>
            <a:schemeClr val="bg1"/>
          </a:solidFill>
        </p:spPr>
        <p:txBody>
          <a:bodyPr wrap="none" rtlCol="0">
            <a:spAutoFit/>
          </a:bodyPr>
          <a:lstStyle/>
          <a:p>
            <a:r>
              <a:rPr lang="en-US" dirty="0" smtClean="0"/>
              <a:t>Adult lengths</a:t>
            </a:r>
            <a:endParaRPr lang="en-US" dirty="0"/>
          </a:p>
        </p:txBody>
      </p:sp>
      <p:sp>
        <p:nvSpPr>
          <p:cNvPr id="15" name="TextBox 14"/>
          <p:cNvSpPr txBox="1"/>
          <p:nvPr/>
        </p:nvSpPr>
        <p:spPr>
          <a:xfrm>
            <a:off x="-24425" y="5013265"/>
            <a:ext cx="1196161" cy="369332"/>
          </a:xfrm>
          <a:prstGeom prst="rect">
            <a:avLst/>
          </a:prstGeom>
          <a:solidFill>
            <a:schemeClr val="bg1"/>
          </a:solidFill>
        </p:spPr>
        <p:txBody>
          <a:bodyPr wrap="none" rtlCol="0">
            <a:spAutoFit/>
          </a:bodyPr>
          <a:lstStyle/>
          <a:p>
            <a:r>
              <a:rPr lang="en-US" dirty="0" smtClean="0"/>
              <a:t>Adult CPUE</a:t>
            </a:r>
            <a:endParaRPr lang="en-US" dirty="0"/>
          </a:p>
        </p:txBody>
      </p:sp>
      <p:sp>
        <p:nvSpPr>
          <p:cNvPr id="16" name="TextBox 15"/>
          <p:cNvSpPr txBox="1"/>
          <p:nvPr/>
        </p:nvSpPr>
        <p:spPr>
          <a:xfrm>
            <a:off x="848475" y="247130"/>
            <a:ext cx="763351" cy="369332"/>
          </a:xfrm>
          <a:prstGeom prst="rect">
            <a:avLst/>
          </a:prstGeom>
          <a:noFill/>
        </p:spPr>
        <p:txBody>
          <a:bodyPr wrap="none" rtlCol="0">
            <a:spAutoFit/>
          </a:bodyPr>
          <a:lstStyle/>
          <a:p>
            <a:r>
              <a:rPr lang="en-US" dirty="0" smtClean="0"/>
              <a:t>correct</a:t>
            </a:r>
            <a:endParaRPr lang="en-US" dirty="0"/>
          </a:p>
        </p:txBody>
      </p:sp>
      <p:sp>
        <p:nvSpPr>
          <p:cNvPr id="17" name="TextBox 16"/>
          <p:cNvSpPr txBox="1"/>
          <p:nvPr/>
        </p:nvSpPr>
        <p:spPr>
          <a:xfrm>
            <a:off x="3085089" y="259484"/>
            <a:ext cx="1250663" cy="369332"/>
          </a:xfrm>
          <a:prstGeom prst="rect">
            <a:avLst/>
          </a:prstGeom>
          <a:noFill/>
        </p:spPr>
        <p:txBody>
          <a:bodyPr wrap="none" rtlCol="0">
            <a:spAutoFit/>
          </a:bodyPr>
          <a:lstStyle/>
          <a:p>
            <a:r>
              <a:rPr lang="en-US" dirty="0" smtClean="0"/>
              <a:t>Area as fleet</a:t>
            </a:r>
            <a:endParaRPr lang="en-US" dirty="0"/>
          </a:p>
        </p:txBody>
      </p:sp>
      <p:sp>
        <p:nvSpPr>
          <p:cNvPr id="18" name="TextBox 17"/>
          <p:cNvSpPr txBox="1"/>
          <p:nvPr/>
        </p:nvSpPr>
        <p:spPr>
          <a:xfrm>
            <a:off x="5348699" y="227758"/>
            <a:ext cx="2387192" cy="369332"/>
          </a:xfrm>
          <a:prstGeom prst="rect">
            <a:avLst/>
          </a:prstGeom>
          <a:noFill/>
        </p:spPr>
        <p:txBody>
          <a:bodyPr wrap="none" rtlCol="0">
            <a:spAutoFit/>
          </a:bodyPr>
          <a:lstStyle/>
          <a:p>
            <a:r>
              <a:rPr lang="en-US" dirty="0" smtClean="0"/>
              <a:t>Down-weight juvenile fleet</a:t>
            </a:r>
            <a:endParaRPr lang="en-US" dirty="0"/>
          </a:p>
        </p:txBody>
      </p:sp>
    </p:spTree>
    <p:extLst>
      <p:ext uri="{BB962C8B-B14F-4D97-AF65-F5344CB8AC3E}">
        <p14:creationId xmlns:p14="http://schemas.microsoft.com/office/powerpoint/2010/main" val="17349565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2032" y="146345"/>
            <a:ext cx="3380284" cy="369332"/>
          </a:xfrm>
          <a:prstGeom prst="rect">
            <a:avLst/>
          </a:prstGeom>
          <a:noFill/>
        </p:spPr>
        <p:txBody>
          <a:bodyPr wrap="none" rtlCol="0">
            <a:spAutoFit/>
          </a:bodyPr>
          <a:lstStyle/>
          <a:p>
            <a:r>
              <a:rPr lang="en-US" dirty="0" smtClean="0">
                <a:solidFill>
                  <a:srgbClr val="FF0000"/>
                </a:solidFill>
              </a:rPr>
              <a:t>Insert figures of Misfit to one area</a:t>
            </a:r>
            <a:endParaRPr lang="en-US" dirty="0">
              <a:solidFill>
                <a:srgbClr val="FF0000"/>
              </a:solidFill>
            </a:endParaRPr>
          </a:p>
        </p:txBody>
      </p:sp>
      <p:pic>
        <p:nvPicPr>
          <p:cNvPr id="103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751" y="4784497"/>
            <a:ext cx="2171814"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175" y="762000"/>
            <a:ext cx="2218965"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765054"/>
            <a:ext cx="2277374"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4776734"/>
            <a:ext cx="2238587"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600" y="731520"/>
            <a:ext cx="2222363"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2743200"/>
            <a:ext cx="2267072"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13302" y="4776734"/>
            <a:ext cx="2311365"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9435" y="738152"/>
            <a:ext cx="2273923"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69435" y="2733136"/>
            <a:ext cx="2248550"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4772" y="785129"/>
            <a:ext cx="6914874" cy="536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82876" y="1078433"/>
            <a:ext cx="3708173" cy="282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3648136" y="3901523"/>
            <a:ext cx="1598778" cy="1084134"/>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6270171" y="3901523"/>
            <a:ext cx="320878" cy="108413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83274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88210" y="3886200"/>
            <a:ext cx="7003777" cy="646331"/>
          </a:xfrm>
          <a:prstGeom prst="rect">
            <a:avLst/>
          </a:prstGeom>
          <a:noFill/>
        </p:spPr>
        <p:txBody>
          <a:bodyPr wrap="none" rtlCol="0">
            <a:spAutoFit/>
          </a:bodyPr>
          <a:lstStyle/>
          <a:p>
            <a:r>
              <a:rPr lang="en-US" dirty="0" smtClean="0"/>
              <a:t>Compile the data to reduce the importance/difficulty of the problematic process(s)</a:t>
            </a:r>
          </a:p>
          <a:p>
            <a:r>
              <a:rPr lang="en-US" dirty="0"/>
              <a:t> </a:t>
            </a:r>
            <a:r>
              <a:rPr lang="en-US" dirty="0" smtClean="0"/>
              <a:t>           </a:t>
            </a:r>
            <a:endParaRPr lang="en-US" dirty="0"/>
          </a:p>
        </p:txBody>
      </p:sp>
      <p:sp>
        <p:nvSpPr>
          <p:cNvPr id="9" name="Right Arrow 8"/>
          <p:cNvSpPr/>
          <p:nvPr/>
        </p:nvSpPr>
        <p:spPr>
          <a:xfrm>
            <a:off x="1295400" y="3200400"/>
            <a:ext cx="617762" cy="1752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49066" y="3810000"/>
            <a:ext cx="397866" cy="646331"/>
          </a:xfrm>
          <a:prstGeom prst="rect">
            <a:avLst/>
          </a:prstGeom>
          <a:noFill/>
        </p:spPr>
        <p:txBody>
          <a:bodyPr wrap="none" rtlCol="0">
            <a:spAutoFit/>
          </a:bodyPr>
          <a:lstStyle/>
          <a:p>
            <a:r>
              <a:rPr lang="en-US" sz="3600" b="1" dirty="0" smtClean="0"/>
              <a:t>?</a:t>
            </a:r>
            <a:endParaRPr lang="en-US" sz="3600" b="1" dirty="0"/>
          </a:p>
        </p:txBody>
      </p:sp>
      <p:sp>
        <p:nvSpPr>
          <p:cNvPr id="7" name="TextBox 6"/>
          <p:cNvSpPr txBox="1"/>
          <p:nvPr/>
        </p:nvSpPr>
        <p:spPr>
          <a:xfrm>
            <a:off x="3124200" y="4406805"/>
            <a:ext cx="4031873" cy="1754326"/>
          </a:xfrm>
          <a:prstGeom prst="rect">
            <a:avLst/>
          </a:prstGeom>
          <a:noFill/>
        </p:spPr>
        <p:txBody>
          <a:bodyPr wrap="none" rtlCol="0">
            <a:spAutoFit/>
          </a:bodyPr>
          <a:lstStyle/>
          <a:p>
            <a:r>
              <a:rPr lang="en-US" dirty="0" smtClean="0"/>
              <a:t>May lead to a nearly correctly specified model</a:t>
            </a:r>
          </a:p>
          <a:p>
            <a:endParaRPr lang="en-US" dirty="0" smtClean="0"/>
          </a:p>
          <a:p>
            <a:r>
              <a:rPr lang="en-US" dirty="0" smtClean="0"/>
              <a:t>Appropriate for prioritizing data</a:t>
            </a:r>
          </a:p>
          <a:p>
            <a:endParaRPr lang="en-US" dirty="0" smtClean="0"/>
          </a:p>
          <a:p>
            <a:r>
              <a:rPr lang="en-US" dirty="0" smtClean="0"/>
              <a:t>May add complexity to model</a:t>
            </a:r>
          </a:p>
          <a:p>
            <a:endParaRPr lang="en-US" dirty="0"/>
          </a:p>
        </p:txBody>
      </p:sp>
      <p:grpSp>
        <p:nvGrpSpPr>
          <p:cNvPr id="15" name="Group 14"/>
          <p:cNvGrpSpPr/>
          <p:nvPr/>
        </p:nvGrpSpPr>
        <p:grpSpPr>
          <a:xfrm>
            <a:off x="381000" y="2346587"/>
            <a:ext cx="880381" cy="2682613"/>
            <a:chOff x="381000" y="2346587"/>
            <a:chExt cx="880381" cy="2682613"/>
          </a:xfrm>
        </p:grpSpPr>
        <p:cxnSp>
          <p:nvCxnSpPr>
            <p:cNvPr id="16" name="Straight Arrow Connector 15"/>
            <p:cNvCxnSpPr/>
            <p:nvPr/>
          </p:nvCxnSpPr>
          <p:spPr>
            <a:xfrm>
              <a:off x="1261381" y="2499261"/>
              <a:ext cx="0" cy="2529939"/>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81000" y="2346587"/>
              <a:ext cx="0" cy="260641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Freeform 11"/>
          <p:cNvSpPr/>
          <p:nvPr/>
        </p:nvSpPr>
        <p:spPr>
          <a:xfrm>
            <a:off x="3109419" y="1311934"/>
            <a:ext cx="2032253" cy="645075"/>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723853" y="1257046"/>
            <a:ext cx="1683064" cy="699964"/>
          </a:xfrm>
          <a:custGeom>
            <a:avLst/>
            <a:gdLst>
              <a:gd name="connsiteX0" fmla="*/ 0 w 2280869"/>
              <a:gd name="connsiteY0" fmla="*/ 143123 h 1046770"/>
              <a:gd name="connsiteX1" fmla="*/ 903515 w 2280869"/>
              <a:gd name="connsiteY1" fmla="*/ 1046637 h 1046770"/>
              <a:gd name="connsiteX2" fmla="*/ 2166258 w 2280869"/>
              <a:gd name="connsiteY2" fmla="*/ 88694 h 1046770"/>
              <a:gd name="connsiteX3" fmla="*/ 2144486 w 2280869"/>
              <a:gd name="connsiteY3" fmla="*/ 99580 h 1046770"/>
            </a:gdLst>
            <a:ahLst/>
            <a:cxnLst>
              <a:cxn ang="0">
                <a:pos x="connsiteX0" y="connsiteY0"/>
              </a:cxn>
              <a:cxn ang="0">
                <a:pos x="connsiteX1" y="connsiteY1"/>
              </a:cxn>
              <a:cxn ang="0">
                <a:pos x="connsiteX2" y="connsiteY2"/>
              </a:cxn>
              <a:cxn ang="0">
                <a:pos x="connsiteX3" y="connsiteY3"/>
              </a:cxn>
            </a:cxnLst>
            <a:rect l="l" t="t" r="r" b="b"/>
            <a:pathLst>
              <a:path w="2280869" h="1046770">
                <a:moveTo>
                  <a:pt x="0" y="143123"/>
                </a:moveTo>
                <a:cubicBezTo>
                  <a:pt x="271236" y="599416"/>
                  <a:pt x="542472" y="1055709"/>
                  <a:pt x="903515" y="1046637"/>
                </a:cubicBezTo>
                <a:cubicBezTo>
                  <a:pt x="1264558" y="1037566"/>
                  <a:pt x="1959430" y="246537"/>
                  <a:pt x="2166258" y="88694"/>
                </a:cubicBezTo>
                <a:cubicBezTo>
                  <a:pt x="2373087" y="-69149"/>
                  <a:pt x="2258786" y="15215"/>
                  <a:pt x="2144486" y="995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2667625" y="937927"/>
            <a:ext cx="2474047" cy="1019082"/>
            <a:chOff x="977148" y="3581400"/>
            <a:chExt cx="3352800" cy="1524000"/>
          </a:xfrm>
        </p:grpSpPr>
        <p:cxnSp>
          <p:nvCxnSpPr>
            <p:cNvPr id="21" name="Straight Connector 20"/>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a:off x="2667625" y="1831995"/>
            <a:ext cx="2577059" cy="3098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42365" y="1642352"/>
            <a:ext cx="0" cy="424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073334" y="1642352"/>
            <a:ext cx="0" cy="4244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6037572" y="209550"/>
            <a:ext cx="2854047" cy="1098767"/>
            <a:chOff x="914400" y="1752600"/>
            <a:chExt cx="3492400" cy="1676400"/>
          </a:xfrm>
        </p:grpSpPr>
        <p:sp>
          <p:nvSpPr>
            <p:cNvPr id="24" name="Freeform 23"/>
            <p:cNvSpPr/>
            <p:nvPr/>
          </p:nvSpPr>
          <p:spPr>
            <a:xfrm>
              <a:off x="1012371" y="2311914"/>
              <a:ext cx="2754086" cy="964686"/>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1317171" y="2229830"/>
              <a:ext cx="2280869" cy="1046770"/>
            </a:xfrm>
            <a:custGeom>
              <a:avLst/>
              <a:gdLst>
                <a:gd name="connsiteX0" fmla="*/ 0 w 2280869"/>
                <a:gd name="connsiteY0" fmla="*/ 143123 h 1046770"/>
                <a:gd name="connsiteX1" fmla="*/ 903515 w 2280869"/>
                <a:gd name="connsiteY1" fmla="*/ 1046637 h 1046770"/>
                <a:gd name="connsiteX2" fmla="*/ 2166258 w 2280869"/>
                <a:gd name="connsiteY2" fmla="*/ 88694 h 1046770"/>
                <a:gd name="connsiteX3" fmla="*/ 2144486 w 2280869"/>
                <a:gd name="connsiteY3" fmla="*/ 99580 h 1046770"/>
              </a:gdLst>
              <a:ahLst/>
              <a:cxnLst>
                <a:cxn ang="0">
                  <a:pos x="connsiteX0" y="connsiteY0"/>
                </a:cxn>
                <a:cxn ang="0">
                  <a:pos x="connsiteX1" y="connsiteY1"/>
                </a:cxn>
                <a:cxn ang="0">
                  <a:pos x="connsiteX2" y="connsiteY2"/>
                </a:cxn>
                <a:cxn ang="0">
                  <a:pos x="connsiteX3" y="connsiteY3"/>
                </a:cxn>
              </a:cxnLst>
              <a:rect l="l" t="t" r="r" b="b"/>
              <a:pathLst>
                <a:path w="2280869" h="1046770">
                  <a:moveTo>
                    <a:pt x="0" y="143123"/>
                  </a:moveTo>
                  <a:cubicBezTo>
                    <a:pt x="271236" y="599416"/>
                    <a:pt x="542472" y="1055709"/>
                    <a:pt x="903515" y="1046637"/>
                  </a:cubicBezTo>
                  <a:cubicBezTo>
                    <a:pt x="1264558" y="1037566"/>
                    <a:pt x="1959430" y="246537"/>
                    <a:pt x="2166258" y="88694"/>
                  </a:cubicBezTo>
                  <a:cubicBezTo>
                    <a:pt x="2373087" y="-69149"/>
                    <a:pt x="2258786" y="15215"/>
                    <a:pt x="2144486" y="995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914400" y="1752600"/>
              <a:ext cx="3352800" cy="1524000"/>
              <a:chOff x="977148" y="3581400"/>
              <a:chExt cx="3352800" cy="1524000"/>
            </a:xfrm>
          </p:grpSpPr>
          <p:cxnSp>
            <p:nvCxnSpPr>
              <p:cNvPr id="30" name="Straight Connector 29"/>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a:off x="914400" y="3077861"/>
              <a:ext cx="3492400" cy="4633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209317" y="2794257"/>
              <a:ext cx="0" cy="634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86000" y="2794257"/>
              <a:ext cx="0" cy="6347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Freeform 32"/>
          <p:cNvSpPr/>
          <p:nvPr/>
        </p:nvSpPr>
        <p:spPr>
          <a:xfrm>
            <a:off x="6026686" y="2582183"/>
            <a:ext cx="2250684" cy="632287"/>
          </a:xfrm>
          <a:custGeom>
            <a:avLst/>
            <a:gdLst>
              <a:gd name="connsiteX0" fmla="*/ 0 w 2754086"/>
              <a:gd name="connsiteY0" fmla="*/ 0 h 964686"/>
              <a:gd name="connsiteX1" fmla="*/ 1034143 w 2754086"/>
              <a:gd name="connsiteY1" fmla="*/ 936171 h 964686"/>
              <a:gd name="connsiteX2" fmla="*/ 2754086 w 2754086"/>
              <a:gd name="connsiteY2" fmla="*/ 631371 h 964686"/>
            </a:gdLst>
            <a:ahLst/>
            <a:cxnLst>
              <a:cxn ang="0">
                <a:pos x="connsiteX0" y="connsiteY0"/>
              </a:cxn>
              <a:cxn ang="0">
                <a:pos x="connsiteX1" y="connsiteY1"/>
              </a:cxn>
              <a:cxn ang="0">
                <a:pos x="connsiteX2" y="connsiteY2"/>
              </a:cxn>
            </a:cxnLst>
            <a:rect l="l" t="t" r="r" b="b"/>
            <a:pathLst>
              <a:path w="2754086" h="964686">
                <a:moveTo>
                  <a:pt x="0" y="0"/>
                </a:moveTo>
                <a:cubicBezTo>
                  <a:pt x="287564" y="415471"/>
                  <a:pt x="575129" y="830943"/>
                  <a:pt x="1034143" y="936171"/>
                </a:cubicBezTo>
                <a:cubicBezTo>
                  <a:pt x="1493157" y="1041399"/>
                  <a:pt x="2123621" y="836385"/>
                  <a:pt x="2754086" y="631371"/>
                </a:cubicBez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6035582" y="2228228"/>
            <a:ext cx="2739963" cy="998879"/>
            <a:chOff x="977148" y="3581400"/>
            <a:chExt cx="3352800" cy="1524000"/>
          </a:xfrm>
        </p:grpSpPr>
        <p:cxnSp>
          <p:nvCxnSpPr>
            <p:cNvPr id="39" name="Straight Connector 38"/>
            <p:cNvCxnSpPr/>
            <p:nvPr/>
          </p:nvCxnSpPr>
          <p:spPr>
            <a:xfrm>
              <a:off x="977148" y="3581400"/>
              <a:ext cx="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77148" y="5105400"/>
              <a:ext cx="33528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5" name="Freeform 34"/>
          <p:cNvSpPr/>
          <p:nvPr/>
        </p:nvSpPr>
        <p:spPr>
          <a:xfrm>
            <a:off x="6029085" y="3111928"/>
            <a:ext cx="2670652" cy="110266"/>
          </a:xfrm>
          <a:custGeom>
            <a:avLst/>
            <a:gdLst>
              <a:gd name="connsiteX0" fmla="*/ 3267986 w 3267986"/>
              <a:gd name="connsiteY0" fmla="*/ 0 h 168234"/>
              <a:gd name="connsiteX1" fmla="*/ 2592125 w 3267986"/>
              <a:gd name="connsiteY1" fmla="*/ 135172 h 168234"/>
              <a:gd name="connsiteX2" fmla="*/ 1701579 w 3267986"/>
              <a:gd name="connsiteY2" fmla="*/ 159026 h 168234"/>
              <a:gd name="connsiteX3" fmla="*/ 0 w 3267986"/>
              <a:gd name="connsiteY3" fmla="*/ 7951 h 168234"/>
            </a:gdLst>
            <a:ahLst/>
            <a:cxnLst>
              <a:cxn ang="0">
                <a:pos x="connsiteX0" y="connsiteY0"/>
              </a:cxn>
              <a:cxn ang="0">
                <a:pos x="connsiteX1" y="connsiteY1"/>
              </a:cxn>
              <a:cxn ang="0">
                <a:pos x="connsiteX2" y="connsiteY2"/>
              </a:cxn>
              <a:cxn ang="0">
                <a:pos x="connsiteX3" y="connsiteY3"/>
              </a:cxn>
            </a:cxnLst>
            <a:rect l="l" t="t" r="r" b="b"/>
            <a:pathLst>
              <a:path w="3267986" h="168234">
                <a:moveTo>
                  <a:pt x="3267986" y="0"/>
                </a:moveTo>
                <a:cubicBezTo>
                  <a:pt x="3060589" y="54334"/>
                  <a:pt x="2853193" y="108668"/>
                  <a:pt x="2592125" y="135172"/>
                </a:cubicBezTo>
                <a:cubicBezTo>
                  <a:pt x="2331057" y="161676"/>
                  <a:pt x="2133600" y="180230"/>
                  <a:pt x="1701579" y="159026"/>
                </a:cubicBezTo>
                <a:cubicBezTo>
                  <a:pt x="1269558" y="137823"/>
                  <a:pt x="634779" y="72887"/>
                  <a:pt x="0" y="7951"/>
                </a:cubicBez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6035582" y="3072362"/>
            <a:ext cx="2854047" cy="30372"/>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779195" y="2930435"/>
            <a:ext cx="0" cy="416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969661" y="2930435"/>
            <a:ext cx="0" cy="4160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Down Arrow 40"/>
          <p:cNvSpPr/>
          <p:nvPr/>
        </p:nvSpPr>
        <p:spPr>
          <a:xfrm rot="16200000">
            <a:off x="5342120" y="1642352"/>
            <a:ext cx="464695" cy="3146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p:cNvSpPr/>
          <p:nvPr/>
        </p:nvSpPr>
        <p:spPr>
          <a:xfrm>
            <a:off x="3955245" y="1272286"/>
            <a:ext cx="1683064" cy="699964"/>
          </a:xfrm>
          <a:custGeom>
            <a:avLst/>
            <a:gdLst>
              <a:gd name="connsiteX0" fmla="*/ 0 w 2280869"/>
              <a:gd name="connsiteY0" fmla="*/ 143123 h 1046770"/>
              <a:gd name="connsiteX1" fmla="*/ 903515 w 2280869"/>
              <a:gd name="connsiteY1" fmla="*/ 1046637 h 1046770"/>
              <a:gd name="connsiteX2" fmla="*/ 2166258 w 2280869"/>
              <a:gd name="connsiteY2" fmla="*/ 88694 h 1046770"/>
              <a:gd name="connsiteX3" fmla="*/ 2144486 w 2280869"/>
              <a:gd name="connsiteY3" fmla="*/ 99580 h 1046770"/>
            </a:gdLst>
            <a:ahLst/>
            <a:cxnLst>
              <a:cxn ang="0">
                <a:pos x="connsiteX0" y="connsiteY0"/>
              </a:cxn>
              <a:cxn ang="0">
                <a:pos x="connsiteX1" y="connsiteY1"/>
              </a:cxn>
              <a:cxn ang="0">
                <a:pos x="connsiteX2" y="connsiteY2"/>
              </a:cxn>
              <a:cxn ang="0">
                <a:pos x="connsiteX3" y="connsiteY3"/>
              </a:cxn>
            </a:cxnLst>
            <a:rect l="l" t="t" r="r" b="b"/>
            <a:pathLst>
              <a:path w="2280869" h="1046770">
                <a:moveTo>
                  <a:pt x="0" y="143123"/>
                </a:moveTo>
                <a:cubicBezTo>
                  <a:pt x="271236" y="599416"/>
                  <a:pt x="542472" y="1055709"/>
                  <a:pt x="903515" y="1046637"/>
                </a:cubicBezTo>
                <a:cubicBezTo>
                  <a:pt x="1264558" y="1037566"/>
                  <a:pt x="1959430" y="246537"/>
                  <a:pt x="2166258" y="88694"/>
                </a:cubicBezTo>
                <a:cubicBezTo>
                  <a:pt x="2373087" y="-69149"/>
                  <a:pt x="2258786" y="15215"/>
                  <a:pt x="2144486" y="995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3604493" y="1642352"/>
            <a:ext cx="0" cy="424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619477" y="1642352"/>
            <a:ext cx="0" cy="424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761163" y="2930435"/>
            <a:ext cx="0" cy="416031"/>
          </a:xfrm>
          <a:prstGeom prst="line">
            <a:avLst/>
          </a:prstGeom>
        </p:spPr>
        <p:style>
          <a:lnRef idx="1">
            <a:schemeClr val="accent1"/>
          </a:lnRef>
          <a:fillRef idx="0">
            <a:schemeClr val="accent1"/>
          </a:fillRef>
          <a:effectRef idx="0">
            <a:schemeClr val="accent1"/>
          </a:effectRef>
          <a:fontRef idx="minor">
            <a:schemeClr val="tx1"/>
          </a:fontRef>
        </p:style>
      </p:cxnSp>
      <p:sp>
        <p:nvSpPr>
          <p:cNvPr id="49" name="Freeform 48"/>
          <p:cNvSpPr/>
          <p:nvPr/>
        </p:nvSpPr>
        <p:spPr>
          <a:xfrm>
            <a:off x="6044483" y="3030170"/>
            <a:ext cx="2359152" cy="192024"/>
          </a:xfrm>
          <a:custGeom>
            <a:avLst/>
            <a:gdLst>
              <a:gd name="connsiteX0" fmla="*/ 0 w 2359152"/>
              <a:gd name="connsiteY0" fmla="*/ 0 h 192024"/>
              <a:gd name="connsiteX1" fmla="*/ 832104 w 2359152"/>
              <a:gd name="connsiteY1" fmla="*/ 192024 h 192024"/>
              <a:gd name="connsiteX2" fmla="*/ 2359152 w 2359152"/>
              <a:gd name="connsiteY2" fmla="*/ 0 h 192024"/>
            </a:gdLst>
            <a:ahLst/>
            <a:cxnLst>
              <a:cxn ang="0">
                <a:pos x="connsiteX0" y="connsiteY0"/>
              </a:cxn>
              <a:cxn ang="0">
                <a:pos x="connsiteX1" y="connsiteY1"/>
              </a:cxn>
              <a:cxn ang="0">
                <a:pos x="connsiteX2" y="connsiteY2"/>
              </a:cxn>
            </a:cxnLst>
            <a:rect l="l" t="t" r="r" b="b"/>
            <a:pathLst>
              <a:path w="2359152" h="192024">
                <a:moveTo>
                  <a:pt x="0" y="0"/>
                </a:moveTo>
                <a:cubicBezTo>
                  <a:pt x="219456" y="96012"/>
                  <a:pt x="438912" y="192024"/>
                  <a:pt x="832104" y="192024"/>
                </a:cubicBezTo>
                <a:cubicBezTo>
                  <a:pt x="1225296" y="192024"/>
                  <a:pt x="1792224" y="96012"/>
                  <a:pt x="2359152"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p:cNvSpPr/>
          <p:nvPr/>
        </p:nvSpPr>
        <p:spPr>
          <a:xfrm>
            <a:off x="6044483" y="3010544"/>
            <a:ext cx="2587752" cy="224144"/>
          </a:xfrm>
          <a:custGeom>
            <a:avLst/>
            <a:gdLst>
              <a:gd name="connsiteX0" fmla="*/ 0 w 2587752"/>
              <a:gd name="connsiteY0" fmla="*/ 0 h 224144"/>
              <a:gd name="connsiteX1" fmla="*/ 1920240 w 2587752"/>
              <a:gd name="connsiteY1" fmla="*/ 219456 h 224144"/>
              <a:gd name="connsiteX2" fmla="*/ 2587752 w 2587752"/>
              <a:gd name="connsiteY2" fmla="*/ 155448 h 224144"/>
              <a:gd name="connsiteX3" fmla="*/ 2587752 w 2587752"/>
              <a:gd name="connsiteY3" fmla="*/ 155448 h 224144"/>
            </a:gdLst>
            <a:ahLst/>
            <a:cxnLst>
              <a:cxn ang="0">
                <a:pos x="connsiteX0" y="connsiteY0"/>
              </a:cxn>
              <a:cxn ang="0">
                <a:pos x="connsiteX1" y="connsiteY1"/>
              </a:cxn>
              <a:cxn ang="0">
                <a:pos x="connsiteX2" y="connsiteY2"/>
              </a:cxn>
              <a:cxn ang="0">
                <a:pos x="connsiteX3" y="connsiteY3"/>
              </a:cxn>
            </a:cxnLst>
            <a:rect l="l" t="t" r="r" b="b"/>
            <a:pathLst>
              <a:path w="2587752" h="224144">
                <a:moveTo>
                  <a:pt x="0" y="0"/>
                </a:moveTo>
                <a:cubicBezTo>
                  <a:pt x="744474" y="96774"/>
                  <a:pt x="1488948" y="193548"/>
                  <a:pt x="1920240" y="219456"/>
                </a:cubicBezTo>
                <a:cubicBezTo>
                  <a:pt x="2351532" y="245364"/>
                  <a:pt x="2587752" y="155448"/>
                  <a:pt x="2587752" y="155448"/>
                </a:cubicBezTo>
                <a:lnTo>
                  <a:pt x="2587752" y="155448"/>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8077899" y="2930435"/>
            <a:ext cx="0" cy="416031"/>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49480" y="6022631"/>
            <a:ext cx="8332149" cy="276999"/>
          </a:xfrm>
          <a:prstGeom prst="rect">
            <a:avLst/>
          </a:prstGeom>
        </p:spPr>
        <p:txBody>
          <a:bodyPr wrap="square">
            <a:spAutoFit/>
          </a:bodyPr>
          <a:lstStyle/>
          <a:p>
            <a:r>
              <a:rPr lang="en-US" sz="1200" b="1" dirty="0" err="1"/>
              <a:t>MacCall</a:t>
            </a:r>
            <a:r>
              <a:rPr lang="en-US" sz="1200" b="1" dirty="0"/>
              <a:t>, A.D. and S.L.H. </a:t>
            </a:r>
            <a:r>
              <a:rPr lang="en-US" sz="1200" b="1" dirty="0" err="1"/>
              <a:t>Teo</a:t>
            </a:r>
            <a:r>
              <a:rPr lang="en-US" sz="1200" b="1" dirty="0"/>
              <a:t>.</a:t>
            </a:r>
            <a:r>
              <a:rPr lang="en-US" sz="1200" dirty="0"/>
              <a:t> 2013. A hybrid stock synthesis—Virtual population analysis </a:t>
            </a:r>
            <a:r>
              <a:rPr lang="en-US" sz="1200" dirty="0" smtClean="0"/>
              <a:t>model of </a:t>
            </a:r>
            <a:r>
              <a:rPr lang="en-US" sz="1200" dirty="0"/>
              <a:t>Pacific </a:t>
            </a:r>
            <a:r>
              <a:rPr lang="en-US" sz="1200" dirty="0" err="1"/>
              <a:t>bluefin</a:t>
            </a:r>
            <a:r>
              <a:rPr lang="en-US" sz="1200" dirty="0"/>
              <a:t> tuna . Fish. Res. 142: 22-26.</a:t>
            </a:r>
            <a:endParaRPr lang="en-US" sz="1200" dirty="0"/>
          </a:p>
        </p:txBody>
      </p:sp>
    </p:spTree>
    <p:extLst>
      <p:ext uri="{BB962C8B-B14F-4D97-AF65-F5344CB8AC3E}">
        <p14:creationId xmlns:p14="http://schemas.microsoft.com/office/powerpoint/2010/main" val="21653230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88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285999" y="6061158"/>
            <a:ext cx="6400801" cy="502919"/>
          </a:xfrm>
        </p:spPr>
        <p:txBody>
          <a:bodyPr/>
          <a:lstStyle/>
          <a:p>
            <a:r>
              <a:rPr lang="en-US" smtClean="0"/>
              <a:t>U.S. Department of Commerce | National Oceanic and Atmospheric Administration | NOAA Fisheries | Page </a:t>
            </a:r>
            <a:fld id="{632D3AEB-7CBE-3049-91AC-335C6B4F5BF6}" type="slidenum">
              <a:rPr lang="en-US" smtClean="0"/>
              <a:pPr/>
              <a:t>4</a:t>
            </a:fld>
            <a:endParaRPr lang="en-US" dirty="0"/>
          </a:p>
        </p:txBody>
      </p:sp>
      <p:pic>
        <p:nvPicPr>
          <p:cNvPr id="3" name="Picture 5" descr="C:\Users\Krp\AppData\Local\Microsoft\Windows\Temporary Internet Files\Content.IE5\7CZZ97UZ\scroll_resource_by_rstovall-d2yqzjd[1].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3061244" y="1319523"/>
            <a:ext cx="6400800" cy="4088312"/>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30372" y="429948"/>
            <a:ext cx="3741602" cy="400110"/>
          </a:xfrm>
          <a:prstGeom prst="rect">
            <a:avLst/>
          </a:prstGeom>
          <a:noFill/>
        </p:spPr>
        <p:txBody>
          <a:bodyPr wrap="none" rtlCol="0">
            <a:spAutoFit/>
          </a:bodyPr>
          <a:lstStyle/>
          <a:p>
            <a:r>
              <a:rPr lang="en-US" sz="2000" b="1" u="sng" dirty="0" smtClean="0"/>
              <a:t>Maunder’s law of conflicting data</a:t>
            </a:r>
            <a:endParaRPr lang="en-US" sz="2000" b="1" u="sng" dirty="0"/>
          </a:p>
        </p:txBody>
      </p:sp>
      <p:pic>
        <p:nvPicPr>
          <p:cNvPr id="7" name="Picture 5" descr="C:\Users\Krp\AppData\Local\Microsoft\Windows\Temporary Internet Files\Content.IE5\7CZZ97UZ\large-fish-yellow-simple-166.6-16136[1].gif"/>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100000"/>
                    </a14:imgEffect>
                    <a14:imgEffect>
                      <a14:saturation sat="45000"/>
                    </a14:imgEffect>
                    <a14:imgEffect>
                      <a14:brightnessContrast bright="-30000" contrast="-77000"/>
                    </a14:imgEffect>
                  </a14:imgLayer>
                </a14:imgProps>
              </a:ext>
              <a:ext uri="{28A0092B-C50C-407E-A947-70E740481C1C}">
                <a14:useLocalDpi xmlns:a14="http://schemas.microsoft.com/office/drawing/2010/main" val="0"/>
              </a:ext>
            </a:extLst>
          </a:blip>
          <a:srcRect/>
          <a:stretch>
            <a:fillRect/>
          </a:stretch>
        </p:blipFill>
        <p:spPr bwMode="auto">
          <a:xfrm rot="20290303">
            <a:off x="6048370" y="1868123"/>
            <a:ext cx="1548862" cy="862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p:cNvSpPr txBox="1">
            <a:spLocks noChangeArrowheads="1"/>
          </p:cNvSpPr>
          <p:nvPr/>
        </p:nvSpPr>
        <p:spPr bwMode="auto">
          <a:xfrm>
            <a:off x="4712788" y="849079"/>
            <a:ext cx="2354580" cy="4691862"/>
          </a:xfrm>
          <a:prstGeom prst="rect">
            <a:avLst/>
          </a:prstGeom>
          <a:blipFill dpi="0" rotWithShape="1">
            <a:blip r:embed="rId6">
              <a:alphaModFix amt="61000"/>
            </a:blip>
            <a:srcRect/>
            <a:tile tx="0" ty="0" sx="100000" sy="100000" flip="none" algn="tl"/>
          </a:blipFill>
          <a:ln w="9525">
            <a:noFill/>
            <a:miter lim="800000"/>
            <a:headEnd/>
            <a:tailEnd/>
          </a:ln>
        </p:spPr>
        <p:txBody>
          <a:bodyPr rot="0" vert="horz" wrap="square" lIns="91440" tIns="45720" rIns="91440" bIns="45720" anchor="t" anchorCtr="0">
            <a:spAutoFit/>
          </a:bodyPr>
          <a:lstStyle/>
          <a:p>
            <a:pPr marL="0" marR="0">
              <a:lnSpc>
                <a:spcPct val="115000"/>
              </a:lnSpc>
              <a:spcBef>
                <a:spcPts val="0"/>
              </a:spcBef>
              <a:spcAft>
                <a:spcPts val="1000"/>
              </a:spcAft>
            </a:pPr>
            <a:r>
              <a:rPr lang="en-US" sz="1400" b="1" u="sng" dirty="0" smtClean="0">
                <a:effectLst/>
                <a:latin typeface="Andalus" panose="02020603050405020304" pitchFamily="18" charset="-78"/>
                <a:ea typeface="Calibri"/>
                <a:cs typeface="Andalus" panose="02020603050405020304" pitchFamily="18" charset="-78"/>
              </a:rPr>
              <a:t>Axiom</a:t>
            </a:r>
            <a:endParaRPr lang="en-US" sz="1400" b="1" dirty="0">
              <a:effectLst/>
              <a:latin typeface="Andalus" panose="02020603050405020304" pitchFamily="18" charset="-78"/>
              <a:ea typeface="Calibri"/>
              <a:cs typeface="Andalus" panose="02020603050405020304" pitchFamily="18" charset="-78"/>
            </a:endParaRPr>
          </a:p>
          <a:p>
            <a:pPr marL="0" marR="0">
              <a:lnSpc>
                <a:spcPct val="115000"/>
              </a:lnSpc>
              <a:spcBef>
                <a:spcPts val="0"/>
              </a:spcBef>
              <a:spcAft>
                <a:spcPts val="1000"/>
              </a:spcAft>
            </a:pPr>
            <a:r>
              <a:rPr lang="en-US" sz="1400" b="1" dirty="0">
                <a:effectLst/>
                <a:latin typeface="Andalus" panose="02020603050405020304" pitchFamily="18" charset="-78"/>
                <a:ea typeface="Calibri"/>
                <a:cs typeface="Andalus" panose="02020603050405020304" pitchFamily="18" charset="-78"/>
              </a:rPr>
              <a:t>Data is true</a:t>
            </a:r>
          </a:p>
          <a:p>
            <a:pPr marL="0" marR="0">
              <a:lnSpc>
                <a:spcPct val="115000"/>
              </a:lnSpc>
              <a:spcBef>
                <a:spcPts val="0"/>
              </a:spcBef>
              <a:spcAft>
                <a:spcPts val="1000"/>
              </a:spcAft>
            </a:pPr>
            <a:r>
              <a:rPr lang="en-US" sz="1400" b="1" u="sng" dirty="0">
                <a:effectLst/>
                <a:latin typeface="Andalus" panose="02020603050405020304" pitchFamily="18" charset="-78"/>
                <a:ea typeface="Calibri"/>
                <a:cs typeface="Andalus" panose="02020603050405020304" pitchFamily="18" charset="-78"/>
              </a:rPr>
              <a:t>Implication</a:t>
            </a:r>
            <a:endParaRPr lang="en-US" sz="1400" b="1" dirty="0">
              <a:effectLst/>
              <a:latin typeface="Andalus" panose="02020603050405020304" pitchFamily="18" charset="-78"/>
              <a:ea typeface="Calibri"/>
              <a:cs typeface="Andalus" panose="02020603050405020304" pitchFamily="18" charset="-78"/>
            </a:endParaRPr>
          </a:p>
          <a:p>
            <a:pPr marL="0" marR="0">
              <a:lnSpc>
                <a:spcPct val="115000"/>
              </a:lnSpc>
              <a:spcBef>
                <a:spcPts val="0"/>
              </a:spcBef>
              <a:spcAft>
                <a:spcPts val="1000"/>
              </a:spcAft>
            </a:pPr>
            <a:r>
              <a:rPr lang="en-US" sz="1400" b="1" dirty="0">
                <a:effectLst/>
                <a:latin typeface="Andalus" panose="02020603050405020304" pitchFamily="18" charset="-78"/>
                <a:ea typeface="Calibri"/>
                <a:cs typeface="Andalus" panose="02020603050405020304" pitchFamily="18" charset="-78"/>
              </a:rPr>
              <a:t>Conflicting data implies model misspecification </a:t>
            </a:r>
          </a:p>
          <a:p>
            <a:pPr marL="0" marR="0">
              <a:lnSpc>
                <a:spcPct val="115000"/>
              </a:lnSpc>
              <a:spcBef>
                <a:spcPts val="0"/>
              </a:spcBef>
              <a:spcAft>
                <a:spcPts val="1000"/>
              </a:spcAft>
            </a:pPr>
            <a:r>
              <a:rPr lang="en-US" sz="1400" b="1" u="sng" dirty="0">
                <a:effectLst/>
                <a:latin typeface="Andalus" panose="02020603050405020304" pitchFamily="18" charset="-78"/>
                <a:ea typeface="Calibri"/>
                <a:cs typeface="Andalus" panose="02020603050405020304" pitchFamily="18" charset="-78"/>
              </a:rPr>
              <a:t>Caveat</a:t>
            </a:r>
            <a:endParaRPr lang="en-US" sz="1400" b="1" dirty="0">
              <a:effectLst/>
              <a:latin typeface="Andalus" panose="02020603050405020304" pitchFamily="18" charset="-78"/>
              <a:ea typeface="Calibri"/>
              <a:cs typeface="Andalus" panose="02020603050405020304" pitchFamily="18" charset="-78"/>
            </a:endParaRPr>
          </a:p>
          <a:p>
            <a:pPr marL="0" marR="0">
              <a:lnSpc>
                <a:spcPct val="115000"/>
              </a:lnSpc>
              <a:spcBef>
                <a:spcPts val="0"/>
              </a:spcBef>
              <a:spcAft>
                <a:spcPts val="1000"/>
              </a:spcAft>
            </a:pPr>
            <a:r>
              <a:rPr lang="en-US" sz="1400" b="1" dirty="0">
                <a:effectLst/>
                <a:latin typeface="Andalus" panose="02020603050405020304" pitchFamily="18" charset="-78"/>
                <a:ea typeface="Calibri"/>
                <a:cs typeface="Andalus" panose="02020603050405020304" pitchFamily="18" charset="-78"/>
              </a:rPr>
              <a:t>Data conflict needs to be interpreted in the context of random sampling error</a:t>
            </a:r>
          </a:p>
          <a:p>
            <a:pPr marL="0" marR="0">
              <a:lnSpc>
                <a:spcPct val="115000"/>
              </a:lnSpc>
              <a:spcBef>
                <a:spcPts val="0"/>
              </a:spcBef>
              <a:spcAft>
                <a:spcPts val="1000"/>
              </a:spcAft>
            </a:pPr>
            <a:r>
              <a:rPr lang="en-US" sz="1400" b="1" u="sng" dirty="0">
                <a:effectLst/>
                <a:latin typeface="Andalus" panose="02020603050405020304" pitchFamily="18" charset="-78"/>
                <a:ea typeface="Calibri"/>
                <a:cs typeface="Andalus" panose="02020603050405020304" pitchFamily="18" charset="-78"/>
              </a:rPr>
              <a:t>Significance</a:t>
            </a:r>
            <a:endParaRPr lang="en-US" sz="1400" b="1" dirty="0">
              <a:effectLst/>
              <a:latin typeface="Andalus" panose="02020603050405020304" pitchFamily="18" charset="-78"/>
              <a:ea typeface="Calibri"/>
              <a:cs typeface="Andalus" panose="02020603050405020304" pitchFamily="18" charset="-78"/>
            </a:endParaRPr>
          </a:p>
          <a:p>
            <a:pPr marL="0" marR="0">
              <a:lnSpc>
                <a:spcPct val="115000"/>
              </a:lnSpc>
              <a:spcBef>
                <a:spcPts val="0"/>
              </a:spcBef>
              <a:spcAft>
                <a:spcPts val="1000"/>
              </a:spcAft>
            </a:pPr>
            <a:r>
              <a:rPr lang="en-US" sz="1400" b="1" dirty="0">
                <a:effectLst/>
                <a:latin typeface="Andalus" panose="02020603050405020304" pitchFamily="18" charset="-78"/>
                <a:ea typeface="Calibri"/>
                <a:cs typeface="Andalus" panose="02020603050405020304" pitchFamily="18" charset="-78"/>
              </a:rPr>
              <a:t>Down weighting or dropping conflicting data is not necessarily appropriate because it may not resolve the model misspecification</a:t>
            </a:r>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39592"/>
          <a:stretch/>
        </p:blipFill>
        <p:spPr>
          <a:xfrm>
            <a:off x="334128" y="858603"/>
            <a:ext cx="4161672" cy="2886075"/>
          </a:xfrm>
          <a:prstGeom prst="ellipse">
            <a:avLst/>
          </a:prstGeom>
          <a:ln w="63500" cap="rnd">
            <a:solidFill>
              <a:srgbClr val="333333"/>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 name="TextBox 1"/>
          <p:cNvSpPr txBox="1"/>
          <p:nvPr/>
        </p:nvSpPr>
        <p:spPr>
          <a:xfrm>
            <a:off x="334128" y="331596"/>
            <a:ext cx="3277307" cy="461665"/>
          </a:xfrm>
          <a:prstGeom prst="rect">
            <a:avLst/>
          </a:prstGeom>
          <a:noFill/>
        </p:spPr>
        <p:txBody>
          <a:bodyPr wrap="none" rtlCol="0">
            <a:spAutoFit/>
          </a:bodyPr>
          <a:lstStyle/>
          <a:p>
            <a:r>
              <a:rPr lang="en-US" sz="2400" dirty="0" smtClean="0"/>
              <a:t>Part I. The high lords edict: </a:t>
            </a:r>
            <a:endParaRPr lang="en-US" sz="2400" dirty="0"/>
          </a:p>
        </p:txBody>
      </p:sp>
      <p:sp>
        <p:nvSpPr>
          <p:cNvPr id="6" name="TextBox 5"/>
          <p:cNvSpPr txBox="1"/>
          <p:nvPr/>
        </p:nvSpPr>
        <p:spPr>
          <a:xfrm>
            <a:off x="239693" y="1865883"/>
            <a:ext cx="1489510" cy="369332"/>
          </a:xfrm>
          <a:prstGeom prst="rect">
            <a:avLst/>
          </a:prstGeom>
          <a:noFill/>
        </p:spPr>
        <p:txBody>
          <a:bodyPr wrap="none" rtlCol="0">
            <a:spAutoFit/>
          </a:bodyPr>
          <a:lstStyle/>
          <a:p>
            <a:r>
              <a:rPr lang="en-US" b="1" dirty="0" smtClean="0">
                <a:solidFill>
                  <a:schemeClr val="bg1"/>
                </a:solidFill>
              </a:rPr>
              <a:t>Conflict is bad</a:t>
            </a:r>
            <a:endParaRPr lang="en-US" b="1" dirty="0">
              <a:solidFill>
                <a:schemeClr val="bg1"/>
              </a:solidFill>
            </a:endParaRPr>
          </a:p>
        </p:txBody>
      </p:sp>
    </p:spTree>
    <p:extLst>
      <p:ext uri="{BB962C8B-B14F-4D97-AF65-F5344CB8AC3E}">
        <p14:creationId xmlns:p14="http://schemas.microsoft.com/office/powerpoint/2010/main" val="38268739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4614" y="990600"/>
            <a:ext cx="2910027" cy="369332"/>
          </a:xfrm>
          <a:prstGeom prst="rect">
            <a:avLst/>
          </a:prstGeom>
          <a:noFill/>
        </p:spPr>
        <p:txBody>
          <a:bodyPr wrap="none" rtlCol="0">
            <a:spAutoFit/>
          </a:bodyPr>
          <a:lstStyle/>
          <a:p>
            <a:r>
              <a:rPr lang="en-US" u="sng" dirty="0" smtClean="0"/>
              <a:t>Part V.  What we are trying to do</a:t>
            </a:r>
            <a:endParaRPr lang="en-US" u="sng" dirty="0"/>
          </a:p>
        </p:txBody>
      </p:sp>
      <p:sp>
        <p:nvSpPr>
          <p:cNvPr id="3" name="TextBox 2"/>
          <p:cNvSpPr txBox="1"/>
          <p:nvPr/>
        </p:nvSpPr>
        <p:spPr>
          <a:xfrm>
            <a:off x="714286" y="2133600"/>
            <a:ext cx="6883616" cy="4216539"/>
          </a:xfrm>
          <a:prstGeom prst="rect">
            <a:avLst/>
          </a:prstGeom>
          <a:noFill/>
        </p:spPr>
        <p:txBody>
          <a:bodyPr wrap="none" rtlCol="0">
            <a:spAutoFit/>
          </a:bodyPr>
          <a:lstStyle/>
          <a:p>
            <a:r>
              <a:rPr lang="en-US" sz="1600" dirty="0" smtClean="0"/>
              <a:t>Be clear in what you want to estimate- (e.g. are you really interested in MSY?)</a:t>
            </a:r>
          </a:p>
          <a:p>
            <a:endParaRPr lang="en-US" sz="1600" dirty="0"/>
          </a:p>
          <a:p>
            <a:r>
              <a:rPr lang="en-US" sz="1600" dirty="0" smtClean="0"/>
              <a:t>Create a hypothesis or multiple hypotheses</a:t>
            </a:r>
          </a:p>
          <a:p>
            <a:endParaRPr lang="en-US" sz="1600" dirty="0" smtClean="0"/>
          </a:p>
          <a:p>
            <a:r>
              <a:rPr lang="en-US" sz="1600" dirty="0"/>
              <a:t>Estimate the sampling error outside the model- you will need this to assess quality of fit</a:t>
            </a:r>
          </a:p>
          <a:p>
            <a:endParaRPr lang="en-US" sz="1600" dirty="0" smtClean="0"/>
          </a:p>
          <a:p>
            <a:r>
              <a:rPr lang="en-US" sz="1600" b="1" i="1" dirty="0" smtClean="0">
                <a:solidFill>
                  <a:srgbClr val="FF0000"/>
                </a:solidFill>
              </a:rPr>
              <a:t>Carefully</a:t>
            </a:r>
            <a:r>
              <a:rPr lang="en-US" sz="1600" dirty="0" smtClean="0"/>
              <a:t> select the data = Don’t throw everything into the model (maybe prioritize)</a:t>
            </a:r>
          </a:p>
          <a:p>
            <a:endParaRPr lang="en-US" sz="1600" dirty="0" smtClean="0"/>
          </a:p>
          <a:p>
            <a:endParaRPr lang="en-US" sz="1400" dirty="0" smtClean="0"/>
          </a:p>
          <a:p>
            <a:r>
              <a:rPr lang="en-US" sz="1400" dirty="0" smtClean="0">
                <a:solidFill>
                  <a:schemeClr val="bg1">
                    <a:lumMod val="75000"/>
                  </a:schemeClr>
                </a:solidFill>
              </a:rPr>
              <a:t>Create the initial model based on understanding hypothesis with original sampling error</a:t>
            </a:r>
          </a:p>
          <a:p>
            <a:r>
              <a:rPr lang="en-US" sz="1400" dirty="0" smtClean="0">
                <a:solidFill>
                  <a:schemeClr val="bg1">
                    <a:lumMod val="75000"/>
                  </a:schemeClr>
                </a:solidFill>
              </a:rPr>
              <a:t>Determine if you have elucidated a production function</a:t>
            </a:r>
          </a:p>
          <a:p>
            <a:r>
              <a:rPr lang="en-US" sz="1400" dirty="0" smtClean="0">
                <a:solidFill>
                  <a:schemeClr val="bg1">
                    <a:lumMod val="75000"/>
                  </a:schemeClr>
                </a:solidFill>
              </a:rPr>
              <a:t>Apply model diagnostics</a:t>
            </a:r>
          </a:p>
          <a:p>
            <a:r>
              <a:rPr lang="en-US" sz="1400" dirty="0" smtClean="0">
                <a:solidFill>
                  <a:schemeClr val="bg1">
                    <a:lumMod val="75000"/>
                  </a:schemeClr>
                </a:solidFill>
              </a:rPr>
              <a:t>Model additional process as appropriate</a:t>
            </a:r>
          </a:p>
          <a:p>
            <a:r>
              <a:rPr lang="en-US" sz="1400" dirty="0" smtClean="0">
                <a:solidFill>
                  <a:schemeClr val="bg1">
                    <a:lumMod val="75000"/>
                  </a:schemeClr>
                </a:solidFill>
              </a:rPr>
              <a:t>Re-weight the data as needed</a:t>
            </a:r>
          </a:p>
          <a:p>
            <a:endParaRPr lang="en-US" sz="1400" dirty="0" smtClean="0">
              <a:solidFill>
                <a:schemeClr val="bg1">
                  <a:lumMod val="75000"/>
                </a:schemeClr>
              </a:solidFill>
            </a:endParaRPr>
          </a:p>
          <a:p>
            <a:r>
              <a:rPr lang="en-US" sz="1400" dirty="0" smtClean="0">
                <a:solidFill>
                  <a:schemeClr val="bg1">
                    <a:lumMod val="75000"/>
                  </a:schemeClr>
                </a:solidFill>
              </a:rPr>
              <a:t>Use sensitivity analyses to understand effects of hard to estimate processes</a:t>
            </a:r>
          </a:p>
          <a:p>
            <a:r>
              <a:rPr lang="en-US" sz="1400" dirty="0" smtClean="0">
                <a:solidFill>
                  <a:schemeClr val="bg1">
                    <a:lumMod val="75000"/>
                  </a:schemeClr>
                </a:solidFill>
              </a:rPr>
              <a:t>Use simulation studies to help choose modeling approach</a:t>
            </a:r>
          </a:p>
          <a:p>
            <a:endParaRPr lang="en-US" sz="1400" dirty="0"/>
          </a:p>
        </p:txBody>
      </p:sp>
      <p:sp>
        <p:nvSpPr>
          <p:cNvPr id="4" name="TextBox 3"/>
          <p:cNvSpPr txBox="1"/>
          <p:nvPr/>
        </p:nvSpPr>
        <p:spPr>
          <a:xfrm>
            <a:off x="714286" y="1828800"/>
            <a:ext cx="1446422" cy="369332"/>
          </a:xfrm>
          <a:prstGeom prst="rect">
            <a:avLst/>
          </a:prstGeom>
          <a:noFill/>
        </p:spPr>
        <p:txBody>
          <a:bodyPr wrap="none" rtlCol="0">
            <a:spAutoFit/>
          </a:bodyPr>
          <a:lstStyle/>
          <a:p>
            <a:r>
              <a:rPr lang="en-US" u="sng" dirty="0" smtClean="0"/>
              <a:t>Pre-modeling</a:t>
            </a:r>
            <a:endParaRPr lang="en-US" u="sng" dirty="0"/>
          </a:p>
        </p:txBody>
      </p:sp>
    </p:spTree>
    <p:extLst>
      <p:ext uri="{BB962C8B-B14F-4D97-AF65-F5344CB8AC3E}">
        <p14:creationId xmlns:p14="http://schemas.microsoft.com/office/powerpoint/2010/main" val="2940217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4614" y="990600"/>
            <a:ext cx="1497013" cy="369332"/>
          </a:xfrm>
          <a:prstGeom prst="rect">
            <a:avLst/>
          </a:prstGeom>
          <a:noFill/>
        </p:spPr>
        <p:txBody>
          <a:bodyPr wrap="none" rtlCol="0">
            <a:spAutoFit/>
          </a:bodyPr>
          <a:lstStyle/>
          <a:p>
            <a:r>
              <a:rPr lang="en-US" u="sng" dirty="0" smtClean="0"/>
              <a:t>Our Approach</a:t>
            </a:r>
            <a:endParaRPr lang="en-US" u="sng" dirty="0"/>
          </a:p>
        </p:txBody>
      </p:sp>
      <p:sp>
        <p:nvSpPr>
          <p:cNvPr id="3" name="TextBox 2"/>
          <p:cNvSpPr txBox="1"/>
          <p:nvPr/>
        </p:nvSpPr>
        <p:spPr>
          <a:xfrm>
            <a:off x="714286" y="1841000"/>
            <a:ext cx="6535764" cy="4247317"/>
          </a:xfrm>
          <a:prstGeom prst="rect">
            <a:avLst/>
          </a:prstGeom>
          <a:noFill/>
        </p:spPr>
        <p:txBody>
          <a:bodyPr wrap="none" rtlCol="0">
            <a:spAutoFit/>
          </a:bodyPr>
          <a:lstStyle/>
          <a:p>
            <a:r>
              <a:rPr lang="en-US" sz="1400" dirty="0" smtClean="0">
                <a:solidFill>
                  <a:schemeClr val="bg1">
                    <a:lumMod val="75000"/>
                  </a:schemeClr>
                </a:solidFill>
              </a:rPr>
              <a:t>Be clear in what you want to estimate</a:t>
            </a:r>
          </a:p>
          <a:p>
            <a:r>
              <a:rPr lang="en-US" sz="1400" dirty="0" smtClean="0">
                <a:solidFill>
                  <a:schemeClr val="bg1">
                    <a:lumMod val="75000"/>
                  </a:schemeClr>
                </a:solidFill>
              </a:rPr>
              <a:t>Carefully select the data = Don’t throw everything into the model</a:t>
            </a:r>
          </a:p>
          <a:p>
            <a:r>
              <a:rPr lang="en-US" sz="1400" dirty="0" smtClean="0">
                <a:solidFill>
                  <a:schemeClr val="bg1">
                    <a:lumMod val="75000"/>
                  </a:schemeClr>
                </a:solidFill>
              </a:rPr>
              <a:t>Estimate the sampling error outside the model- you will need this to assess quality of fit and</a:t>
            </a:r>
          </a:p>
          <a:p>
            <a:pPr lvl="1"/>
            <a:r>
              <a:rPr lang="en-US" sz="1400" dirty="0" smtClean="0">
                <a:solidFill>
                  <a:schemeClr val="bg1">
                    <a:lumMod val="75000"/>
                  </a:schemeClr>
                </a:solidFill>
              </a:rPr>
              <a:t>to prioritize the data</a:t>
            </a:r>
          </a:p>
          <a:p>
            <a:endParaRPr lang="en-US" sz="1400" dirty="0" smtClean="0"/>
          </a:p>
          <a:p>
            <a:r>
              <a:rPr lang="en-US" sz="1600" dirty="0" smtClean="0"/>
              <a:t>Create the initial model based on the hypothesis and the important data</a:t>
            </a:r>
          </a:p>
          <a:p>
            <a:endParaRPr lang="en-US" sz="1600" dirty="0"/>
          </a:p>
          <a:p>
            <a:r>
              <a:rPr lang="en-US" sz="1600" dirty="0"/>
              <a:t>Apply model diagnostics</a:t>
            </a:r>
          </a:p>
          <a:p>
            <a:endParaRPr lang="en-US" sz="1600" dirty="0" smtClean="0"/>
          </a:p>
          <a:p>
            <a:r>
              <a:rPr lang="en-US" sz="1600" dirty="0" smtClean="0"/>
              <a:t>Determine what data has information on trends and scale (maybe adjust prioritization)</a:t>
            </a:r>
          </a:p>
          <a:p>
            <a:endParaRPr lang="en-US" sz="1600" dirty="0" smtClean="0"/>
          </a:p>
          <a:p>
            <a:r>
              <a:rPr lang="en-US" sz="1600" dirty="0" smtClean="0"/>
              <a:t>Modify or add additional process as appropriate (diagnostics again)</a:t>
            </a:r>
          </a:p>
          <a:p>
            <a:endParaRPr lang="en-US" sz="1600" dirty="0" smtClean="0"/>
          </a:p>
          <a:p>
            <a:r>
              <a:rPr lang="en-US" sz="1600" dirty="0" smtClean="0"/>
              <a:t>Right-weight the data last (diagnostics again again….)</a:t>
            </a:r>
          </a:p>
          <a:p>
            <a:endParaRPr lang="en-US" sz="1400" dirty="0" smtClean="0">
              <a:solidFill>
                <a:schemeClr val="bg1">
                  <a:lumMod val="75000"/>
                </a:schemeClr>
              </a:solidFill>
            </a:endParaRPr>
          </a:p>
          <a:p>
            <a:r>
              <a:rPr lang="en-US" sz="1400" dirty="0" smtClean="0">
                <a:solidFill>
                  <a:schemeClr val="bg1">
                    <a:lumMod val="75000"/>
                  </a:schemeClr>
                </a:solidFill>
              </a:rPr>
              <a:t>Use sensitivity analyses to understand effects of hard to estimate processes</a:t>
            </a:r>
          </a:p>
          <a:p>
            <a:r>
              <a:rPr lang="en-US" sz="1400" dirty="0" smtClean="0">
                <a:solidFill>
                  <a:schemeClr val="bg1">
                    <a:lumMod val="75000"/>
                  </a:schemeClr>
                </a:solidFill>
              </a:rPr>
              <a:t>Use simulation studies to help choose modeling approach</a:t>
            </a:r>
          </a:p>
          <a:p>
            <a:endParaRPr lang="en-US" sz="1400" dirty="0"/>
          </a:p>
        </p:txBody>
      </p:sp>
      <p:sp>
        <p:nvSpPr>
          <p:cNvPr id="4" name="TextBox 3"/>
          <p:cNvSpPr txBox="1"/>
          <p:nvPr/>
        </p:nvSpPr>
        <p:spPr>
          <a:xfrm>
            <a:off x="726643" y="2516435"/>
            <a:ext cx="2113977" cy="369332"/>
          </a:xfrm>
          <a:prstGeom prst="rect">
            <a:avLst/>
          </a:prstGeom>
          <a:solidFill>
            <a:schemeClr val="bg1"/>
          </a:solidFill>
        </p:spPr>
        <p:txBody>
          <a:bodyPr wrap="none" rtlCol="0">
            <a:spAutoFit/>
          </a:bodyPr>
          <a:lstStyle/>
          <a:p>
            <a:r>
              <a:rPr lang="en-US" u="sng" dirty="0" smtClean="0"/>
              <a:t>Model Development</a:t>
            </a:r>
            <a:endParaRPr lang="en-US" u="sng" dirty="0"/>
          </a:p>
        </p:txBody>
      </p:sp>
    </p:spTree>
    <p:extLst>
      <p:ext uri="{BB962C8B-B14F-4D97-AF65-F5344CB8AC3E}">
        <p14:creationId xmlns:p14="http://schemas.microsoft.com/office/powerpoint/2010/main" val="9196662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4614" y="990600"/>
            <a:ext cx="1497013" cy="369332"/>
          </a:xfrm>
          <a:prstGeom prst="rect">
            <a:avLst/>
          </a:prstGeom>
          <a:noFill/>
        </p:spPr>
        <p:txBody>
          <a:bodyPr wrap="none" rtlCol="0">
            <a:spAutoFit/>
          </a:bodyPr>
          <a:lstStyle/>
          <a:p>
            <a:r>
              <a:rPr lang="en-US" u="sng" dirty="0" smtClean="0"/>
              <a:t>Our Approach</a:t>
            </a:r>
            <a:endParaRPr lang="en-US" u="sng" dirty="0"/>
          </a:p>
        </p:txBody>
      </p:sp>
      <p:sp>
        <p:nvSpPr>
          <p:cNvPr id="3" name="TextBox 2"/>
          <p:cNvSpPr txBox="1"/>
          <p:nvPr/>
        </p:nvSpPr>
        <p:spPr>
          <a:xfrm>
            <a:off x="714286" y="2133600"/>
            <a:ext cx="6543779" cy="3877985"/>
          </a:xfrm>
          <a:prstGeom prst="rect">
            <a:avLst/>
          </a:prstGeom>
          <a:noFill/>
        </p:spPr>
        <p:txBody>
          <a:bodyPr wrap="none" rtlCol="0">
            <a:spAutoFit/>
          </a:bodyPr>
          <a:lstStyle/>
          <a:p>
            <a:r>
              <a:rPr lang="en-US" sz="1400" dirty="0" smtClean="0">
                <a:solidFill>
                  <a:schemeClr val="bg1">
                    <a:lumMod val="75000"/>
                  </a:schemeClr>
                </a:solidFill>
              </a:rPr>
              <a:t>Be clear in what you want to estimate</a:t>
            </a:r>
          </a:p>
          <a:p>
            <a:r>
              <a:rPr lang="en-US" sz="1400" dirty="0" smtClean="0">
                <a:solidFill>
                  <a:schemeClr val="bg1">
                    <a:lumMod val="75000"/>
                  </a:schemeClr>
                </a:solidFill>
              </a:rPr>
              <a:t>Carefully select the data = Don’t throw everything into the model</a:t>
            </a:r>
          </a:p>
          <a:p>
            <a:r>
              <a:rPr lang="en-US" sz="1400" dirty="0" smtClean="0">
                <a:solidFill>
                  <a:schemeClr val="bg1">
                    <a:lumMod val="75000"/>
                  </a:schemeClr>
                </a:solidFill>
              </a:rPr>
              <a:t>Estimate the sampling error outside the model- you will need this to assess quality of fit and</a:t>
            </a:r>
          </a:p>
          <a:p>
            <a:pPr lvl="1"/>
            <a:r>
              <a:rPr lang="en-US" sz="1400" dirty="0" smtClean="0">
                <a:solidFill>
                  <a:schemeClr val="bg1">
                    <a:lumMod val="75000"/>
                  </a:schemeClr>
                </a:solidFill>
              </a:rPr>
              <a:t>to prioritize the data</a:t>
            </a:r>
          </a:p>
          <a:p>
            <a:endParaRPr lang="en-US" sz="1400" dirty="0" smtClean="0"/>
          </a:p>
          <a:p>
            <a:r>
              <a:rPr lang="en-US" sz="1400" dirty="0" smtClean="0">
                <a:solidFill>
                  <a:schemeClr val="bg1">
                    <a:lumMod val="85000"/>
                  </a:schemeClr>
                </a:solidFill>
              </a:rPr>
              <a:t>Create the initial model based on understanding hypothesis with original sampling error</a:t>
            </a:r>
          </a:p>
          <a:p>
            <a:r>
              <a:rPr lang="en-US" sz="1400" dirty="0" smtClean="0">
                <a:solidFill>
                  <a:schemeClr val="bg1">
                    <a:lumMod val="85000"/>
                  </a:schemeClr>
                </a:solidFill>
              </a:rPr>
              <a:t>Determine if you have elucidated a production function</a:t>
            </a:r>
          </a:p>
          <a:p>
            <a:r>
              <a:rPr lang="en-US" sz="1400" dirty="0" smtClean="0">
                <a:solidFill>
                  <a:schemeClr val="bg1">
                    <a:lumMod val="85000"/>
                  </a:schemeClr>
                </a:solidFill>
              </a:rPr>
              <a:t>Apply model diagnostics</a:t>
            </a:r>
          </a:p>
          <a:p>
            <a:r>
              <a:rPr lang="en-US" sz="1400" dirty="0" smtClean="0">
                <a:solidFill>
                  <a:schemeClr val="bg1">
                    <a:lumMod val="85000"/>
                  </a:schemeClr>
                </a:solidFill>
              </a:rPr>
              <a:t>Model additional process as appropriate</a:t>
            </a:r>
          </a:p>
          <a:p>
            <a:r>
              <a:rPr lang="en-US" sz="1400" dirty="0" smtClean="0">
                <a:solidFill>
                  <a:schemeClr val="bg1">
                    <a:lumMod val="85000"/>
                  </a:schemeClr>
                </a:solidFill>
              </a:rPr>
              <a:t>Re-weight the data as needed</a:t>
            </a:r>
          </a:p>
          <a:p>
            <a:endParaRPr lang="en-US" sz="1400" dirty="0" smtClean="0">
              <a:solidFill>
                <a:schemeClr val="bg1">
                  <a:lumMod val="75000"/>
                </a:schemeClr>
              </a:solidFill>
            </a:endParaRPr>
          </a:p>
          <a:p>
            <a:r>
              <a:rPr lang="en-US" sz="1600" dirty="0" smtClean="0"/>
              <a:t>Potentially add in other data as long as it doesn’t change things too much (abundance)</a:t>
            </a:r>
          </a:p>
          <a:p>
            <a:r>
              <a:rPr lang="en-US" sz="1600" dirty="0" smtClean="0"/>
              <a:t>Use sensitivity analyses to understand effects of simplifying assumptions/processes</a:t>
            </a:r>
          </a:p>
          <a:p>
            <a:r>
              <a:rPr lang="en-US" sz="1600" dirty="0" smtClean="0"/>
              <a:t>Create alternative models  which is not the same as sensitivity analyses</a:t>
            </a:r>
          </a:p>
          <a:p>
            <a:endParaRPr lang="en-US" sz="1600" dirty="0"/>
          </a:p>
          <a:p>
            <a:r>
              <a:rPr lang="en-US" sz="1400" dirty="0" smtClean="0">
                <a:solidFill>
                  <a:schemeClr val="bg1">
                    <a:lumMod val="85000"/>
                  </a:schemeClr>
                </a:solidFill>
              </a:rPr>
              <a:t>Use simulation studies to help choose modeling approach</a:t>
            </a:r>
          </a:p>
          <a:p>
            <a:endParaRPr lang="en-US" sz="1400" dirty="0">
              <a:solidFill>
                <a:schemeClr val="bg1">
                  <a:lumMod val="85000"/>
                </a:schemeClr>
              </a:solidFill>
            </a:endParaRPr>
          </a:p>
        </p:txBody>
      </p:sp>
      <p:sp>
        <p:nvSpPr>
          <p:cNvPr id="4" name="TextBox 3"/>
          <p:cNvSpPr txBox="1"/>
          <p:nvPr/>
        </p:nvSpPr>
        <p:spPr>
          <a:xfrm>
            <a:off x="714286" y="4038600"/>
            <a:ext cx="2566857" cy="369332"/>
          </a:xfrm>
          <a:prstGeom prst="rect">
            <a:avLst/>
          </a:prstGeom>
          <a:solidFill>
            <a:schemeClr val="bg1"/>
          </a:solidFill>
        </p:spPr>
        <p:txBody>
          <a:bodyPr wrap="none" rtlCol="0">
            <a:spAutoFit/>
          </a:bodyPr>
          <a:lstStyle/>
          <a:p>
            <a:r>
              <a:rPr lang="en-US" u="sng" dirty="0" smtClean="0"/>
              <a:t>Post Model Development</a:t>
            </a:r>
            <a:endParaRPr lang="en-US" u="sng" dirty="0"/>
          </a:p>
        </p:txBody>
      </p:sp>
    </p:spTree>
    <p:extLst>
      <p:ext uri="{BB962C8B-B14F-4D97-AF65-F5344CB8AC3E}">
        <p14:creationId xmlns:p14="http://schemas.microsoft.com/office/powerpoint/2010/main" val="14574418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4614" y="990600"/>
            <a:ext cx="1497013" cy="369332"/>
          </a:xfrm>
          <a:prstGeom prst="rect">
            <a:avLst/>
          </a:prstGeom>
          <a:noFill/>
        </p:spPr>
        <p:txBody>
          <a:bodyPr wrap="none" rtlCol="0">
            <a:spAutoFit/>
          </a:bodyPr>
          <a:lstStyle/>
          <a:p>
            <a:r>
              <a:rPr lang="en-US" u="sng" dirty="0" smtClean="0"/>
              <a:t>Our Approach</a:t>
            </a:r>
            <a:endParaRPr lang="en-US" u="sng" dirty="0"/>
          </a:p>
        </p:txBody>
      </p:sp>
      <p:sp>
        <p:nvSpPr>
          <p:cNvPr id="3" name="TextBox 2"/>
          <p:cNvSpPr txBox="1"/>
          <p:nvPr/>
        </p:nvSpPr>
        <p:spPr>
          <a:xfrm>
            <a:off x="714286" y="2133600"/>
            <a:ext cx="6896953" cy="3416320"/>
          </a:xfrm>
          <a:prstGeom prst="rect">
            <a:avLst/>
          </a:prstGeom>
          <a:noFill/>
        </p:spPr>
        <p:txBody>
          <a:bodyPr wrap="none" rtlCol="0">
            <a:spAutoFit/>
          </a:bodyPr>
          <a:lstStyle/>
          <a:p>
            <a:r>
              <a:rPr lang="en-US" sz="1400" dirty="0" smtClean="0">
                <a:solidFill>
                  <a:schemeClr val="bg1">
                    <a:lumMod val="75000"/>
                  </a:schemeClr>
                </a:solidFill>
              </a:rPr>
              <a:t>Be clear in what you want to estimate</a:t>
            </a:r>
          </a:p>
          <a:p>
            <a:r>
              <a:rPr lang="en-US" sz="1400" dirty="0" smtClean="0">
                <a:solidFill>
                  <a:schemeClr val="bg1">
                    <a:lumMod val="75000"/>
                  </a:schemeClr>
                </a:solidFill>
              </a:rPr>
              <a:t>Carefully select the data = Don’t throw everything into the model</a:t>
            </a:r>
          </a:p>
          <a:p>
            <a:r>
              <a:rPr lang="en-US" sz="1400" dirty="0" smtClean="0">
                <a:solidFill>
                  <a:schemeClr val="bg1">
                    <a:lumMod val="75000"/>
                  </a:schemeClr>
                </a:solidFill>
              </a:rPr>
              <a:t>Estimate the sampling error outside the model- you will need this to assess quality of fit and</a:t>
            </a:r>
          </a:p>
          <a:p>
            <a:pPr lvl="1"/>
            <a:r>
              <a:rPr lang="en-US" sz="1400" dirty="0" smtClean="0">
                <a:solidFill>
                  <a:schemeClr val="bg1">
                    <a:lumMod val="75000"/>
                  </a:schemeClr>
                </a:solidFill>
              </a:rPr>
              <a:t>to prioritize the data</a:t>
            </a:r>
          </a:p>
          <a:p>
            <a:endParaRPr lang="en-US" sz="1400" dirty="0" smtClean="0"/>
          </a:p>
          <a:p>
            <a:r>
              <a:rPr lang="en-US" sz="1400" dirty="0" smtClean="0">
                <a:solidFill>
                  <a:schemeClr val="bg1">
                    <a:lumMod val="85000"/>
                  </a:schemeClr>
                </a:solidFill>
              </a:rPr>
              <a:t>Create the initial model based on understanding hypothesis with original sampling error</a:t>
            </a:r>
          </a:p>
          <a:p>
            <a:r>
              <a:rPr lang="en-US" sz="1400" dirty="0" smtClean="0">
                <a:solidFill>
                  <a:schemeClr val="bg1">
                    <a:lumMod val="85000"/>
                  </a:schemeClr>
                </a:solidFill>
              </a:rPr>
              <a:t>Determine if you have elucidated a production function</a:t>
            </a:r>
          </a:p>
          <a:p>
            <a:r>
              <a:rPr lang="en-US" sz="1400" dirty="0" smtClean="0">
                <a:solidFill>
                  <a:schemeClr val="bg1">
                    <a:lumMod val="85000"/>
                  </a:schemeClr>
                </a:solidFill>
              </a:rPr>
              <a:t>Apply model diagnostics</a:t>
            </a:r>
          </a:p>
          <a:p>
            <a:r>
              <a:rPr lang="en-US" sz="1400" dirty="0" smtClean="0">
                <a:solidFill>
                  <a:schemeClr val="bg1">
                    <a:lumMod val="85000"/>
                  </a:schemeClr>
                </a:solidFill>
              </a:rPr>
              <a:t>Model additional process as appropriate</a:t>
            </a:r>
          </a:p>
          <a:p>
            <a:r>
              <a:rPr lang="en-US" sz="1400" dirty="0" smtClean="0">
                <a:solidFill>
                  <a:schemeClr val="bg1">
                    <a:lumMod val="85000"/>
                  </a:schemeClr>
                </a:solidFill>
              </a:rPr>
              <a:t>Re-weight the data as needed</a:t>
            </a:r>
          </a:p>
          <a:p>
            <a:endParaRPr lang="en-US" sz="1400" dirty="0" smtClean="0">
              <a:solidFill>
                <a:schemeClr val="bg1">
                  <a:lumMod val="75000"/>
                </a:schemeClr>
              </a:solidFill>
            </a:endParaRPr>
          </a:p>
          <a:p>
            <a:r>
              <a:rPr lang="en-US" sz="1400" dirty="0" smtClean="0">
                <a:solidFill>
                  <a:schemeClr val="bg1">
                    <a:lumMod val="85000"/>
                  </a:schemeClr>
                </a:solidFill>
              </a:rPr>
              <a:t>Use sensitivity analyses to understand effects of hard to estimate processes</a:t>
            </a:r>
          </a:p>
          <a:p>
            <a:endParaRPr lang="en-US" sz="1400" dirty="0">
              <a:solidFill>
                <a:schemeClr val="bg1">
                  <a:lumMod val="85000"/>
                </a:schemeClr>
              </a:solidFill>
            </a:endParaRPr>
          </a:p>
          <a:p>
            <a:r>
              <a:rPr lang="en-US" sz="1600" dirty="0" smtClean="0"/>
              <a:t>Use simulation studies to help choose modeling approach</a:t>
            </a:r>
          </a:p>
          <a:p>
            <a:endParaRPr lang="en-US" sz="1600" dirty="0"/>
          </a:p>
        </p:txBody>
      </p:sp>
      <p:sp>
        <p:nvSpPr>
          <p:cNvPr id="4" name="TextBox 3"/>
          <p:cNvSpPr txBox="1"/>
          <p:nvPr/>
        </p:nvSpPr>
        <p:spPr>
          <a:xfrm>
            <a:off x="739000" y="4407932"/>
            <a:ext cx="3595023" cy="369332"/>
          </a:xfrm>
          <a:prstGeom prst="rect">
            <a:avLst/>
          </a:prstGeom>
          <a:solidFill>
            <a:schemeClr val="bg1"/>
          </a:solidFill>
        </p:spPr>
        <p:txBody>
          <a:bodyPr wrap="none" rtlCol="0">
            <a:spAutoFit/>
          </a:bodyPr>
          <a:lstStyle/>
          <a:p>
            <a:r>
              <a:rPr lang="en-US" u="sng" dirty="0" smtClean="0"/>
              <a:t>To improve subsequent assessments</a:t>
            </a:r>
            <a:endParaRPr lang="en-US" u="sng" dirty="0"/>
          </a:p>
        </p:txBody>
      </p:sp>
      <p:sp>
        <p:nvSpPr>
          <p:cNvPr id="8" name="Curved Left Arrow 7"/>
          <p:cNvSpPr/>
          <p:nvPr/>
        </p:nvSpPr>
        <p:spPr>
          <a:xfrm rot="10551892">
            <a:off x="196639" y="2422613"/>
            <a:ext cx="457200" cy="2302901"/>
          </a:xfrm>
          <a:prstGeom prst="curved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891204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Krp\Documents\Last Supper_laptop2.jpg"/>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1565275" y="1230313"/>
            <a:ext cx="6011863" cy="3417887"/>
          </a:xfrm>
          <a:prstGeom prst="rect">
            <a:avLst/>
          </a:prstGeom>
          <a:solidFill>
            <a:srgbClr val="000000">
              <a:shade val="95000"/>
            </a:srgbClr>
          </a:solidFill>
          <a:ln w="444500" cap="sq">
            <a:solidFill>
              <a:schemeClr val="bg2">
                <a:lumMod val="25000"/>
              </a:schemeClr>
            </a:solidFill>
            <a:miter lim="800000"/>
          </a:ln>
          <a:effectLst>
            <a:outerShdw blurRad="254000" dist="190500" dir="2700000" sy="90000" algn="bl" rotWithShape="0">
              <a:srgbClr val="000000">
                <a:alpha val="40000"/>
              </a:srgbClr>
            </a:outerShdw>
          </a:effectLst>
          <a:extLst/>
        </p:spPr>
      </p:pic>
      <p:sp>
        <p:nvSpPr>
          <p:cNvPr id="2" name="TextBox 1"/>
          <p:cNvSpPr txBox="1"/>
          <p:nvPr/>
        </p:nvSpPr>
        <p:spPr>
          <a:xfrm>
            <a:off x="3297636" y="4645152"/>
            <a:ext cx="1731564" cy="523220"/>
          </a:xfrm>
          <a:prstGeom prst="rect">
            <a:avLst/>
          </a:prstGeom>
          <a:noFill/>
        </p:spPr>
        <p:txBody>
          <a:bodyPr wrap="none" rtlCol="0">
            <a:spAutoFit/>
          </a:bodyPr>
          <a:lstStyle/>
          <a:p>
            <a:r>
              <a:rPr lang="en-US" sz="2800" dirty="0" smtClean="0">
                <a:latin typeface="Bella Donna" panose="03000502030604030003" pitchFamily="66" charset="0"/>
              </a:rPr>
              <a:t>The Last Slide</a:t>
            </a:r>
            <a:endParaRPr lang="en-US" sz="2800" dirty="0">
              <a:latin typeface="Bella Donna" panose="03000502030604030003" pitchFamily="66" charset="0"/>
            </a:endParaRPr>
          </a:p>
        </p:txBody>
      </p:sp>
      <p:cxnSp>
        <p:nvCxnSpPr>
          <p:cNvPr id="4" name="Straight Connector 3"/>
          <p:cNvCxnSpPr/>
          <p:nvPr/>
        </p:nvCxnSpPr>
        <p:spPr>
          <a:xfrm>
            <a:off x="1565275" y="4648200"/>
            <a:ext cx="60118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347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0702" y="762483"/>
            <a:ext cx="7772400" cy="1470025"/>
          </a:xfrm>
        </p:spPr>
        <p:txBody>
          <a:bodyPr/>
          <a:lstStyle/>
          <a:p>
            <a:r>
              <a:rPr lang="en-US" dirty="0" smtClean="0"/>
              <a:t>Conflict is inevitable</a:t>
            </a:r>
            <a:endParaRPr lang="en-US" dirty="0"/>
          </a:p>
        </p:txBody>
      </p:sp>
      <p:sp>
        <p:nvSpPr>
          <p:cNvPr id="6" name="Slide Number Placeholder 5"/>
          <p:cNvSpPr>
            <a:spLocks noGrp="1"/>
          </p:cNvSpPr>
          <p:nvPr>
            <p:ph type="sldNum" sz="quarter" idx="12"/>
          </p:nvPr>
        </p:nvSpPr>
        <p:spPr/>
        <p:txBody>
          <a:bodyPr/>
          <a:lstStyle/>
          <a:p>
            <a:fld id="{5BB696BA-DDA7-4772-B29D-D56A88A9C604}" type="slidenum">
              <a:rPr lang="en-US" smtClean="0"/>
              <a:t>45</a:t>
            </a:fld>
            <a:endParaRPr lang="en-US"/>
          </a:p>
        </p:txBody>
      </p:sp>
      <p:sp>
        <p:nvSpPr>
          <p:cNvPr id="7" name="Rectangle 6"/>
          <p:cNvSpPr/>
          <p:nvPr/>
        </p:nvSpPr>
        <p:spPr>
          <a:xfrm>
            <a:off x="2335395" y="2263196"/>
            <a:ext cx="6477000" cy="2031325"/>
          </a:xfrm>
          <a:prstGeom prst="rect">
            <a:avLst/>
          </a:prstGeom>
        </p:spPr>
        <p:txBody>
          <a:bodyPr wrap="square">
            <a:spAutoFit/>
          </a:bodyPr>
          <a:lstStyle/>
          <a:p>
            <a:r>
              <a:rPr lang="en-US" b="1" dirty="0" smtClean="0"/>
              <a:t>‘There </a:t>
            </a:r>
            <a:r>
              <a:rPr lang="en-US" b="1" dirty="0"/>
              <a:t>are things we know that we know. There are known unknowns. That is to say there are things that we now know we don't know. But there are also unknown unknowns. There are things we do not know we don't </a:t>
            </a:r>
            <a:r>
              <a:rPr lang="en-US" b="1" dirty="0" smtClean="0"/>
              <a:t>know’</a:t>
            </a:r>
          </a:p>
          <a:p>
            <a:endParaRPr lang="en-US" b="1" dirty="0"/>
          </a:p>
          <a:p>
            <a:endParaRPr lang="en-US" b="1" dirty="0" smtClean="0"/>
          </a:p>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81" y="2392850"/>
            <a:ext cx="1337772" cy="1005840"/>
          </a:xfrm>
          <a:prstGeom prst="rect">
            <a:avLst/>
          </a:prstGeom>
        </p:spPr>
      </p:pic>
    </p:spTree>
    <p:extLst>
      <p:ext uri="{BB962C8B-B14F-4D97-AF65-F5344CB8AC3E}">
        <p14:creationId xmlns:p14="http://schemas.microsoft.com/office/powerpoint/2010/main" val="1132239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 y="294957"/>
            <a:ext cx="3462338" cy="3061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645" y="3810000"/>
            <a:ext cx="2846833"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2338" y="613050"/>
            <a:ext cx="2702495" cy="246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6938" y="613050"/>
            <a:ext cx="2618834" cy="246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198" y="3810000"/>
            <a:ext cx="3172571"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71769" y="228600"/>
            <a:ext cx="2813014" cy="523220"/>
          </a:xfrm>
          <a:prstGeom prst="rect">
            <a:avLst/>
          </a:prstGeom>
          <a:noFill/>
        </p:spPr>
        <p:txBody>
          <a:bodyPr wrap="none" rtlCol="0">
            <a:spAutoFit/>
          </a:bodyPr>
          <a:lstStyle/>
          <a:p>
            <a:r>
              <a:rPr lang="en-US" sz="2800" dirty="0" smtClean="0"/>
              <a:t>Simplify your data</a:t>
            </a:r>
            <a:endParaRPr lang="en-US" sz="2800" dirty="0"/>
          </a:p>
        </p:txBody>
      </p:sp>
      <p:cxnSp>
        <p:nvCxnSpPr>
          <p:cNvPr id="4" name="Straight Connector 3"/>
          <p:cNvCxnSpPr/>
          <p:nvPr/>
        </p:nvCxnSpPr>
        <p:spPr>
          <a:xfrm>
            <a:off x="457200" y="3356251"/>
            <a:ext cx="8138572" cy="72749"/>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639292" y="3050143"/>
            <a:ext cx="1668534" cy="369332"/>
          </a:xfrm>
          <a:prstGeom prst="rect">
            <a:avLst/>
          </a:prstGeom>
          <a:noFill/>
        </p:spPr>
        <p:txBody>
          <a:bodyPr wrap="none" rtlCol="0">
            <a:spAutoFit/>
          </a:bodyPr>
          <a:lstStyle/>
          <a:p>
            <a:r>
              <a:rPr lang="en-US" dirty="0" smtClean="0"/>
              <a:t>Old Assessment</a:t>
            </a:r>
            <a:endParaRPr lang="en-US" dirty="0"/>
          </a:p>
        </p:txBody>
      </p:sp>
      <p:sp>
        <p:nvSpPr>
          <p:cNvPr id="15" name="TextBox 14"/>
          <p:cNvSpPr txBox="1"/>
          <p:nvPr/>
        </p:nvSpPr>
        <p:spPr>
          <a:xfrm>
            <a:off x="2639292" y="3387209"/>
            <a:ext cx="1769972" cy="369332"/>
          </a:xfrm>
          <a:prstGeom prst="rect">
            <a:avLst/>
          </a:prstGeom>
          <a:noFill/>
        </p:spPr>
        <p:txBody>
          <a:bodyPr wrap="none" rtlCol="0">
            <a:spAutoFit/>
          </a:bodyPr>
          <a:lstStyle/>
          <a:p>
            <a:r>
              <a:rPr lang="en-US" dirty="0" smtClean="0"/>
              <a:t>New Assessment</a:t>
            </a:r>
            <a:endParaRPr lang="en-US" dirty="0"/>
          </a:p>
        </p:txBody>
      </p:sp>
      <p:cxnSp>
        <p:nvCxnSpPr>
          <p:cNvPr id="7" name="Straight Arrow Connector 6"/>
          <p:cNvCxnSpPr/>
          <p:nvPr/>
        </p:nvCxnSpPr>
        <p:spPr>
          <a:xfrm>
            <a:off x="4572000" y="3050143"/>
            <a:ext cx="609600" cy="68365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248400" y="3081930"/>
            <a:ext cx="640078" cy="65187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0147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42" y="748803"/>
            <a:ext cx="7061200" cy="5397500"/>
          </a:xfrm>
          <a:prstGeom prst="rect">
            <a:avLst/>
          </a:prstGeom>
        </p:spPr>
      </p:pic>
      <p:pic>
        <p:nvPicPr>
          <p:cNvPr id="1026" name="Picture 2" descr="C:\Users\Krp\AppData\Local\Microsoft\Windows\Temporary Internet Files\Content.IE5\5Z7KCG7D\medium-fish-smiling-funny-cartoon-33.3-15625[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2541" y="1600200"/>
            <a:ext cx="180000" cy="16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286001" y="18288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rp\AppData\Local\Microsoft\Windows\Temporary Internet Files\Content.IE5\5Z7KCG7D\medium-fish-smiling-funny-cartoon-33.3-15625[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8200" y="1766400"/>
            <a:ext cx="270000" cy="249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Krp\AppData\Local\Microsoft\Windows\Temporary Internet Files\Content.IE5\5Z7KCG7D\medium-fish-smiling-funny-cartoon-33.3-15625[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200" y="1828800"/>
            <a:ext cx="631147" cy="5827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Krp\AppData\Local\Microsoft\Windows\Temporary Internet Files\Content.IE5\5Z7KCG7D\medium-fish-smiling-funny-cartoon-33.3-15625[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7400" y="2133600"/>
            <a:ext cx="762000" cy="7035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0705" y="18012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091055" y="2081687"/>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16764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Krp\AppData\Local\Microsoft\Windows\Temporary Internet Files\Content.IE5\5Z7KCG7D\medium-fish-smiling-funny-cartoon-33.3-15625[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721986">
            <a:off x="6172200" y="2232647"/>
            <a:ext cx="360000" cy="332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Krp\AppData\Local\Microsoft\Windows\Temporary Internet Files\Content.IE5\5Z7KCG7D\medium-fish-smiling-funny-cartoon-33.3-15625[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384455">
            <a:off x="6172200" y="2438400"/>
            <a:ext cx="360000" cy="332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Krp\AppData\Local\Microsoft\Windows\Temporary Internet Files\Content.IE5\5Z7KCG7D\medium-fish-smiling-funny-cartoon-33.3-15625[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95994" flipH="1">
            <a:off x="5839800" y="1948503"/>
            <a:ext cx="360000" cy="332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96054" y="22860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Krp\AppData\Local\Microsoft\Windows\Temporary Internet Files\Content.IE5\5Z7KCG7D\medium-fish-smiling-funny-cartoon-33.3-15625[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244903" flipH="1">
            <a:off x="5808358" y="2285999"/>
            <a:ext cx="287642" cy="2655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Krp\AppData\Local\Microsoft\Windows\Temporary Internet Files\Content.IE5\5Z7KCG7D\medium-fish-smiling-funny-cartoon-33.3-15625[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95400" y="2133600"/>
            <a:ext cx="762000" cy="70358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a:off x="4267200" y="2438400"/>
            <a:ext cx="381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4648200" y="2858786"/>
            <a:ext cx="762000" cy="2107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2" descr="C:\Users\Krp\AppData\Local\Microsoft\Windows\Temporary Internet Files\Content.IE5\5Z7KCG7D\medium-fish-smiling-funny-cartoon-33.3-15625[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85400" y="2557958"/>
            <a:ext cx="360000" cy="3324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08262" y="24384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48454" y="223744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867110" y="24384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847014" y="2116864"/>
            <a:ext cx="194946" cy="180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2438400" y="1856400"/>
            <a:ext cx="474141" cy="0"/>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913120" y="2095500"/>
            <a:ext cx="436200" cy="48260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67498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42" y="748803"/>
            <a:ext cx="7061200" cy="5397500"/>
          </a:xfrm>
          <a:prstGeom prst="rect">
            <a:avLst/>
          </a:prstGeom>
        </p:spPr>
      </p:pic>
      <p:pic>
        <p:nvPicPr>
          <p:cNvPr id="1026" name="Picture 2" descr="C:\Users\Krp\AppData\Local\Microsoft\Windows\Temporary Internet Files\Content.IE5\5Z7KCG7D\medium-fish-smiling-funny-cartoon-33.3-15625[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071200"/>
            <a:ext cx="180000" cy="16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286001" y="18288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rp\AppData\Local\Microsoft\Windows\Temporary Internet Files\Content.IE5\5Z7KCG7D\medium-fish-smiling-funny-cartoon-33.3-15625[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2071200"/>
            <a:ext cx="270000" cy="249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Krp\AppData\Local\Microsoft\Windows\Temporary Internet Files\Content.IE5\5Z7KCG7D\medium-fish-smiling-funny-cartoon-33.3-15625[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35626" y="2195850"/>
            <a:ext cx="631147" cy="5827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Krp\AppData\Local\Microsoft\Windows\Temporary Internet Files\Content.IE5\5Z7KCG7D\medium-fish-smiling-funny-cartoon-33.3-15625[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603035" y="1840408"/>
            <a:ext cx="762000" cy="7035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Krp\AppData\Local\Microsoft\Windows\Temporary Internet Files\Content.IE5\5Z7KCG7D\medium-fish-smiling-funny-cartoon-33.3-15625[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53000" y="2526386"/>
            <a:ext cx="360000" cy="332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1" y="19812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590801" y="21336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16764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Krp\AppData\Local\Microsoft\Windows\Temporary Internet Files\Content.IE5\5Z7KCG7D\medium-fish-smiling-funny-cartoon-33.3-15625[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157768">
            <a:off x="6477000" y="2404722"/>
            <a:ext cx="360000" cy="332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Krp\AppData\Local\Microsoft\Windows\Temporary Internet Files\Content.IE5\5Z7KCG7D\medium-fish-smiling-funny-cartoon-33.3-15625[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978905">
            <a:off x="6132083" y="2836288"/>
            <a:ext cx="550341" cy="5081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Krp\AppData\Local\Microsoft\Windows\Temporary Internet Files\Content.IE5\5Z7KCG7D\medium-fish-smiling-funny-cartoon-33.3-15625[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5980578" y="2520245"/>
            <a:ext cx="360000" cy="332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96054" y="22860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4870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267200" y="22098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Krp\AppData\Local\Microsoft\Windows\Temporary Internet Files\Content.IE5\5Z7KCG7D\medium-fish-smiling-funny-cartoon-33.3-15625[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128379" y="4114800"/>
            <a:ext cx="762000" cy="70358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a:off x="4267200" y="2438400"/>
            <a:ext cx="381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4648200" y="2858786"/>
            <a:ext cx="762000" cy="2107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679041" y="3163009"/>
            <a:ext cx="676179" cy="10825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205854" y="23622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Krp\AppData\Local\Microsoft\Windows\Temporary Internet Files\Content.IE5\5Z7KCG7D\medium-fish-smiling-funny-cartoon-33.3-15625[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5400" y="2729026"/>
            <a:ext cx="360000" cy="332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Krp\AppData\Local\Microsoft\Windows\Temporary Internet Files\Content.IE5\5Z7KCG7D\medium-fish-smiling-funny-cartoon-33.3-15625[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24056" y="2759170"/>
            <a:ext cx="360000" cy="33240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Elbow Connector 26"/>
          <p:cNvCxnSpPr/>
          <p:nvPr/>
        </p:nvCxnSpPr>
        <p:spPr>
          <a:xfrm rot="5400000">
            <a:off x="6055078" y="2636462"/>
            <a:ext cx="569525" cy="228600"/>
          </a:xfrm>
          <a:prstGeom prst="bentConnector3">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1375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42" y="748803"/>
            <a:ext cx="7061200" cy="5397500"/>
          </a:xfrm>
          <a:prstGeom prst="rect">
            <a:avLst/>
          </a:prstGeom>
        </p:spPr>
      </p:pic>
      <p:pic>
        <p:nvPicPr>
          <p:cNvPr id="1026" name="Picture 2" descr="C:\Users\Krp\AppData\Local\Microsoft\Windows\Temporary Internet Files\Content.IE5\5Z7KCG7D\medium-fish-smiling-funny-cartoon-33.3-15625[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071200"/>
            <a:ext cx="180000" cy="16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286001" y="18288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rp\AppData\Local\Microsoft\Windows\Temporary Internet Files\Content.IE5\5Z7KCG7D\medium-fish-smiling-funny-cartoon-33.3-15625[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2071200"/>
            <a:ext cx="270000" cy="249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Krp\AppData\Local\Microsoft\Windows\Temporary Internet Files\Content.IE5\5Z7KCG7D\medium-fish-smiling-funny-cartoon-33.3-15625[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35626" y="2195850"/>
            <a:ext cx="631147" cy="5827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Krp\AppData\Local\Microsoft\Windows\Temporary Internet Files\Content.IE5\5Z7KCG7D\medium-fish-smiling-funny-cartoon-33.3-15625[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209801" y="2506996"/>
            <a:ext cx="762000" cy="7035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Krp\AppData\Local\Microsoft\Windows\Temporary Internet Files\Content.IE5\5Z7KCG7D\medium-fish-smiling-funny-cartoon-33.3-15625[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53000" y="2526386"/>
            <a:ext cx="360000" cy="332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1" y="19812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590801" y="21336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16764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Krp\AppData\Local\Microsoft\Windows\Temporary Internet Files\Content.IE5\5Z7KCG7D\medium-fish-smiling-funny-cartoon-33.3-15625[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7000" y="2404722"/>
            <a:ext cx="360000" cy="332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Krp\AppData\Local\Microsoft\Windows\Temporary Internet Files\Content.IE5\5Z7KCG7D\medium-fish-smiling-funny-cartoon-33.3-15625[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705">
            <a:off x="6172200" y="2577000"/>
            <a:ext cx="360000" cy="332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Krp\AppData\Local\Microsoft\Windows\Temporary Internet Files\Content.IE5\5Z7KCG7D\medium-fish-smiling-funny-cartoon-33.3-15625[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521598" y="2703125"/>
            <a:ext cx="360000" cy="332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96054" y="22860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4870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267200" y="22098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Krp\AppData\Local\Microsoft\Windows\Temporary Internet Files\Content.IE5\5Z7KCG7D\medium-fish-smiling-funny-cartoon-33.3-15625[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128379" y="4114800"/>
            <a:ext cx="762000" cy="70358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a:off x="4267200" y="2438400"/>
            <a:ext cx="381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4648200" y="2858786"/>
            <a:ext cx="762000" cy="2107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679041" y="3163009"/>
            <a:ext cx="676179" cy="10825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189300" y="2203772"/>
            <a:ext cx="647700" cy="630908"/>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4830957">
            <a:off x="1866900" y="1447800"/>
            <a:ext cx="1905000" cy="1295400"/>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011999" y="2425810"/>
            <a:ext cx="742950" cy="685800"/>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209800" y="1731292"/>
            <a:ext cx="190500" cy="304800"/>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457450" y="1867364"/>
            <a:ext cx="190500" cy="304800"/>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247900" y="1578892"/>
            <a:ext cx="571500" cy="609600"/>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732409" y="2577000"/>
            <a:ext cx="323850" cy="494836"/>
          </a:xfrm>
          <a:prstGeom prst="ellipse">
            <a:avLst/>
          </a:prstGeom>
          <a:solidFill>
            <a:schemeClr val="accent2">
              <a:lumMod val="60000"/>
              <a:lumOff val="40000"/>
              <a:alpha val="49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581400" y="4419600"/>
            <a:ext cx="190500" cy="304800"/>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981200" y="2209800"/>
            <a:ext cx="190500" cy="304800"/>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828800" y="1752600"/>
            <a:ext cx="571500" cy="609600"/>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184891" y="2709088"/>
            <a:ext cx="171450" cy="247418"/>
          </a:xfrm>
          <a:prstGeom prst="ellipse">
            <a:avLst/>
          </a:prstGeom>
          <a:solidFill>
            <a:schemeClr val="accent2">
              <a:lumMod val="60000"/>
              <a:lumOff val="40000"/>
              <a:alpha val="49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647950" y="2043450"/>
            <a:ext cx="190500" cy="304800"/>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610100" y="2286000"/>
            <a:ext cx="571500" cy="609600"/>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0516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42" y="748803"/>
            <a:ext cx="7061200" cy="5397500"/>
          </a:xfrm>
          <a:prstGeom prst="rect">
            <a:avLst/>
          </a:prstGeom>
        </p:spPr>
      </p:pic>
      <p:pic>
        <p:nvPicPr>
          <p:cNvPr id="1026" name="Picture 2" descr="C:\Users\Krp\AppData\Local\Microsoft\Windows\Temporary Internet Files\Content.IE5\5Z7KCG7D\medium-fish-smiling-funny-cartoon-33.3-15625[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071200"/>
            <a:ext cx="180000" cy="16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286001" y="18288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rp\AppData\Local\Microsoft\Windows\Temporary Internet Files\Content.IE5\5Z7KCG7D\medium-fish-smiling-funny-cartoon-33.3-15625[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2071200"/>
            <a:ext cx="270000" cy="249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Krp\AppData\Local\Microsoft\Windows\Temporary Internet Files\Content.IE5\5Z7KCG7D\medium-fish-smiling-funny-cartoon-33.3-15625[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35626" y="2195850"/>
            <a:ext cx="631147" cy="5827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Krp\AppData\Local\Microsoft\Windows\Temporary Internet Files\Content.IE5\5Z7KCG7D\medium-fish-smiling-funny-cartoon-33.3-15625[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209801" y="2506996"/>
            <a:ext cx="762000" cy="7035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Krp\AppData\Local\Microsoft\Windows\Temporary Internet Files\Content.IE5\5Z7KCG7D\medium-fish-smiling-funny-cartoon-33.3-15625[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53000" y="2526386"/>
            <a:ext cx="360000" cy="332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1" y="19812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590801" y="21336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16764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Krp\AppData\Local\Microsoft\Windows\Temporary Internet Files\Content.IE5\5Z7KCG7D\medium-fish-smiling-funny-cartoon-33.3-15625[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6616" y="2314290"/>
            <a:ext cx="360000" cy="332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Krp\AppData\Local\Microsoft\Windows\Temporary Internet Files\Content.IE5\5Z7KCG7D\medium-fish-smiling-funny-cartoon-33.3-15625[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705">
            <a:off x="6091816" y="2486568"/>
            <a:ext cx="360000" cy="332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Krp\AppData\Local\Microsoft\Windows\Temporary Internet Files\Content.IE5\5Z7KCG7D\medium-fish-smiling-funny-cartoon-33.3-15625[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521598" y="2703125"/>
            <a:ext cx="360000" cy="332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96054" y="22860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4870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Krp\AppData\Local\Microsoft\Windows\Temporary Internet Files\Content.IE5\5Z7KCG7D\medium-fish-smiling-funny-cartoon-33.3-15625[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267200" y="2209800"/>
            <a:ext cx="194946" cy="18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Krp\AppData\Local\Microsoft\Windows\Temporary Internet Files\Content.IE5\5Z7KCG7D\medium-fish-smiling-funny-cartoon-33.3-15625[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128379" y="4114800"/>
            <a:ext cx="762000" cy="70358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a:off x="4267200" y="2438400"/>
            <a:ext cx="381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4648200" y="2858786"/>
            <a:ext cx="762000" cy="2107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679041" y="3163009"/>
            <a:ext cx="676179" cy="10825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333150" y="2667000"/>
            <a:ext cx="647700" cy="630908"/>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866900" y="1447799"/>
            <a:ext cx="3162300" cy="1905001"/>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653196" y="2195850"/>
            <a:ext cx="742950" cy="685800"/>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209800" y="1731292"/>
            <a:ext cx="190500" cy="304800"/>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457450" y="1867364"/>
            <a:ext cx="190500" cy="304800"/>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935626" y="1887552"/>
            <a:ext cx="1019348" cy="947127"/>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325829" y="2271768"/>
            <a:ext cx="323850" cy="494836"/>
          </a:xfrm>
          <a:prstGeom prst="ellipse">
            <a:avLst/>
          </a:prstGeom>
          <a:solidFill>
            <a:schemeClr val="accent2">
              <a:lumMod val="60000"/>
              <a:lumOff val="40000"/>
              <a:alpha val="49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581400" y="4419600"/>
            <a:ext cx="190500" cy="304800"/>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981200" y="2209800"/>
            <a:ext cx="190500" cy="304800"/>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828800" y="1752600"/>
            <a:ext cx="571500" cy="609600"/>
          </a:xfrm>
          <a:prstGeom prst="ellipse">
            <a:avLst/>
          </a:prstGeom>
          <a:solidFill>
            <a:srgbClr val="FFC000">
              <a:alpha val="4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015234" y="2041055"/>
            <a:ext cx="358108" cy="631925"/>
          </a:xfrm>
          <a:prstGeom prst="ellipse">
            <a:avLst/>
          </a:prstGeom>
          <a:solidFill>
            <a:schemeClr val="accent2">
              <a:lumMod val="60000"/>
              <a:lumOff val="40000"/>
              <a:alpha val="49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7429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5700" y="1021407"/>
            <a:ext cx="3989614" cy="646331"/>
          </a:xfrm>
          <a:prstGeom prst="rect">
            <a:avLst/>
          </a:prstGeom>
          <a:noFill/>
        </p:spPr>
        <p:txBody>
          <a:bodyPr wrap="square" rtlCol="0">
            <a:spAutoFit/>
          </a:bodyPr>
          <a:lstStyle/>
          <a:p>
            <a:r>
              <a:rPr lang="en-US" sz="1600" dirty="0" smtClean="0"/>
              <a:t>Result of incorrect (often simplifying) assumptions:</a:t>
            </a:r>
          </a:p>
          <a:p>
            <a:r>
              <a:rPr lang="en-US" sz="2000" b="1" dirty="0"/>
              <a:t> </a:t>
            </a:r>
            <a:r>
              <a:rPr lang="en-US" sz="2000" b="1" dirty="0" smtClean="0"/>
              <a:t>                   </a:t>
            </a:r>
            <a:endParaRPr lang="en-US" sz="2000" b="1" dirty="0"/>
          </a:p>
        </p:txBody>
      </p:sp>
      <p:sp>
        <p:nvSpPr>
          <p:cNvPr id="3" name="TextBox 2"/>
          <p:cNvSpPr txBox="1"/>
          <p:nvPr/>
        </p:nvSpPr>
        <p:spPr>
          <a:xfrm>
            <a:off x="1793637" y="2752725"/>
            <a:ext cx="5761049" cy="2862322"/>
          </a:xfrm>
          <a:prstGeom prst="rect">
            <a:avLst/>
          </a:prstGeom>
          <a:noFill/>
        </p:spPr>
        <p:txBody>
          <a:bodyPr wrap="square" rtlCol="0">
            <a:spAutoFit/>
          </a:bodyPr>
          <a:lstStyle/>
          <a:p>
            <a:r>
              <a:rPr lang="en-US" dirty="0" smtClean="0"/>
              <a:t>1. Missing important model processes</a:t>
            </a:r>
          </a:p>
          <a:p>
            <a:endParaRPr lang="en-US" dirty="0" smtClean="0"/>
          </a:p>
          <a:p>
            <a:r>
              <a:rPr lang="en-US" dirty="0" smtClean="0"/>
              <a:t>2. Using an incorrect model structure</a:t>
            </a:r>
          </a:p>
          <a:p>
            <a:endParaRPr lang="en-US" dirty="0" smtClean="0"/>
          </a:p>
          <a:p>
            <a:r>
              <a:rPr lang="en-US" dirty="0" smtClean="0"/>
              <a:t>3. Incorrect specification of a model parameter</a:t>
            </a:r>
          </a:p>
          <a:p>
            <a:endParaRPr lang="en-US" dirty="0" smtClean="0"/>
          </a:p>
          <a:p>
            <a:r>
              <a:rPr lang="en-US" dirty="0" smtClean="0">
                <a:solidFill>
                  <a:srgbClr val="FF0000"/>
                </a:solidFill>
              </a:rPr>
              <a:t>Making an incorrect statistical assumption</a:t>
            </a:r>
          </a:p>
          <a:p>
            <a:endParaRPr lang="en-US" dirty="0">
              <a:solidFill>
                <a:srgbClr val="FF0000"/>
              </a:solidFill>
            </a:endParaRPr>
          </a:p>
          <a:p>
            <a:r>
              <a:rPr lang="en-US" dirty="0" smtClean="0">
                <a:solidFill>
                  <a:srgbClr val="FF0000"/>
                </a:solidFill>
              </a:rPr>
              <a:t>Naively estimating processes</a:t>
            </a:r>
          </a:p>
          <a:p>
            <a:endParaRPr lang="en-US" dirty="0"/>
          </a:p>
        </p:txBody>
      </p:sp>
      <p:sp>
        <p:nvSpPr>
          <p:cNvPr id="4" name="TextBox 3"/>
          <p:cNvSpPr txBox="1"/>
          <p:nvPr/>
        </p:nvSpPr>
        <p:spPr>
          <a:xfrm>
            <a:off x="1457325" y="559742"/>
            <a:ext cx="4808176" cy="461665"/>
          </a:xfrm>
          <a:prstGeom prst="rect">
            <a:avLst/>
          </a:prstGeom>
          <a:noFill/>
        </p:spPr>
        <p:txBody>
          <a:bodyPr wrap="none" rtlCol="0">
            <a:spAutoFit/>
          </a:bodyPr>
          <a:lstStyle/>
          <a:p>
            <a:r>
              <a:rPr lang="en-US" sz="2400" b="1" dirty="0" smtClean="0"/>
              <a:t>Model Misspecification in inevitable</a:t>
            </a:r>
            <a:endParaRPr lang="en-US" sz="2400" b="1" dirty="0"/>
          </a:p>
        </p:txBody>
      </p:sp>
      <p:sp>
        <p:nvSpPr>
          <p:cNvPr id="5" name="Rectangle 4"/>
          <p:cNvSpPr/>
          <p:nvPr/>
        </p:nvSpPr>
        <p:spPr>
          <a:xfrm>
            <a:off x="1828799" y="2743200"/>
            <a:ext cx="5649687" cy="2667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46995" y="2221468"/>
            <a:ext cx="3357009" cy="369332"/>
          </a:xfrm>
          <a:prstGeom prst="rect">
            <a:avLst/>
          </a:prstGeom>
          <a:noFill/>
        </p:spPr>
        <p:txBody>
          <a:bodyPr wrap="none" rtlCol="0">
            <a:spAutoFit/>
          </a:bodyPr>
          <a:lstStyle/>
          <a:p>
            <a:r>
              <a:rPr lang="en-US" dirty="0" smtClean="0"/>
              <a:t>Some types of model misspecification</a:t>
            </a:r>
            <a:endParaRPr lang="en-US" dirty="0"/>
          </a:p>
        </p:txBody>
      </p:sp>
      <p:cxnSp>
        <p:nvCxnSpPr>
          <p:cNvPr id="8" name="Straight Connector 7"/>
          <p:cNvCxnSpPr/>
          <p:nvPr/>
        </p:nvCxnSpPr>
        <p:spPr>
          <a:xfrm>
            <a:off x="2646995" y="4267200"/>
            <a:ext cx="276320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613228"/>
      </p:ext>
    </p:extLst>
  </p:cSld>
  <p:clrMapOvr>
    <a:masterClrMapping/>
  </p:clrMapOvr>
  <p:timing>
    <p:tnLst>
      <p:par>
        <p:cTn id="1" dur="indefinite" restart="never" nodeType="tmRoot"/>
      </p:par>
    </p:tnLst>
  </p:timing>
</p:sld>
</file>

<file path=ppt/theme/theme1.xml><?xml version="1.0" encoding="utf-8"?>
<a:theme xmlns:a="http://schemas.openxmlformats.org/drawingml/2006/main" name="NOAA Fisheries Content Slide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OAA Divider Slide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4095</TotalTime>
  <Words>1861</Words>
  <Application>Microsoft Office PowerPoint</Application>
  <PresentationFormat>On-screen Show (4:3)</PresentationFormat>
  <Paragraphs>412</Paragraphs>
  <Slides>46</Slides>
  <Notes>2</Notes>
  <HiddenSlides>0</HiddenSlides>
  <MMClips>0</MMClips>
  <ScaleCrop>false</ScaleCrop>
  <HeadingPairs>
    <vt:vector size="4" baseType="variant">
      <vt:variant>
        <vt:lpstr>Theme</vt:lpstr>
      </vt:variant>
      <vt:variant>
        <vt:i4>3</vt:i4>
      </vt:variant>
      <vt:variant>
        <vt:lpstr>Slide Titles</vt:lpstr>
      </vt:variant>
      <vt:variant>
        <vt:i4>46</vt:i4>
      </vt:variant>
    </vt:vector>
  </HeadingPairs>
  <TitlesOfParts>
    <vt:vector size="49" baseType="lpstr">
      <vt:lpstr>NOAA Fisheries Content Slides</vt:lpstr>
      <vt:lpstr>NOAA Divider Slides</vt:lpstr>
      <vt:lpstr>NOAA Title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find the correctly specified model?</vt:lpstr>
      <vt:lpstr>Estimating some parameters cure all 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Conflict is inevitable</vt:lpstr>
      <vt:lpstr>PowerPoint Presentation</vt:lpstr>
    </vt:vector>
  </TitlesOfParts>
  <Company>Janin/Cliff Design,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Durham</dc:creator>
  <cp:lastModifiedBy>Kevin R. Piner</cp:lastModifiedBy>
  <cp:revision>195</cp:revision>
  <dcterms:created xsi:type="dcterms:W3CDTF">2012-07-23T20:47:30Z</dcterms:created>
  <dcterms:modified xsi:type="dcterms:W3CDTF">2015-10-22T19:55:28Z</dcterms:modified>
</cp:coreProperties>
</file>