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92" r:id="rId3"/>
    <p:sldId id="282" r:id="rId4"/>
    <p:sldId id="258" r:id="rId5"/>
    <p:sldId id="283" r:id="rId6"/>
    <p:sldId id="341" r:id="rId7"/>
    <p:sldId id="376" r:id="rId8"/>
    <p:sldId id="261" r:id="rId9"/>
    <p:sldId id="388" r:id="rId10"/>
    <p:sldId id="328" r:id="rId11"/>
    <p:sldId id="359" r:id="rId12"/>
    <p:sldId id="390" r:id="rId13"/>
    <p:sldId id="296" r:id="rId14"/>
    <p:sldId id="378" r:id="rId15"/>
    <p:sldId id="280" r:id="rId16"/>
    <p:sldId id="380" r:id="rId17"/>
    <p:sldId id="382" r:id="rId18"/>
    <p:sldId id="279" r:id="rId19"/>
    <p:sldId id="387" r:id="rId20"/>
    <p:sldId id="363" r:id="rId21"/>
    <p:sldId id="340" r:id="rId22"/>
    <p:sldId id="339" r:id="rId23"/>
    <p:sldId id="391" r:id="rId24"/>
    <p:sldId id="39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060FC"/>
    <a:srgbClr val="5062E6"/>
    <a:srgbClr val="545ADA"/>
    <a:srgbClr val="54FAFE"/>
    <a:srgbClr val="030937"/>
    <a:srgbClr val="101140"/>
    <a:srgbClr val="A746F8"/>
    <a:srgbClr val="0000FF"/>
    <a:srgbClr val="B4F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9" autoAdjust="0"/>
    <p:restoredTop sz="82245" autoAdjust="0"/>
  </p:normalViewPr>
  <p:slideViewPr>
    <p:cSldViewPr showGuides="1">
      <p:cViewPr varScale="1">
        <p:scale>
          <a:sx n="80" d="100"/>
          <a:sy n="80" d="100"/>
        </p:scale>
        <p:origin x="-1446" y="-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F1F31-BA9C-4964-8434-4A2A9573F5F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5F720-9A81-4D6A-8212-754EA4DD5D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81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5F720-9A81-4D6A-8212-754EA4DD5DD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25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5F720-9A81-4D6A-8212-754EA4DD5DD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56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5F720-9A81-4D6A-8212-754EA4DD5DD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27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5F720-9A81-4D6A-8212-754EA4DD5DD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60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5F720-9A81-4D6A-8212-754EA4DD5DD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41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5F720-9A81-4D6A-8212-754EA4DD5DD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160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5F720-9A81-4D6A-8212-754EA4DD5DD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502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5F720-9A81-4D6A-8212-754EA4DD5DD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78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5F720-9A81-4D6A-8212-754EA4DD5DD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609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5F720-9A81-4D6A-8212-754EA4DD5DD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187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5F720-9A81-4D6A-8212-754EA4DD5DD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732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5F720-9A81-4D6A-8212-754EA4DD5DD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828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5F720-9A81-4D6A-8212-754EA4DD5DD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766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5F720-9A81-4D6A-8212-754EA4DD5DD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134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5F720-9A81-4D6A-8212-754EA4DD5DD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134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5F720-9A81-4D6A-8212-754EA4DD5DD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4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5F720-9A81-4D6A-8212-754EA4DD5DD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39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2AFFC-3E3C-458D-BF21-49EA5412826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92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5F720-9A81-4D6A-8212-754EA4DD5DD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86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5F720-9A81-4D6A-8212-754EA4DD5DD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08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5F720-9A81-4D6A-8212-754EA4DD5DD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83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5F720-9A81-4D6A-8212-754EA4DD5DD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65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5F720-9A81-4D6A-8212-754EA4DD5DD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19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8A16-8A74-4468-8C08-F1C75622393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8EED-31D9-4014-85E7-862605394A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2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8A16-8A74-4468-8C08-F1C75622393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8EED-31D9-4014-85E7-862605394A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35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8A16-8A74-4468-8C08-F1C75622393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8EED-31D9-4014-85E7-862605394A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4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8A16-8A74-4468-8C08-F1C75622393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8EED-31D9-4014-85E7-862605394A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07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8A16-8A74-4468-8C08-F1C75622393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8EED-31D9-4014-85E7-862605394A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3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8A16-8A74-4468-8C08-F1C75622393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8EED-31D9-4014-85E7-862605394A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9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8A16-8A74-4468-8C08-F1C75622393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8EED-31D9-4014-85E7-862605394A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71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8A16-8A74-4468-8C08-F1C75622393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8EED-31D9-4014-85E7-862605394A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43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8A16-8A74-4468-8C08-F1C75622393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8EED-31D9-4014-85E7-862605394A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32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8A16-8A74-4468-8C08-F1C75622393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8EED-31D9-4014-85E7-862605394A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91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8A16-8A74-4468-8C08-F1C75622393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8EED-31D9-4014-85E7-862605394A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17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08A16-8A74-4468-8C08-F1C75622393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58EED-31D9-4014-85E7-862605394A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8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534400" cy="2209800"/>
          </a:xfrm>
        </p:spPr>
        <p:txBody>
          <a:bodyPr>
            <a:normAutofit/>
          </a:bodyPr>
          <a:lstStyle/>
          <a:p>
            <a:r>
              <a:rPr lang="en-US" sz="3300" dirty="0" smtClean="0">
                <a:solidFill>
                  <a:srgbClr val="FFFF00"/>
                </a:solidFill>
              </a:rPr>
              <a:t>Use of dynamic factor analysis to estimate trends in abundance of upper trophic level species</a:t>
            </a:r>
            <a:endParaRPr lang="en-US" sz="33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9000" y="0"/>
            <a:ext cx="1981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accent1">
                    <a:lumMod val="75000"/>
                  </a:schemeClr>
                </a:solidFill>
              </a:rPr>
              <a:t>Michael Scott Sherburne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2514600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>
                <a:solidFill>
                  <a:schemeClr val="bg1"/>
                </a:solidFill>
              </a:rPr>
              <a:t>Cassidy </a:t>
            </a:r>
            <a:r>
              <a:rPr lang="en-US" dirty="0" smtClean="0">
                <a:solidFill>
                  <a:schemeClr val="bg1"/>
                </a:solidFill>
              </a:rPr>
              <a:t>D Peterson</a:t>
            </a:r>
          </a:p>
          <a:p>
            <a:pPr lvl="0" algn="ctr"/>
            <a:r>
              <a:rPr lang="en-US" dirty="0" smtClean="0">
                <a:solidFill>
                  <a:schemeClr val="bg1"/>
                </a:solidFill>
              </a:rPr>
              <a:t>Robert J </a:t>
            </a:r>
            <a:r>
              <a:rPr lang="en-US" dirty="0" err="1" smtClean="0">
                <a:solidFill>
                  <a:schemeClr val="bg1"/>
                </a:solidFill>
              </a:rPr>
              <a:t>Latour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479" y="5370731"/>
            <a:ext cx="3116521" cy="14872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4388304"/>
            <a:ext cx="3457575" cy="246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4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68362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Dynamic Factor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3733800"/>
              </a:xfrm>
              <a:solidFill>
                <a:schemeClr val="tx2">
                  <a:lumMod val="50000"/>
                  <a:alpha val="80000"/>
                </a:schemeClr>
              </a:solidFill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Things we can modify:</a:t>
                </a:r>
              </a:p>
              <a:p>
                <a:pPr lvl="1"/>
                <a:r>
                  <a:rPr lang="en-US" dirty="0" smtClean="0">
                    <a:solidFill>
                      <a:schemeClr val="bg1"/>
                    </a:solidFill>
                  </a:rPr>
                  <a:t>Number of common trends (m)</a:t>
                </a:r>
              </a:p>
              <a:p>
                <a:pPr lvl="1"/>
                <a:r>
                  <a:rPr lang="en-US" dirty="0" smtClean="0">
                    <a:solidFill>
                      <a:schemeClr val="bg1"/>
                    </a:solidFill>
                  </a:rPr>
                  <a:t>Include covariates</a:t>
                </a:r>
              </a:p>
              <a:p>
                <a:pPr lvl="1"/>
                <a:r>
                  <a:rPr lang="en-US" dirty="0" smtClean="0">
                    <a:solidFill>
                      <a:schemeClr val="bg1"/>
                    </a:solidFill>
                  </a:rPr>
                  <a:t>Covariance structure of the observation error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54FAFE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54FAFE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54FAFE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54FAFE"/>
                          </a:solidFill>
                          <a:latin typeface="Cambria Math"/>
                        </a:rPr>
                        <m:t>= </m:t>
                      </m:r>
                      <m:r>
                        <a:rPr lang="el-GR" b="1" i="1">
                          <a:solidFill>
                            <a:srgbClr val="54FAFE"/>
                          </a:solidFill>
                          <a:latin typeface="Cambria Math"/>
                        </a:rPr>
                        <m:t>𝜞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54FAFE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b="1" i="1" smtClean="0">
                              <a:solidFill>
                                <a:srgbClr val="54FAFE"/>
                              </a:solidFill>
                              <a:latin typeface="Cambria Math"/>
                            </a:rPr>
                            <m:t>𝜶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54FAFE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54FAFE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54FAFE"/>
                          </a:solidFill>
                          <a:latin typeface="Cambria Math"/>
                        </a:rPr>
                        <m:t>𝑫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54FAFE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54FAFE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54FAFE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54FAFE"/>
                          </a:solidFill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54FAFE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b="1" i="1" smtClean="0">
                              <a:solidFill>
                                <a:srgbClr val="54FAFE"/>
                              </a:solidFill>
                              <a:latin typeface="Cambria Math"/>
                            </a:rPr>
                            <m:t>𝜺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54FAFE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dirty="0" smtClean="0">
                  <a:solidFill>
                    <a:srgbClr val="54FAFE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54FAFE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54FAFE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54FAFE"/>
                              </a:solidFill>
                              <a:latin typeface="Cambria Math"/>
                              <a:ea typeface="Cambria Math"/>
                            </a:rPr>
                            <m:t>𝒕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54FAFE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54FAFE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54FAFE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54FAFE"/>
                              </a:solidFill>
                              <a:latin typeface="Cambria Math"/>
                              <a:ea typeface="Cambria Math"/>
                            </a:rPr>
                            <m:t>𝒕</m:t>
                          </m:r>
                          <m:r>
                            <a:rPr lang="en-US" b="1" i="1" smtClean="0">
                              <a:solidFill>
                                <a:srgbClr val="54FAFE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54FAFE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54FAFE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54FAFE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b="1" i="1" smtClean="0">
                              <a:solidFill>
                                <a:srgbClr val="54FAFE"/>
                              </a:solidFill>
                              <a:latin typeface="Cambria Math"/>
                              <a:ea typeface="Cambria Math"/>
                            </a:rPr>
                            <m:t>𝜼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54FAFE"/>
                              </a:solidFill>
                              <a:latin typeface="Cambria Math"/>
                              <a:ea typeface="Cambria Math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i="1" dirty="0" smtClean="0">
                  <a:solidFill>
                    <a:srgbClr val="54FAFE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54FAFE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54FAFE"/>
                            </a:solidFill>
                            <a:latin typeface="Cambria Math"/>
                            <a:ea typeface="Cambria Math"/>
                          </a:rPr>
                          <m:t>𝜺</m:t>
                        </m:r>
                      </m:e>
                      <m:sub>
                        <m:r>
                          <a:rPr lang="en-US" b="1" i="1">
                            <a:solidFill>
                              <a:srgbClr val="54FAFE"/>
                            </a:solidFill>
                            <a:latin typeface="Cambria Math"/>
                            <a:ea typeface="Cambria Math"/>
                          </a:rPr>
                          <m:t>𝒕</m:t>
                        </m:r>
                      </m:sub>
                    </m:sSub>
                    <m:r>
                      <a:rPr lang="en-US" i="1">
                        <a:solidFill>
                          <a:srgbClr val="54FAFE"/>
                        </a:solidFill>
                        <a:latin typeface="Cambria Math"/>
                        <a:ea typeface="Cambria Math"/>
                      </a:rPr>
                      <m:t> ~ </m:t>
                    </m:r>
                    <m:r>
                      <a:rPr lang="en-US" i="1">
                        <a:solidFill>
                          <a:srgbClr val="54FAFE"/>
                        </a:solidFill>
                        <a:latin typeface="Cambria Math"/>
                        <a:ea typeface="Cambria Math"/>
                      </a:rPr>
                      <m:t>𝑀𝑉𝑁</m:t>
                    </m:r>
                    <m:r>
                      <a:rPr lang="en-US" i="1">
                        <a:solidFill>
                          <a:srgbClr val="54FAFE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1" i="1">
                        <a:solidFill>
                          <a:srgbClr val="54FAFE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b="1" i="1">
                        <a:solidFill>
                          <a:srgbClr val="54FAFE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>
                        <a:solidFill>
                          <a:srgbClr val="54FAFE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1">
                        <a:solidFill>
                          <a:srgbClr val="54FAFE"/>
                        </a:solidFill>
                        <a:latin typeface="Cambria Math"/>
                        <a:ea typeface="Cambria Math"/>
                      </a:rPr>
                      <m:t>𝑯</m:t>
                    </m:r>
                    <m:r>
                      <a:rPr lang="en-US" i="1">
                        <a:solidFill>
                          <a:srgbClr val="54FAFE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54FAFE"/>
                    </a:solidFill>
                  </a:rPr>
                  <a:t>  &amp;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54FAFE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l-GR" b="1" i="1" smtClean="0">
                            <a:solidFill>
                              <a:srgbClr val="54FAFE"/>
                            </a:solidFill>
                            <a:latin typeface="Cambria Math"/>
                          </a:rPr>
                          <m:t>𝜼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54FAFE"/>
                            </a:solidFill>
                            <a:latin typeface="Cambria Math"/>
                          </a:rPr>
                          <m:t>𝒕</m:t>
                        </m:r>
                      </m:sub>
                    </m:sSub>
                    <m:r>
                      <a:rPr lang="en-US" b="0" i="1" smtClean="0">
                        <a:solidFill>
                          <a:srgbClr val="54FAFE"/>
                        </a:solidFill>
                        <a:latin typeface="Cambria Math"/>
                      </a:rPr>
                      <m:t>~ </m:t>
                    </m:r>
                    <m:r>
                      <a:rPr lang="en-US" b="0" i="1" smtClean="0">
                        <a:solidFill>
                          <a:srgbClr val="54FAFE"/>
                        </a:solidFill>
                        <a:latin typeface="Cambria Math"/>
                      </a:rPr>
                      <m:t>𝑀𝑉𝑁</m:t>
                    </m:r>
                    <m:r>
                      <a:rPr lang="en-US" b="0" i="1" smtClean="0">
                        <a:solidFill>
                          <a:srgbClr val="54FAFE"/>
                        </a:solidFill>
                        <a:latin typeface="Cambria Math"/>
                      </a:rPr>
                      <m:t>(</m:t>
                    </m:r>
                    <m:r>
                      <a:rPr lang="en-US" b="1" i="1" smtClean="0">
                        <a:solidFill>
                          <a:srgbClr val="54FAFE"/>
                        </a:solidFill>
                        <a:latin typeface="Cambria Math"/>
                      </a:rPr>
                      <m:t>𝟎</m:t>
                    </m:r>
                    <m:r>
                      <a:rPr lang="en-US" b="0" i="1" smtClean="0">
                        <a:solidFill>
                          <a:srgbClr val="54FAFE"/>
                        </a:solidFill>
                        <a:latin typeface="Cambria Math"/>
                      </a:rPr>
                      <m:t>, </m:t>
                    </m:r>
                    <m:r>
                      <a:rPr lang="en-US" b="1" i="1" smtClean="0">
                        <a:solidFill>
                          <a:srgbClr val="54FAFE"/>
                        </a:solidFill>
                        <a:latin typeface="Cambria Math"/>
                      </a:rPr>
                      <m:t>𝑸</m:t>
                    </m:r>
                    <m:r>
                      <a:rPr lang="en-US" b="0" i="1" smtClean="0">
                        <a:solidFill>
                          <a:srgbClr val="54FAFE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54FAFE"/>
                  </a:solidFill>
                </a:endParaRPr>
              </a:p>
              <a:p>
                <a:pPr marL="0" indent="0">
                  <a:buNone/>
                </a:pPr>
                <a:endParaRPr lang="en-US" i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i="1" dirty="0" smtClean="0">
                  <a:solidFill>
                    <a:schemeClr val="bg1"/>
                  </a:solidFill>
                </a:endParaRPr>
              </a:p>
              <a:p>
                <a:endParaRPr lang="en-US" i="1" dirty="0">
                  <a:solidFill>
                    <a:schemeClr val="bg1"/>
                  </a:solidFill>
                </a:endParaRPr>
              </a:p>
            </p:txBody>
          </p:sp>
        </mc:Choice>
        <mc:Fallback xmlns:mv="urn:schemas-microsoft-com:mac:vml"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3733800"/>
              </a:xfrm>
              <a:blipFill rotWithShape="0">
                <a:blip r:embed="rId3"/>
                <a:stretch>
                  <a:fillRect l="-1704" t="-2124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/>
              <p:cNvSpPr txBox="1">
                <a:spLocks/>
              </p:cNvSpPr>
              <p:nvPr/>
            </p:nvSpPr>
            <p:spPr>
              <a:xfrm>
                <a:off x="457200" y="5029200"/>
                <a:ext cx="4114800" cy="1371600"/>
              </a:xfrm>
              <a:prstGeom prst="rect">
                <a:avLst/>
              </a:prstGeom>
              <a:solidFill>
                <a:schemeClr val="tx2">
                  <a:lumMod val="50000"/>
                  <a:alpha val="80000"/>
                </a:schemeClr>
              </a:solidFill>
            </p:spPr>
            <p:txBody>
              <a:bodyPr vert="horz" lIns="91440" tIns="45720" rIns="91440" bIns="45720" numCol="1" rtlCol="0">
                <a:normAutofit fontScale="70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𝐻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i="1" dirty="0">
                  <a:solidFill>
                    <a:srgbClr val="FFFF00"/>
                  </a:solidFill>
                </a:endParaRPr>
              </a:p>
            </p:txBody>
          </p:sp>
        </mc:Choice>
        <mc:Fallback xmlns:mv="urn:schemas-microsoft-com:mac:vml" xmlns="">
          <p:sp>
            <p:nvSpPr>
              <p:cNvPr id="5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029200"/>
                <a:ext cx="4114800" cy="13716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3"/>
              <p:cNvSpPr txBox="1">
                <a:spLocks/>
              </p:cNvSpPr>
              <p:nvPr/>
            </p:nvSpPr>
            <p:spPr>
              <a:xfrm>
                <a:off x="457200" y="5029200"/>
                <a:ext cx="4114800" cy="1371600"/>
              </a:xfrm>
              <a:prstGeom prst="rect">
                <a:avLst/>
              </a:prstGeom>
              <a:solidFill>
                <a:schemeClr val="tx2">
                  <a:lumMod val="50000"/>
                  <a:alpha val="80000"/>
                </a:schemeClr>
              </a:solidFill>
            </p:spPr>
            <p:txBody>
              <a:bodyPr vert="horz" lIns="91440" tIns="45720" rIns="91440" bIns="45720" numCol="1" rtlCol="0">
                <a:normAutofit fontScale="6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𝐻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b="0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b="0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b="0" i="1" smtClean="0">
                                            <a:solidFill>
                                              <a:srgbClr val="FFFF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FFFF0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b="0" i="1" smtClean="0">
                                                  <a:solidFill>
                                                    <a:srgbClr val="FFFF00"/>
                                                  </a:solidFill>
                                                  <a:latin typeface="Cambria Math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b="0" i="1" smtClean="0">
                                                  <a:solidFill>
                                                    <a:srgbClr val="FFFF00"/>
                                                  </a:solidFill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</m:mr>
                                    </m:m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i="1" dirty="0">
                  <a:solidFill>
                    <a:srgbClr val="FFFF00"/>
                  </a:solidFill>
                </a:endParaRPr>
              </a:p>
            </p:txBody>
          </p:sp>
        </mc:Choice>
        <mc:Fallback xmlns:mv="urn:schemas-microsoft-com:mac:vml" xmlns="">
          <p:sp>
            <p:nvSpPr>
              <p:cNvPr id="8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029200"/>
                <a:ext cx="4114800" cy="13716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3"/>
              <p:cNvSpPr txBox="1">
                <a:spLocks/>
              </p:cNvSpPr>
              <p:nvPr/>
            </p:nvSpPr>
            <p:spPr>
              <a:xfrm>
                <a:off x="457200" y="5029200"/>
                <a:ext cx="4114800" cy="1371600"/>
              </a:xfrm>
              <a:prstGeom prst="rect">
                <a:avLst/>
              </a:prstGeom>
              <a:solidFill>
                <a:schemeClr val="tx2">
                  <a:lumMod val="50000"/>
                  <a:alpha val="80000"/>
                </a:schemeClr>
              </a:solidFill>
            </p:spPr>
            <p:txBody>
              <a:bodyPr vert="horz" lIns="91440" tIns="45720" rIns="91440" bIns="45720" numCol="1" rtlCol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𝐻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i="1" dirty="0">
                  <a:solidFill>
                    <a:srgbClr val="FFFF00"/>
                  </a:solidFill>
                </a:endParaRPr>
              </a:p>
            </p:txBody>
          </p:sp>
        </mc:Choice>
        <mc:Fallback xmlns:mv="urn:schemas-microsoft-com:mac:vml" xmlns="">
          <p:sp>
            <p:nvSpPr>
              <p:cNvPr id="9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029200"/>
                <a:ext cx="4114800" cy="13716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3"/>
              <p:cNvSpPr txBox="1">
                <a:spLocks/>
              </p:cNvSpPr>
              <p:nvPr/>
            </p:nvSpPr>
            <p:spPr>
              <a:xfrm>
                <a:off x="457200" y="5029200"/>
                <a:ext cx="4114800" cy="1371600"/>
              </a:xfrm>
              <a:prstGeom prst="rect">
                <a:avLst/>
              </a:prstGeom>
              <a:solidFill>
                <a:schemeClr val="tx2">
                  <a:lumMod val="50000"/>
                  <a:alpha val="80000"/>
                </a:schemeClr>
              </a:solidFill>
            </p:spPr>
            <p:txBody>
              <a:bodyPr vert="horz" lIns="91440" tIns="45720" rIns="91440" bIns="45720" numCol="1" rtlCol="0">
                <a:normAutofit fontScale="70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𝐻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b="0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b="0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12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21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b="0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b="0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14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23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24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b="0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b="0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32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41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42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b="0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b="0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34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43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i="1" dirty="0">
                  <a:solidFill>
                    <a:srgbClr val="FFFF00"/>
                  </a:solidFill>
                </a:endParaRPr>
              </a:p>
            </p:txBody>
          </p:sp>
        </mc:Choice>
        <mc:Fallback xmlns:mv="urn:schemas-microsoft-com:mac:vml" xmlns="">
          <p:sp>
            <p:nvSpPr>
              <p:cNvPr id="10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029200"/>
                <a:ext cx="4114800" cy="13716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3"/>
              <p:cNvSpPr txBox="1">
                <a:spLocks/>
              </p:cNvSpPr>
              <p:nvPr/>
            </p:nvSpPr>
            <p:spPr>
              <a:xfrm>
                <a:off x="4572000" y="5029200"/>
                <a:ext cx="4114800" cy="1371600"/>
              </a:xfrm>
              <a:prstGeom prst="rect">
                <a:avLst/>
              </a:prstGeom>
              <a:solidFill>
                <a:schemeClr val="tx2">
                  <a:lumMod val="50000"/>
                  <a:alpha val="80000"/>
                </a:schemeClr>
              </a:solidFill>
            </p:spPr>
            <p:txBody>
              <a:bodyPr vert="horz" lIns="91440" tIns="45720" rIns="91440" bIns="45720" numCol="1" rtlCol="0">
                <a:normAutofit fontScale="70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𝑄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bg1"/>
                  </a:solidFill>
                </a:endParaRPr>
              </a:p>
            </p:txBody>
          </p:sp>
        </mc:Choice>
        <mc:Fallback xmlns:mv="urn:schemas-microsoft-com:mac:vml" xmlns="">
          <p:sp>
            <p:nvSpPr>
              <p:cNvPr id="11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029200"/>
                <a:ext cx="4114800" cy="137160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205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" t="8794"/>
          <a:stretch/>
        </p:blipFill>
        <p:spPr>
          <a:xfrm>
            <a:off x="4448629" y="4013210"/>
            <a:ext cx="4695370" cy="24637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4188"/>
            <a:ext cx="9144000" cy="856412"/>
          </a:xfr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Potential DFA Covariates: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088960" cy="5391090"/>
          </a:xfr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North Atlantic Oscillation (NAO)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Atlantic </a:t>
            </a:r>
            <a:r>
              <a:rPr lang="en-US" sz="3200" dirty="0" err="1" smtClean="0">
                <a:latin typeface="+mj-lt"/>
                <a:ea typeface="+mj-ea"/>
                <a:cs typeface="+mj-cs"/>
              </a:rPr>
              <a:t>Multidecadal</a:t>
            </a:r>
            <a:r>
              <a:rPr lang="en-US" sz="3200" dirty="0" smtClean="0">
                <a:latin typeface="+mj-lt"/>
                <a:ea typeface="+mj-ea"/>
                <a:cs typeface="+mj-cs"/>
              </a:rPr>
              <a:t> Oscillation (AMO)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Annual Sea Surface Temperature (SST)</a:t>
            </a:r>
            <a:endParaRPr lang="en-US" sz="3200" dirty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Species landings*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629" y="1079779"/>
            <a:ext cx="4748953" cy="295882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/>
          <p:cNvSpPr txBox="1"/>
          <p:nvPr/>
        </p:nvSpPr>
        <p:spPr>
          <a:xfrm>
            <a:off x="0" y="645789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“NAO </a:t>
            </a:r>
            <a:r>
              <a:rPr lang="en-US" sz="1000" dirty="0" err="1">
                <a:solidFill>
                  <a:schemeClr val="bg1"/>
                </a:solidFill>
              </a:rPr>
              <a:t>timeseries</a:t>
            </a:r>
            <a:r>
              <a:rPr lang="en-US" sz="1000" dirty="0">
                <a:solidFill>
                  <a:schemeClr val="bg1"/>
                </a:solidFill>
              </a:rPr>
              <a:t> 1856-present" </a:t>
            </a:r>
            <a:r>
              <a:rPr lang="en-US" sz="1000" dirty="0" smtClean="0">
                <a:solidFill>
                  <a:schemeClr val="bg1"/>
                </a:solidFill>
              </a:rPr>
              <a:t> by </a:t>
            </a:r>
            <a:r>
              <a:rPr lang="en-US" sz="1000" dirty="0" err="1">
                <a:solidFill>
                  <a:schemeClr val="bg1"/>
                </a:solidFill>
              </a:rPr>
              <a:t>Rosentod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Marsupilami</a:t>
            </a:r>
            <a:r>
              <a:rPr lang="en-US" sz="1000" dirty="0">
                <a:solidFill>
                  <a:schemeClr val="bg1"/>
                </a:solidFill>
              </a:rPr>
              <a:t>   http://</a:t>
            </a:r>
            <a:r>
              <a:rPr lang="en-US" sz="1000" dirty="0" smtClean="0">
                <a:solidFill>
                  <a:schemeClr val="bg1"/>
                </a:solidFill>
              </a:rPr>
              <a:t>commons.wikimedia.org/wiki/File:Winter-NAO-Index.svg Licensed </a:t>
            </a:r>
            <a:r>
              <a:rPr lang="en-US" sz="1000" dirty="0">
                <a:solidFill>
                  <a:schemeClr val="bg1"/>
                </a:solidFill>
              </a:rPr>
              <a:t>under Public Domain via Wikimedia; "</a:t>
            </a:r>
            <a:r>
              <a:rPr lang="en-US" sz="1000" dirty="0" smtClean="0">
                <a:solidFill>
                  <a:schemeClr val="bg1"/>
                </a:solidFill>
              </a:rPr>
              <a:t>AMO </a:t>
            </a:r>
            <a:r>
              <a:rPr lang="en-US" sz="1000" dirty="0" err="1">
                <a:solidFill>
                  <a:schemeClr val="bg1"/>
                </a:solidFill>
              </a:rPr>
              <a:t>timeseries</a:t>
            </a:r>
            <a:r>
              <a:rPr lang="en-US" sz="1000" dirty="0">
                <a:solidFill>
                  <a:schemeClr val="bg1"/>
                </a:solidFill>
              </a:rPr>
              <a:t> 1856-present" </a:t>
            </a:r>
            <a:r>
              <a:rPr lang="en-US" sz="1000" dirty="0" smtClean="0">
                <a:solidFill>
                  <a:schemeClr val="bg1"/>
                </a:solidFill>
              </a:rPr>
              <a:t>by </a:t>
            </a:r>
            <a:r>
              <a:rPr lang="en-US" sz="1000" dirty="0" err="1">
                <a:solidFill>
                  <a:schemeClr val="bg1"/>
                </a:solidFill>
              </a:rPr>
              <a:t>Rosentod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Marsupilami</a:t>
            </a:r>
            <a:r>
              <a:rPr lang="en-US" sz="1000" dirty="0">
                <a:solidFill>
                  <a:schemeClr val="bg1"/>
                </a:solidFill>
              </a:rPr>
              <a:t>   http://www.cdc.noaa.gov/Correlation/amon.us.long.data</a:t>
            </a:r>
            <a:r>
              <a:rPr lang="en-US" sz="1000" dirty="0" smtClean="0">
                <a:solidFill>
                  <a:schemeClr val="bg1"/>
                </a:solidFill>
              </a:rPr>
              <a:t>. Licensed </a:t>
            </a:r>
            <a:r>
              <a:rPr lang="en-US" sz="1000" dirty="0">
                <a:solidFill>
                  <a:schemeClr val="bg1"/>
                </a:solidFill>
              </a:rPr>
              <a:t>under Public Domain via Wikimedia</a:t>
            </a:r>
          </a:p>
          <a:p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798" y="5399782"/>
            <a:ext cx="41438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Data provided by </a:t>
            </a:r>
            <a:r>
              <a:rPr lang="en-US" sz="1600" i="1" dirty="0" smtClean="0"/>
              <a:t>NOAA/OAR/Earth System Research Laboratory Physical Sciences Division, </a:t>
            </a:r>
            <a:r>
              <a:rPr lang="en-US" sz="1600" i="1" dirty="0"/>
              <a:t>Boulder, Colorado, USA, from their Web site </a:t>
            </a:r>
            <a:r>
              <a:rPr lang="en-US" sz="1600" i="1" dirty="0" smtClean="0"/>
              <a:t>at </a:t>
            </a:r>
            <a:r>
              <a:rPr lang="en-US" sz="1600" i="1" dirty="0"/>
              <a:t>http://www.esrl.noaa.gov/psd/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3866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" t="8794"/>
          <a:stretch/>
        </p:blipFill>
        <p:spPr>
          <a:xfrm>
            <a:off x="4448629" y="4013210"/>
            <a:ext cx="4695370" cy="24637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4188"/>
            <a:ext cx="9144000" cy="856412"/>
          </a:xfr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Potential DFA Covariates: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088960" cy="5391090"/>
          </a:xfr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3200" strike="sngStrike" dirty="0" smtClean="0">
                <a:latin typeface="+mj-lt"/>
                <a:ea typeface="+mj-ea"/>
                <a:cs typeface="+mj-cs"/>
              </a:rPr>
              <a:t>North Atlantic Oscillation (NAO)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3200" strike="sngStrike" dirty="0" smtClean="0">
                <a:latin typeface="+mj-lt"/>
                <a:ea typeface="+mj-ea"/>
                <a:cs typeface="+mj-cs"/>
              </a:rPr>
              <a:t>Atlantic </a:t>
            </a:r>
            <a:r>
              <a:rPr lang="en-US" sz="3200" strike="sngStrike" dirty="0" err="1" smtClean="0">
                <a:latin typeface="+mj-lt"/>
                <a:ea typeface="+mj-ea"/>
                <a:cs typeface="+mj-cs"/>
              </a:rPr>
              <a:t>Multidecadal</a:t>
            </a:r>
            <a:r>
              <a:rPr lang="en-US" sz="3200" strike="sngStrike" dirty="0" smtClean="0">
                <a:latin typeface="+mj-lt"/>
                <a:ea typeface="+mj-ea"/>
                <a:cs typeface="+mj-cs"/>
              </a:rPr>
              <a:t> Oscillation (AMO)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3200" strike="sngStrike" dirty="0" smtClean="0">
                <a:latin typeface="+mj-lt"/>
                <a:ea typeface="+mj-ea"/>
                <a:cs typeface="+mj-cs"/>
              </a:rPr>
              <a:t>Annual Sea Surface Temperature (SST)</a:t>
            </a:r>
            <a:endParaRPr lang="en-US" sz="3200" strike="sngStrike" dirty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Species landings*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629" y="1079779"/>
            <a:ext cx="4748953" cy="295882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/>
          <p:cNvSpPr txBox="1"/>
          <p:nvPr/>
        </p:nvSpPr>
        <p:spPr>
          <a:xfrm>
            <a:off x="0" y="645789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“NAO </a:t>
            </a:r>
            <a:r>
              <a:rPr lang="en-US" sz="1000" dirty="0" err="1">
                <a:solidFill>
                  <a:schemeClr val="bg1"/>
                </a:solidFill>
              </a:rPr>
              <a:t>timeseries</a:t>
            </a:r>
            <a:r>
              <a:rPr lang="en-US" sz="1000" dirty="0">
                <a:solidFill>
                  <a:schemeClr val="bg1"/>
                </a:solidFill>
              </a:rPr>
              <a:t> 1856-present" </a:t>
            </a:r>
            <a:r>
              <a:rPr lang="en-US" sz="1000" dirty="0" smtClean="0">
                <a:solidFill>
                  <a:schemeClr val="bg1"/>
                </a:solidFill>
              </a:rPr>
              <a:t> by </a:t>
            </a:r>
            <a:r>
              <a:rPr lang="en-US" sz="1000" dirty="0" err="1">
                <a:solidFill>
                  <a:schemeClr val="bg1"/>
                </a:solidFill>
              </a:rPr>
              <a:t>Rosentod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Marsupilami</a:t>
            </a:r>
            <a:r>
              <a:rPr lang="en-US" sz="1000" dirty="0">
                <a:solidFill>
                  <a:schemeClr val="bg1"/>
                </a:solidFill>
              </a:rPr>
              <a:t>   http://</a:t>
            </a:r>
            <a:r>
              <a:rPr lang="en-US" sz="1000" dirty="0" smtClean="0">
                <a:solidFill>
                  <a:schemeClr val="bg1"/>
                </a:solidFill>
              </a:rPr>
              <a:t>commons.wikimedia.org/wiki/File:Winter-NAO-Index.svg Licensed </a:t>
            </a:r>
            <a:r>
              <a:rPr lang="en-US" sz="1000" dirty="0">
                <a:solidFill>
                  <a:schemeClr val="bg1"/>
                </a:solidFill>
              </a:rPr>
              <a:t>under Public Domain via Wikimedia; "</a:t>
            </a:r>
            <a:r>
              <a:rPr lang="en-US" sz="1000" dirty="0" smtClean="0">
                <a:solidFill>
                  <a:schemeClr val="bg1"/>
                </a:solidFill>
              </a:rPr>
              <a:t>AMO </a:t>
            </a:r>
            <a:r>
              <a:rPr lang="en-US" sz="1000" dirty="0" err="1">
                <a:solidFill>
                  <a:schemeClr val="bg1"/>
                </a:solidFill>
              </a:rPr>
              <a:t>timeseries</a:t>
            </a:r>
            <a:r>
              <a:rPr lang="en-US" sz="1000" dirty="0">
                <a:solidFill>
                  <a:schemeClr val="bg1"/>
                </a:solidFill>
              </a:rPr>
              <a:t> 1856-present" </a:t>
            </a:r>
            <a:r>
              <a:rPr lang="en-US" sz="1000" dirty="0" smtClean="0">
                <a:solidFill>
                  <a:schemeClr val="bg1"/>
                </a:solidFill>
              </a:rPr>
              <a:t>by </a:t>
            </a:r>
            <a:r>
              <a:rPr lang="en-US" sz="1000" dirty="0" err="1">
                <a:solidFill>
                  <a:schemeClr val="bg1"/>
                </a:solidFill>
              </a:rPr>
              <a:t>Rosentod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Marsupilami</a:t>
            </a:r>
            <a:r>
              <a:rPr lang="en-US" sz="1000" dirty="0">
                <a:solidFill>
                  <a:schemeClr val="bg1"/>
                </a:solidFill>
              </a:rPr>
              <a:t>   http://www.cdc.noaa.gov/Correlation/amon.us.long.data</a:t>
            </a:r>
            <a:r>
              <a:rPr lang="en-US" sz="1000" dirty="0" smtClean="0">
                <a:solidFill>
                  <a:schemeClr val="bg1"/>
                </a:solidFill>
              </a:rPr>
              <a:t>. Licensed </a:t>
            </a:r>
            <a:r>
              <a:rPr lang="en-US" sz="1000" dirty="0">
                <a:solidFill>
                  <a:schemeClr val="bg1"/>
                </a:solidFill>
              </a:rPr>
              <a:t>under Public Domain via Wikimedia</a:t>
            </a:r>
          </a:p>
          <a:p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798" y="5399782"/>
            <a:ext cx="41438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Data provided by </a:t>
            </a:r>
            <a:r>
              <a:rPr lang="en-US" sz="1600" i="1" dirty="0" smtClean="0"/>
              <a:t>NOAA/OAR/Earth System Research Laboratory Physical Sciences Division, </a:t>
            </a:r>
            <a:r>
              <a:rPr lang="en-US" sz="1600" i="1" dirty="0"/>
              <a:t>Boulder, Colorado, USA, from their Web site </a:t>
            </a:r>
            <a:r>
              <a:rPr lang="en-US" sz="1600" i="1" dirty="0" smtClean="0"/>
              <a:t>at </a:t>
            </a:r>
            <a:r>
              <a:rPr lang="en-US" sz="1600" i="1" dirty="0"/>
              <a:t>http://www.esrl.noaa.gov/psd/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8820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4876800"/>
            <a:ext cx="7772400" cy="1752600"/>
          </a:xfrm>
        </p:spPr>
        <p:txBody>
          <a:bodyPr>
            <a:normAutofit/>
          </a:bodyPr>
          <a:lstStyle/>
          <a:p>
            <a:pPr marL="346075" indent="-346075"/>
            <a:r>
              <a:rPr lang="en-US" dirty="0" smtClean="0">
                <a:solidFill>
                  <a:srgbClr val="FFFF00"/>
                </a:solidFill>
              </a:rPr>
              <a:t>Results: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b="0" dirty="0" smtClean="0">
                <a:solidFill>
                  <a:srgbClr val="FFFF00"/>
                </a:solidFill>
              </a:rPr>
              <a:t>Sandbar shark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sz="3600" b="0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" t="-126" r="237" b="35512"/>
          <a:stretch/>
        </p:blipFill>
        <p:spPr>
          <a:xfrm>
            <a:off x="592869" y="914400"/>
            <a:ext cx="7941531" cy="3886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62800" y="4554379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CJ </a:t>
            </a:r>
            <a:r>
              <a:rPr lang="en-US" sz="10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Sweetman</a:t>
            </a:r>
            <a:endParaRPr lang="en-US" sz="1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9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3350" y="427038"/>
            <a:ext cx="2609850" cy="3687762"/>
          </a:xfr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Sandbar Shark: Indices of Abundance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450" y="0"/>
            <a:ext cx="600075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734786"/>
            <a:ext cx="6477000" cy="55517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4520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76199"/>
            <a:ext cx="6286499" cy="538842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678891"/>
              </p:ext>
            </p:extLst>
          </p:nvPr>
        </p:nvGraphicFramePr>
        <p:xfrm>
          <a:off x="1098168" y="5379720"/>
          <a:ext cx="6902832" cy="1478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86636"/>
                <a:gridCol w="2208276"/>
                <a:gridCol w="1775143"/>
                <a:gridCol w="1132777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Index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Covariance</a:t>
                      </a:r>
                      <a:r>
                        <a:rPr lang="en-US" baseline="0" dirty="0" smtClean="0"/>
                        <a:t> Structure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Common Trends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Covariate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Delta-Lognormal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diagonal</a:t>
                      </a:r>
                      <a:r>
                        <a:rPr lang="en-US" baseline="0" dirty="0" smtClean="0"/>
                        <a:t> and equal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Hurdle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diagonal and equal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Zero Inflated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diagonal and unequal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231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8600"/>
            <a:ext cx="4724399" cy="6400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b="3448"/>
          <a:stretch/>
        </p:blipFill>
        <p:spPr>
          <a:xfrm>
            <a:off x="4572000" y="228600"/>
            <a:ext cx="4572000" cy="6400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>
            <a:off x="6357789" y="3886200"/>
            <a:ext cx="500211" cy="2230967"/>
          </a:xfrm>
          <a:prstGeom prst="ellipse">
            <a:avLst/>
          </a:prstGeom>
          <a:solidFill>
            <a:srgbClr val="FFFF00">
              <a:alpha val="3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"/>
            <a:ext cx="4419600" cy="3657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04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571500"/>
            <a:ext cx="6667500" cy="571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571500"/>
            <a:ext cx="66675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3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2971800" cy="1676400"/>
          </a:xfr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dirty="0" smtClean="0"/>
              <a:t>Sandbar Shark:</a:t>
            </a:r>
            <a:br>
              <a:rPr lang="en-US" sz="4000" dirty="0" smtClean="0"/>
            </a:br>
            <a:r>
              <a:rPr lang="en-US" sz="4000" dirty="0" smtClean="0"/>
              <a:t>Fitted trends</a:t>
            </a:r>
            <a:endParaRPr lang="en-US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463" y="0"/>
            <a:ext cx="6000750" cy="6858000"/>
          </a:xfr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4726060"/>
                  </p:ext>
                </p:extLst>
              </p:nvPr>
            </p:nvGraphicFramePr>
            <p:xfrm>
              <a:off x="0" y="3405405"/>
              <a:ext cx="3048000" cy="325255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61835"/>
                    <a:gridCol w="633413"/>
                    <a:gridCol w="771334"/>
                    <a:gridCol w="681418"/>
                  </a:tblGrid>
                  <a:tr h="477159"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1" i="1" u="none" strike="noStrike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subHide m:val="on"/>
                                        <m:supHide m:val="on"/>
                                        <m:ctrlPr>
                                          <a:rPr lang="en-US" sz="2000" b="1" i="1" u="none" strike="noStrike" smtClean="0">
                                            <a:solidFill>
                                              <a:schemeClr val="bg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sSubSup>
                                          <m:sSubSupPr>
                                            <m:ctrlPr>
                                              <a:rPr lang="en-US" sz="2000" b="1" i="1" u="none" strike="noStrike" smtClean="0">
                                                <a:solidFill>
                                                  <a:schemeClr val="bg1"/>
                                                </a:solidFill>
                                                <a:effectLst/>
                                                <a:latin typeface="Cambria Math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000" b="1" i="1" u="none" strike="noStrike" smtClean="0">
                                                <a:solidFill>
                                                  <a:schemeClr val="bg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𝜺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1" i="1" u="none" strike="noStrike" smtClean="0">
                                                <a:solidFill>
                                                  <a:schemeClr val="bg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000" b="1" i="1" u="none" strike="noStrike" smtClean="0">
                                                <a:solidFill>
                                                  <a:schemeClr val="bg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</m:sup>
                                        </m:sSubSup>
                                      </m:e>
                                    </m:nary>
                                  </m:num>
                                  <m:den>
                                    <m:nary>
                                      <m:naryPr>
                                        <m:chr m:val="∑"/>
                                        <m:subHide m:val="on"/>
                                        <m:supHide m:val="on"/>
                                        <m:ctrlPr>
                                          <a:rPr lang="en-US" sz="2000" b="1" i="1" u="none" strike="noStrike" smtClean="0">
                                            <a:solidFill>
                                              <a:schemeClr val="bg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sSubSup>
                                          <m:sSubSupPr>
                                            <m:ctrlPr>
                                              <a:rPr lang="en-US" sz="2000" b="1" i="1" u="none" strike="noStrike" smtClean="0">
                                                <a:solidFill>
                                                  <a:schemeClr val="bg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000" b="1" i="1" u="none" strike="noStrike" smtClean="0">
                                                <a:solidFill>
                                                  <a:schemeClr val="bg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𝒀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1" i="1" u="none" strike="noStrike" smtClean="0">
                                                <a:solidFill>
                                                  <a:schemeClr val="bg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000" b="1" i="1" u="none" strike="noStrike" smtClean="0">
                                                <a:solidFill>
                                                  <a:schemeClr val="bg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</m:sup>
                                        </m:sSubSup>
                                      </m:e>
                                    </m:nary>
                                  </m:den>
                                </m:f>
                              </m:oMath>
                            </m:oMathPara>
                          </a14:m>
                          <a:endParaRPr lang="en-US" sz="20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b="1" u="none" strike="noStrike">
                              <a:solidFill>
                                <a:schemeClr val="tx1"/>
                              </a:solidFill>
                              <a:effectLst/>
                            </a:rPr>
                            <a:t>D-log</a:t>
                          </a:r>
                          <a:endParaRPr lang="en-US" sz="2000" b="1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solidFill>
                          <a:srgbClr val="42FC8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b="1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Hurdle </a:t>
                          </a:r>
                          <a:endParaRPr lang="en-US" sz="20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b="1" u="none" strike="noStrike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Zero-</a:t>
                          </a:r>
                          <a:r>
                            <a:rPr lang="en-US" sz="2000" b="1" u="none" strike="noStrike" dirty="0" err="1" smtClean="0">
                              <a:solidFill>
                                <a:schemeClr val="bg1"/>
                              </a:solidFill>
                              <a:effectLst/>
                            </a:rPr>
                            <a:t>infl</a:t>
                          </a:r>
                          <a:endParaRPr lang="en-US" sz="20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solidFill>
                          <a:srgbClr val="0000FF"/>
                        </a:solidFill>
                      </a:tcPr>
                    </a:tc>
                  </a:tr>
                  <a:tr h="477159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b="1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VIMS LL</a:t>
                          </a:r>
                          <a:endParaRPr lang="en-US" sz="20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0.14</a:t>
                          </a:r>
                          <a:endParaRPr lang="en-US" sz="20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rgbClr val="42FC8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0.26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2000" b="0" i="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0.53</a:t>
                          </a:r>
                          <a:endParaRPr lang="en-US" sz="20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rgbClr val="0000FF"/>
                        </a:solidFill>
                      </a:tcPr>
                    </a:tc>
                  </a:tr>
                  <a:tr h="477159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b="1" u="none" strike="noStrike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GA </a:t>
                          </a:r>
                          <a:r>
                            <a:rPr lang="en-US" sz="2000" b="1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LL</a:t>
                          </a:r>
                          <a:endParaRPr lang="en-US" sz="20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0.54</a:t>
                          </a:r>
                          <a:endParaRPr lang="en-US" sz="20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rgbClr val="42FC8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0.91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0.97</a:t>
                          </a:r>
                          <a:endParaRPr lang="en-US" sz="20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rgbClr val="0000FF"/>
                        </a:solidFill>
                      </a:tcPr>
                    </a:tc>
                  </a:tr>
                  <a:tr h="477159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b="1" u="none" strike="noStrike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SC </a:t>
                          </a:r>
                          <a:r>
                            <a:rPr lang="en-US" sz="2000" b="1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LL</a:t>
                          </a:r>
                          <a:endParaRPr lang="en-US" sz="20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0.07</a:t>
                          </a:r>
                          <a:endParaRPr lang="en-US" sz="20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rgbClr val="42FC8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0.43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0.76</a:t>
                          </a:r>
                          <a:endParaRPr lang="en-US" sz="20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rgbClr val="0000FF"/>
                        </a:solidFill>
                      </a:tcPr>
                    </a:tc>
                  </a:tr>
                  <a:tr h="477159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b="1" i="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SEAMAP Trawl</a:t>
                          </a:r>
                          <a:endParaRPr lang="en-US" sz="20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0.12</a:t>
                          </a:r>
                          <a:endParaRPr lang="en-US" sz="20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rgbClr val="42FC8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1.00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0.97</a:t>
                          </a:r>
                          <a:endParaRPr lang="en-US" sz="20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rgbClr val="0000FF"/>
                        </a:solidFill>
                      </a:tcPr>
                    </a:tc>
                  </a:tr>
                  <a:tr h="477159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b="1" u="none" strike="noStrike">
                              <a:solidFill>
                                <a:schemeClr val="bg1"/>
                              </a:solidFill>
                              <a:effectLst/>
                            </a:rPr>
                            <a:t>SEFSC LL</a:t>
                          </a:r>
                          <a:endParaRPr lang="en-US" sz="2000" b="1" i="0" u="none" strike="noStrike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0.08</a:t>
                          </a:r>
                          <a:endParaRPr lang="en-US" sz="20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rgbClr val="42FC8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0.26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0.00</a:t>
                          </a:r>
                          <a:endParaRPr lang="en-US" sz="20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rgbClr val="0000FF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:mv="urn:schemas-microsoft-com:mac:vml"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a14="http://schemas.microsoft.com/office/drawing/2010/main" xmlns="" xmlns:p14="http://schemas.microsoft.com/office/powerpoint/2010/main" xmlns:mv="urn:schemas-microsoft-com:mac:vml" val="2484726060"/>
                  </p:ext>
                </p:extLst>
              </p:nvPr>
            </p:nvGraphicFramePr>
            <p:xfrm>
              <a:off x="0" y="3405405"/>
              <a:ext cx="3048000" cy="325255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61835"/>
                    <a:gridCol w="633413"/>
                    <a:gridCol w="771334"/>
                    <a:gridCol w="681418"/>
                  </a:tblGrid>
                  <a:tr h="72478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blipFill rotWithShape="1">
                          <a:blip r:embed="rId4"/>
                          <a:stretch>
                            <a:fillRect t="-840" r="-216456" b="-3697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b="1" u="none" strike="noStrike">
                              <a:solidFill>
                                <a:schemeClr val="tx1"/>
                              </a:solidFill>
                              <a:effectLst/>
                            </a:rPr>
                            <a:t>D-log</a:t>
                          </a:r>
                          <a:endParaRPr lang="en-US" sz="2000" b="1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solidFill>
                          <a:srgbClr val="42FC8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b="1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Hurdle </a:t>
                          </a:r>
                          <a:endParaRPr lang="en-US" sz="20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b="1" u="none" strike="noStrike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Zero-</a:t>
                          </a:r>
                          <a:r>
                            <a:rPr lang="en-US" sz="2000" b="1" u="none" strike="noStrike" dirty="0" err="1" smtClean="0">
                              <a:solidFill>
                                <a:schemeClr val="bg1"/>
                              </a:solidFill>
                              <a:effectLst/>
                            </a:rPr>
                            <a:t>infl</a:t>
                          </a:r>
                          <a:endParaRPr lang="en-US" sz="20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solidFill>
                          <a:srgbClr val="0000FF"/>
                        </a:solidFill>
                      </a:tcPr>
                    </a:tc>
                  </a:tr>
                  <a:tr h="477159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b="1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VIMS LL</a:t>
                          </a:r>
                          <a:endParaRPr lang="en-US" sz="20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0.14</a:t>
                          </a:r>
                          <a:endParaRPr lang="en-US" sz="20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rgbClr val="42FC8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0.26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2000" b="0" i="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0.53</a:t>
                          </a:r>
                          <a:endParaRPr lang="en-US" sz="20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rgbClr val="0000FF"/>
                        </a:solidFill>
                      </a:tcPr>
                    </a:tc>
                  </a:tr>
                  <a:tr h="477159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b="1" u="none" strike="noStrike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GA </a:t>
                          </a:r>
                          <a:r>
                            <a:rPr lang="en-US" sz="2000" b="1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LL</a:t>
                          </a:r>
                          <a:endParaRPr lang="en-US" sz="20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0.54</a:t>
                          </a:r>
                          <a:endParaRPr lang="en-US" sz="20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rgbClr val="42FC8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0.91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0.97</a:t>
                          </a:r>
                          <a:endParaRPr lang="en-US" sz="20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rgbClr val="0000FF"/>
                        </a:solidFill>
                      </a:tcPr>
                    </a:tc>
                  </a:tr>
                  <a:tr h="477159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b="1" u="none" strike="noStrike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SC </a:t>
                          </a:r>
                          <a:r>
                            <a:rPr lang="en-US" sz="2000" b="1" u="none" strike="noStrike" dirty="0">
                              <a:solidFill>
                                <a:schemeClr val="bg1"/>
                              </a:solidFill>
                              <a:effectLst/>
                            </a:rPr>
                            <a:t>LL</a:t>
                          </a:r>
                          <a:endParaRPr lang="en-US" sz="20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0.07</a:t>
                          </a:r>
                          <a:endParaRPr lang="en-US" sz="20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rgbClr val="42FC8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0.43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0.76</a:t>
                          </a:r>
                          <a:endParaRPr lang="en-US" sz="20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rgbClr val="0000FF"/>
                        </a:solidFill>
                      </a:tcPr>
                    </a:tc>
                  </a:tr>
                  <a:tr h="6191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b="1" i="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SEAMAP Trawl</a:t>
                          </a:r>
                          <a:endParaRPr lang="en-US" sz="20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0.12</a:t>
                          </a:r>
                          <a:endParaRPr lang="en-US" sz="20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rgbClr val="42FC8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1.00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0.97</a:t>
                          </a:r>
                          <a:endParaRPr lang="en-US" sz="20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rgbClr val="0000FF"/>
                        </a:solidFill>
                      </a:tcPr>
                    </a:tc>
                  </a:tr>
                  <a:tr h="477159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b="1" u="none" strike="noStrike">
                              <a:solidFill>
                                <a:schemeClr val="bg1"/>
                              </a:solidFill>
                              <a:effectLst/>
                            </a:rPr>
                            <a:t>SEFSC LL</a:t>
                          </a:r>
                          <a:endParaRPr lang="en-US" sz="2000" b="1" i="0" u="none" strike="noStrike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0.08</a:t>
                          </a:r>
                          <a:endParaRPr lang="en-US" sz="20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rgbClr val="42FC8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0.26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0.00</a:t>
                          </a:r>
                          <a:endParaRPr lang="en-US" sz="20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rgbClr val="0000FF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6703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19800" cy="68797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b="5564"/>
          <a:stretch/>
        </p:blipFill>
        <p:spPr>
          <a:xfrm>
            <a:off x="6096000" y="133991"/>
            <a:ext cx="2971800" cy="2469685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933700" y="57206"/>
            <a:ext cx="3009900" cy="1752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" y="1809806"/>
            <a:ext cx="3009900" cy="1752600"/>
          </a:xfrm>
          <a:prstGeom prst="rect">
            <a:avLst/>
          </a:prstGeom>
          <a:noFill/>
          <a:ln>
            <a:solidFill>
              <a:srgbClr val="F688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883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3" b="6793"/>
          <a:stretch/>
        </p:blipFill>
        <p:spPr>
          <a:xfrm>
            <a:off x="6096001" y="228600"/>
            <a:ext cx="2971800" cy="2422193"/>
          </a:xfrm>
          <a:prstGeom prst="rect">
            <a:avLst/>
          </a:prstGeom>
          <a:ln w="25400">
            <a:solidFill>
              <a:srgbClr val="F68836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933700" y="1809806"/>
            <a:ext cx="3009900" cy="17526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b="6808"/>
          <a:stretch/>
        </p:blipFill>
        <p:spPr bwMode="auto">
          <a:xfrm>
            <a:off x="6096001" y="342901"/>
            <a:ext cx="2971799" cy="238083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8100" y="3486206"/>
            <a:ext cx="3009900" cy="1752600"/>
          </a:xfrm>
          <a:prstGeom prst="rect">
            <a:avLst/>
          </a:prstGeom>
          <a:noFill/>
          <a:ln>
            <a:solidFill>
              <a:srgbClr val="B4F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" b="5927"/>
          <a:stretch/>
        </p:blipFill>
        <p:spPr>
          <a:xfrm>
            <a:off x="6095836" y="457200"/>
            <a:ext cx="2971963" cy="4174133"/>
          </a:xfrm>
          <a:prstGeom prst="rect">
            <a:avLst/>
          </a:prstGeom>
          <a:ln w="25400">
            <a:solidFill>
              <a:srgbClr val="B4F959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2933700" y="3486206"/>
            <a:ext cx="3009900" cy="1752600"/>
          </a:xfrm>
          <a:prstGeom prst="rect">
            <a:avLst/>
          </a:prstGeom>
          <a:noFill/>
          <a:ln>
            <a:solidFill>
              <a:srgbClr val="54FA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b="5251"/>
          <a:stretch/>
        </p:blipFill>
        <p:spPr>
          <a:xfrm>
            <a:off x="6095717" y="609600"/>
            <a:ext cx="2972084" cy="4267200"/>
          </a:xfrm>
          <a:prstGeom prst="rect">
            <a:avLst/>
          </a:prstGeom>
          <a:ln w="25400">
            <a:solidFill>
              <a:srgbClr val="54FAFE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38100" y="5162606"/>
            <a:ext cx="3009900" cy="16764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19800" y="2971800"/>
            <a:ext cx="3124200" cy="3926966"/>
          </a:xfrm>
          <a:prstGeom prst="rect">
            <a:avLst/>
          </a:prstGeom>
          <a:solidFill>
            <a:srgbClr val="030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2" b="6551"/>
          <a:stretch/>
        </p:blipFill>
        <p:spPr>
          <a:xfrm>
            <a:off x="6096001" y="731076"/>
            <a:ext cx="2971798" cy="2449806"/>
          </a:xfrm>
          <a:prstGeom prst="rect">
            <a:avLst/>
          </a:prstGeom>
          <a:ln w="25400">
            <a:solidFill>
              <a:srgbClr val="0000FF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2933700" y="5162606"/>
            <a:ext cx="3009900" cy="1676400"/>
          </a:xfrm>
          <a:prstGeom prst="rect">
            <a:avLst/>
          </a:prstGeom>
          <a:noFill/>
          <a:ln>
            <a:solidFill>
              <a:srgbClr val="A746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b="5803"/>
          <a:stretch/>
        </p:blipFill>
        <p:spPr>
          <a:xfrm>
            <a:off x="6096001" y="838200"/>
            <a:ext cx="2971800" cy="2485822"/>
          </a:xfrm>
          <a:prstGeom prst="rect">
            <a:avLst/>
          </a:prstGeom>
          <a:ln w="25400">
            <a:solidFill>
              <a:srgbClr val="A746F8"/>
            </a:solidFill>
          </a:ln>
        </p:spPr>
      </p:pic>
    </p:spTree>
    <p:extLst>
      <p:ext uri="{BB962C8B-B14F-4D97-AF65-F5344CB8AC3E}">
        <p14:creationId xmlns:p14="http://schemas.microsoft.com/office/powerpoint/2010/main" val="39979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69771"/>
            <a:ext cx="4420572" cy="26834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4572000" cy="838200"/>
          </a:xfr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143000"/>
            <a:ext cx="4572000" cy="2743200"/>
          </a:xfrm>
          <a:solidFill>
            <a:schemeClr val="tx2">
              <a:lumMod val="50000"/>
              <a:alpha val="8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Shark population declines (1970s – 1990s)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Increased commercial and recreational fishery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K-selected life history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Shark Fishery Management Plan (NMFS 1993)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478" y="76200"/>
            <a:ext cx="4535322" cy="6477000"/>
          </a:xfrm>
        </p:spPr>
      </p:pic>
      <p:sp>
        <p:nvSpPr>
          <p:cNvPr id="8" name="TextBox 7"/>
          <p:cNvSpPr txBox="1"/>
          <p:nvPr/>
        </p:nvSpPr>
        <p:spPr>
          <a:xfrm>
            <a:off x="7620000" y="76200"/>
            <a:ext cx="1447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err="1" smtClean="0"/>
              <a:t>Musick</a:t>
            </a:r>
            <a:r>
              <a:rPr lang="en-US" sz="1050" dirty="0" smtClean="0"/>
              <a:t> et al. 1993</a:t>
            </a:r>
            <a:endParaRPr lang="en-US" sz="1050" dirty="0"/>
          </a:p>
        </p:txBody>
      </p:sp>
      <p:sp>
        <p:nvSpPr>
          <p:cNvPr id="9" name="TextBox 8"/>
          <p:cNvSpPr txBox="1"/>
          <p:nvPr/>
        </p:nvSpPr>
        <p:spPr>
          <a:xfrm>
            <a:off x="3031251" y="6324600"/>
            <a:ext cx="1447800" cy="2539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1050" dirty="0" smtClean="0"/>
              <a:t>Baum et al. 2003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72329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92162"/>
          </a:xfr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smtClean="0"/>
              <a:t>Conclusions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118705"/>
            <a:ext cx="5398321" cy="5483801"/>
          </a:xfrm>
          <a:solidFill>
            <a:schemeClr val="tx2">
              <a:lumMod val="50000"/>
              <a:alpha val="80000"/>
            </a:schemeClr>
          </a:solidFill>
        </p:spPr>
        <p:txBody>
          <a:bodyPr spcCol="0"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Choice of CPUE standardization method doesn’t change resulting common trend</a:t>
            </a:r>
            <a:endParaRPr lang="en-US" sz="1100" dirty="0" smtClean="0">
              <a:solidFill>
                <a:schemeClr val="bg1"/>
              </a:solidFill>
            </a:endParaRP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Climatic indices don’t seem to significantly influence shark population trends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Shark populations are recovering; management seems to be effective</a:t>
            </a:r>
          </a:p>
          <a:p>
            <a:endParaRPr lang="en-US" sz="13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Following </a:t>
            </a:r>
            <a:r>
              <a:rPr lang="en-US" dirty="0" err="1">
                <a:solidFill>
                  <a:schemeClr val="bg1"/>
                </a:solidFill>
              </a:rPr>
              <a:t>Azevedo</a:t>
            </a:r>
            <a:r>
              <a:rPr lang="en-US" dirty="0">
                <a:solidFill>
                  <a:schemeClr val="bg1"/>
                </a:solidFill>
              </a:rPr>
              <a:t> et al. </a:t>
            </a:r>
            <a:r>
              <a:rPr lang="en-US" dirty="0" smtClean="0">
                <a:solidFill>
                  <a:schemeClr val="bg1"/>
                </a:solidFill>
              </a:rPr>
              <a:t>(2008), could we use common trends as inputs in stock assessment in place of conflicting indices of abundance?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3"/>
          <a:stretch/>
        </p:blipFill>
        <p:spPr>
          <a:xfrm>
            <a:off x="5626921" y="1118706"/>
            <a:ext cx="3212279" cy="548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48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68362"/>
          </a:xfr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smtClean="0"/>
              <a:t>Acknowledgements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86400"/>
          </a:xfr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dirty="0"/>
              <a:t>SEFSC LL: Trey </a:t>
            </a:r>
            <a:r>
              <a:rPr lang="en-US" dirty="0" err="1"/>
              <a:t>Driggers</a:t>
            </a:r>
            <a:endParaRPr lang="en-US" dirty="0"/>
          </a:p>
          <a:p>
            <a:pPr>
              <a:spcBef>
                <a:spcPct val="0"/>
              </a:spcBef>
            </a:pPr>
            <a:r>
              <a:rPr lang="en-US" dirty="0"/>
              <a:t>GULFSPAN GN: Dana </a:t>
            </a:r>
            <a:r>
              <a:rPr lang="en-US" dirty="0" err="1" smtClean="0"/>
              <a:t>Bethea</a:t>
            </a: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GA Red Drum LL: Carolyn Belcher  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SC Red Drum LL: Erin Levesque; Bryan Frazier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SEAMAP Trawl: </a:t>
            </a:r>
            <a:endParaRPr lang="en-US" dirty="0"/>
          </a:p>
          <a:p>
            <a:pPr lvl="1">
              <a:spcBef>
                <a:spcPct val="0"/>
              </a:spcBef>
            </a:pPr>
            <a:r>
              <a:rPr lang="en-US" dirty="0" smtClean="0"/>
              <a:t>Data for GA LL, SC LL, &amp; SEAMAP Trawl from Southeast Area Monitoring and Assessment Program (SEAMAP.org)</a:t>
            </a: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412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68362"/>
          </a:xfr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smtClean="0"/>
              <a:t>Questions &amp; Comments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6248400"/>
            <a:ext cx="872383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cpeterson@vims.edu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5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" r="4074"/>
          <a:stretch/>
        </p:blipFill>
        <p:spPr>
          <a:xfrm>
            <a:off x="1993491" y="1"/>
            <a:ext cx="509310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" t="-1892" r="3137" b="1959"/>
          <a:stretch/>
        </p:blipFill>
        <p:spPr>
          <a:xfrm>
            <a:off x="1993490" y="0"/>
            <a:ext cx="5093109" cy="689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27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N_FactorLoadingsScatterPl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8" name="Picture 7" descr="SN_FactorLoading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31971" y="0"/>
            <a:ext cx="489857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90740"/>
            <a:ext cx="4267200" cy="4662070"/>
          </a:xfrm>
          <a:solidFill>
            <a:schemeClr val="tx2">
              <a:lumMod val="50000"/>
              <a:alpha val="8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Conservative management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Shark stock assessments require catch-based indices of abundance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Problems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Species </a:t>
            </a:r>
            <a:r>
              <a:rPr lang="en-US" dirty="0">
                <a:solidFill>
                  <a:schemeClr val="bg1"/>
                </a:solidFill>
              </a:rPr>
              <a:t>ranges are </a:t>
            </a:r>
            <a:r>
              <a:rPr lang="en-US" dirty="0" smtClean="0">
                <a:solidFill>
                  <a:schemeClr val="bg1"/>
                </a:solidFill>
              </a:rPr>
              <a:t>large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Sharks are migratory with sex- and size-specific movements</a:t>
            </a:r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Surveys </a:t>
            </a:r>
            <a:r>
              <a:rPr lang="en-US" dirty="0">
                <a:solidFill>
                  <a:schemeClr val="bg1"/>
                </a:solidFill>
              </a:rPr>
              <a:t>are localized </a:t>
            </a:r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01"/>
          <a:stretch/>
        </p:blipFill>
        <p:spPr>
          <a:xfrm>
            <a:off x="4876800" y="1390740"/>
            <a:ext cx="3962400" cy="462906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924800" y="5791200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schemeClr val="bg1"/>
                </a:solidFill>
              </a:rPr>
              <a:t>flmnh.ufl.edu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0" y="418653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Sandbar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84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  <a:solidFill>
            <a:schemeClr val="bg1">
              <a:alpha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Motivation: Sandbar Stock Assessment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1" b="1971"/>
          <a:stretch/>
        </p:blipFill>
        <p:spPr>
          <a:xfrm>
            <a:off x="914400" y="976184"/>
            <a:ext cx="7315200" cy="5733535"/>
          </a:xfrm>
        </p:spPr>
      </p:pic>
      <p:sp>
        <p:nvSpPr>
          <p:cNvPr id="3" name="TextBox 2"/>
          <p:cNvSpPr txBox="1"/>
          <p:nvPr/>
        </p:nvSpPr>
        <p:spPr>
          <a:xfrm>
            <a:off x="6057207" y="6324600"/>
            <a:ext cx="2096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SEDAR 21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95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419600"/>
            <a:ext cx="8610600" cy="2133600"/>
          </a:xfrm>
        </p:spPr>
        <p:txBody>
          <a:bodyPr>
            <a:normAutofit fontScale="90000"/>
          </a:bodyPr>
          <a:lstStyle/>
          <a:p>
            <a:pPr marL="234950" indent="-234950">
              <a:spcAft>
                <a:spcPts val="1200"/>
              </a:spcAft>
            </a:pPr>
            <a:r>
              <a:rPr lang="en-US" sz="3000" dirty="0" smtClean="0">
                <a:solidFill>
                  <a:srgbClr val="FFFF00"/>
                </a:solidFill>
              </a:rPr>
              <a:t>Motivating QUESTIONs: </a:t>
            </a:r>
            <a:br>
              <a:rPr lang="en-US" sz="3000" dirty="0" smtClean="0">
                <a:solidFill>
                  <a:srgbClr val="FFFF00"/>
                </a:solidFill>
              </a:rPr>
            </a:br>
            <a:r>
              <a:rPr lang="en-US" sz="2700" b="0" dirty="0" smtClean="0">
                <a:solidFill>
                  <a:srgbClr val="FFFF00"/>
                </a:solidFill>
              </a:rPr>
              <a:t>Can we compile these conflicting indices of abundance into a representative trend of abundance over the sampled distribution?</a:t>
            </a:r>
            <a:br>
              <a:rPr lang="en-US" sz="2700" b="0" dirty="0" smtClean="0">
                <a:solidFill>
                  <a:srgbClr val="FFFF00"/>
                </a:solidFill>
              </a:rPr>
            </a:br>
            <a:r>
              <a:rPr lang="en-US" sz="2700" b="0" dirty="0" smtClean="0">
                <a:solidFill>
                  <a:srgbClr val="FFFF00"/>
                </a:solidFill>
              </a:rPr>
              <a:t>Do broad-scale covariates affect these abundances?</a:t>
            </a:r>
            <a:endParaRPr lang="en-US" sz="2700" b="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067" y="457200"/>
            <a:ext cx="6769733" cy="381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6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68362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r>
              <a:rPr lang="en-US" dirty="0" smtClean="0"/>
              <a:t>Data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3886200" cy="5334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VIMS LL</a:t>
            </a:r>
          </a:p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</a:rPr>
              <a:t>SEAMAP trawl</a:t>
            </a:r>
            <a:endParaRPr lang="en-US" sz="3200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SC LL</a:t>
            </a:r>
          </a:p>
          <a:p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A746F8"/>
                </a:solidFill>
              </a:rPr>
              <a:t>GA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A746F8"/>
                </a:solidFill>
              </a:rPr>
              <a:t>LL</a:t>
            </a:r>
          </a:p>
          <a:p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SEFSC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LL</a:t>
            </a:r>
            <a:endParaRPr lang="en-US" sz="320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42FC89"/>
                </a:solidFill>
              </a:rPr>
              <a:t>GULFSPAN GN</a:t>
            </a:r>
            <a:endParaRPr lang="en-US" sz="3200" dirty="0" smtClean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2" t="2073" r="1756" b="1690"/>
          <a:stretch/>
        </p:blipFill>
        <p:spPr>
          <a:xfrm>
            <a:off x="4466757" y="1149220"/>
            <a:ext cx="4448643" cy="5327780"/>
          </a:xfrm>
        </p:spPr>
      </p:pic>
      <p:sp>
        <p:nvSpPr>
          <p:cNvPr id="6" name="Oval 5"/>
          <p:cNvSpPr/>
          <p:nvPr/>
        </p:nvSpPr>
        <p:spPr>
          <a:xfrm>
            <a:off x="7696200" y="3276600"/>
            <a:ext cx="304800" cy="304800"/>
          </a:xfrm>
          <a:prstGeom prst="ellipse">
            <a:avLst/>
          </a:prstGeom>
          <a:solidFill>
            <a:srgbClr val="0000FF">
              <a:alpha val="2500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724400" y="4800600"/>
            <a:ext cx="2514600" cy="1143000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828318">
            <a:off x="7290156" y="3652152"/>
            <a:ext cx="443244" cy="1435955"/>
          </a:xfrm>
          <a:prstGeom prst="ellipse">
            <a:avLst/>
          </a:prstGeom>
          <a:solidFill>
            <a:schemeClr val="accent6">
              <a:alpha val="2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086600" y="4495800"/>
            <a:ext cx="304800" cy="533400"/>
          </a:xfrm>
          <a:prstGeom prst="ellipse">
            <a:avLst/>
          </a:prstGeom>
          <a:solidFill>
            <a:srgbClr val="A746F8">
              <a:alpha val="25000"/>
            </a:srgbClr>
          </a:solidFill>
          <a:ln>
            <a:solidFill>
              <a:srgbClr val="A746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2122476">
            <a:off x="7260237" y="4082606"/>
            <a:ext cx="304800" cy="474923"/>
          </a:xfrm>
          <a:prstGeom prst="ellipse">
            <a:avLst/>
          </a:prstGeom>
          <a:solidFill>
            <a:srgbClr val="FFFF00">
              <a:alpha val="2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17846969">
            <a:off x="6612931" y="4710807"/>
            <a:ext cx="304800" cy="834960"/>
          </a:xfrm>
          <a:prstGeom prst="ellipse">
            <a:avLst/>
          </a:prstGeom>
          <a:solidFill>
            <a:srgbClr val="42FC89">
              <a:alpha val="25000"/>
            </a:srgbClr>
          </a:solidFill>
          <a:ln>
            <a:solidFill>
              <a:srgbClr val="42FC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7017388">
            <a:off x="6719700" y="4136640"/>
            <a:ext cx="1746551" cy="537617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1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animBg="1"/>
      <p:bldP spid="7" grpId="0" uiExpand="1" animBg="1"/>
      <p:bldP spid="8" grpId="0" uiExpand="1" animBg="1"/>
      <p:bldP spid="9" grpId="0" uiExpand="1" animBg="1"/>
      <p:bldP spid="10" grpId="0" uiExpand="1" animBg="1"/>
      <p:bldP spid="11" grpId="0" animBg="1"/>
      <p:bldP spid="13" grpId="0" uiExpand="1" animBg="1"/>
      <p:bldP spid="13" grpId="1" uiExpan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4724400"/>
            <a:ext cx="8839200" cy="2057400"/>
          </a:xfrm>
        </p:spPr>
        <p:txBody>
          <a:bodyPr numCol="4">
            <a:noAutofit/>
          </a:bodyPr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aseline="30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Baremore</a:t>
            </a: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12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Hale 2012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aseline="30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2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SEDAR </a:t>
            </a:r>
            <a:r>
              <a:rPr lang="en-US" sz="12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2011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aseline="30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2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Sminkey</a:t>
            </a: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12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Musick</a:t>
            </a: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1995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aseline="30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2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Carlson et al. </a:t>
            </a:r>
            <a:r>
              <a:rPr lang="en-US" sz="12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2006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aseline="30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12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Castro </a:t>
            </a:r>
            <a:r>
              <a:rPr lang="en-US" sz="12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1996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690813" algn="l"/>
              </a:tabLst>
            </a:pPr>
            <a:r>
              <a:rPr lang="en-US" sz="1200" baseline="30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12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Branstetter</a:t>
            </a: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1987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aseline="30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12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Joung</a:t>
            </a: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et al. </a:t>
            </a:r>
            <a:r>
              <a:rPr lang="en-US" sz="12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2005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aseline="30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12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Castro </a:t>
            </a:r>
            <a:r>
              <a:rPr lang="en-US" sz="12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2011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aseline="30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12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Carlson and </a:t>
            </a:r>
            <a:r>
              <a:rPr lang="en-US" sz="12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Baremore</a:t>
            </a: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2005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200" baseline="30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Kneebone et al. 2008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200" baseline="30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Drymon</a:t>
            </a: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et al. 2006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200" baseline="30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Castro 1993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200" baseline="30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en-US" sz="12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Driggers</a:t>
            </a: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et al. 2004b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200" baseline="30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Driggers</a:t>
            </a: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et al. 2004a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200" baseline="30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Carlson et al. 1999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200" baseline="30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Sulikowski</a:t>
            </a:r>
            <a:r>
              <a:rPr lang="en-US" sz="12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et al. 2007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200" baseline="30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17</a:t>
            </a: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Frazier et al. 2014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200" baseline="30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18</a:t>
            </a: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Frazier et al. 2013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200" baseline="30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19</a:t>
            </a: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Manire</a:t>
            </a: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et al. 1995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200" baseline="30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Carlson and Parsons 1997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200" baseline="30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Lombardi-Carlson et al. </a:t>
            </a:r>
            <a:r>
              <a:rPr lang="en-US" sz="12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2003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aseline="30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200" baseline="30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2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Castro 2009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aseline="30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23</a:t>
            </a:r>
            <a:r>
              <a:rPr lang="en-US" sz="12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Frazier et al. 2015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aseline="30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24</a:t>
            </a:r>
            <a:r>
              <a:rPr lang="en-US" sz="12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Carlson and </a:t>
            </a:r>
            <a:r>
              <a:rPr lang="en-US" sz="12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Baremore</a:t>
            </a:r>
            <a:r>
              <a:rPr lang="en-US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2003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 smtClean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 smtClean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105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Note that samples for this study were taken in waters off of Taiwan</a:t>
            </a:r>
            <a:r>
              <a:rPr lang="en-US" sz="105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; study </a:t>
            </a:r>
            <a:r>
              <a:rPr lang="en-US" sz="105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that estimated the reproductive cycle of spinner sharks within American waters.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05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† </a:t>
            </a:r>
            <a:r>
              <a:rPr lang="en-US" sz="105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Finetooth</a:t>
            </a:r>
            <a:r>
              <a:rPr lang="en-US" sz="105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life history parameters estimated from fish within the Gulf of Mexico indicate slightly smaller, faster maturing fish (Carlson et al. 2003).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50" dirty="0" smtClean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13188"/>
              </p:ext>
            </p:extLst>
          </p:nvPr>
        </p:nvGraphicFramePr>
        <p:xfrm>
          <a:off x="76200" y="24384"/>
          <a:ext cx="8973878" cy="4696968"/>
        </p:xfrm>
        <a:graphic>
          <a:graphicData uri="http://schemas.openxmlformats.org/drawingml/2006/table">
            <a:tbl>
              <a:tblPr firstRow="1" firstCol="1" bandRow="1"/>
              <a:tblGrid>
                <a:gridCol w="1724757"/>
                <a:gridCol w="929005"/>
                <a:gridCol w="1220666"/>
                <a:gridCol w="817684"/>
                <a:gridCol w="1221994"/>
                <a:gridCol w="1600200"/>
                <a:gridCol w="1459572"/>
              </a:tblGrid>
              <a:tr h="469392">
                <a:tc gridSpan="5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Female Life History Parameters</a:t>
                      </a:r>
                      <a:endParaRPr lang="en-US" sz="2800" dirty="0">
                        <a:solidFill>
                          <a:srgbClr val="0000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von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Bertalanffy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parameters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88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Species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b="1" baseline="-25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b="1" baseline="-25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Repro. Cycle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Fecundity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600" b="1" baseline="-25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∞</a:t>
                      </a:r>
                      <a:endParaRPr lang="en-US" sz="1600" baseline="-25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18868">
                <a:tc gridSpan="7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LARGE COASTAL SHARKS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88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Sandbar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yrs</a:t>
                      </a:r>
                      <a:r>
                        <a:rPr lang="en-US" sz="1600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yrs</a:t>
                      </a:r>
                      <a:r>
                        <a:rPr lang="en-US" sz="1600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 yrs</a:t>
                      </a:r>
                      <a:r>
                        <a:rPr lang="en-US" sz="1600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pups</a:t>
                      </a:r>
                      <a:r>
                        <a:rPr lang="en-US" sz="1600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165 cm PCL</a:t>
                      </a:r>
                      <a:r>
                        <a:rPr lang="en-US" sz="1600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0.086 / yr</a:t>
                      </a:r>
                      <a:r>
                        <a:rPr lang="en-US" sz="1600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188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Blacktip: Atl.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8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yrs</a:t>
                      </a:r>
                      <a:r>
                        <a:rPr lang="en-US" sz="1600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8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 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yrs</a:t>
                      </a:r>
                      <a:r>
                        <a:rPr lang="en-US" sz="1600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8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yrs</a:t>
                      </a:r>
                      <a:r>
                        <a:rPr lang="en-US" sz="1600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8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pups</a:t>
                      </a:r>
                      <a:r>
                        <a:rPr lang="en-US" sz="1600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8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159 cm 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</a:t>
                      </a:r>
                      <a:r>
                        <a:rPr lang="en-US" sz="1600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8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0.16 / 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yr</a:t>
                      </a:r>
                      <a:r>
                        <a:rPr lang="en-US" sz="1600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836"/>
                    </a:solidFill>
                  </a:tcPr>
                </a:tc>
              </a:tr>
              <a:tr h="2188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Blacktip: GOM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8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yrs</a:t>
                      </a:r>
                      <a:r>
                        <a:rPr lang="en-US" sz="1600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8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yrs</a:t>
                      </a:r>
                      <a:r>
                        <a:rPr lang="en-US" sz="1600" baseline="30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8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yrs</a:t>
                      </a:r>
                      <a:r>
                        <a:rPr lang="en-US" sz="1600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8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pups</a:t>
                      </a:r>
                      <a:r>
                        <a:rPr lang="en-US" sz="1600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8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142 cm 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</a:t>
                      </a:r>
                      <a:r>
                        <a:rPr lang="en-US" sz="1600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8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0.24 / 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yr</a:t>
                      </a:r>
                      <a:r>
                        <a:rPr lang="en-US" sz="1600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836"/>
                    </a:solidFill>
                  </a:tcPr>
                </a:tc>
              </a:tr>
              <a:tr h="2188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Spinner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7-8 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yrs</a:t>
                      </a:r>
                      <a:r>
                        <a:rPr lang="en-US" sz="1600" baseline="30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yrs</a:t>
                      </a:r>
                      <a:r>
                        <a:rPr lang="en-US" sz="1600" baseline="30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yrs</a:t>
                      </a:r>
                      <a:r>
                        <a:rPr lang="en-US" sz="1600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6-8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pups</a:t>
                      </a:r>
                      <a:r>
                        <a:rPr lang="en-US" sz="1600" baseline="30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600" baseline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226 cm 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</a:t>
                      </a:r>
                      <a:r>
                        <a:rPr lang="en-US" sz="1600" baseline="30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0.08 / 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yr</a:t>
                      </a:r>
                      <a:r>
                        <a:rPr lang="en-US" sz="1600" baseline="30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188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Tiger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yrs</a:t>
                      </a:r>
                      <a:r>
                        <a:rPr lang="en-US" sz="1600" baseline="30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600" baseline="30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 yrs</a:t>
                      </a:r>
                      <a:r>
                        <a:rPr lang="en-US" sz="1600" baseline="30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600" baseline="30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yrs</a:t>
                      </a:r>
                      <a:r>
                        <a:rPr lang="en-US" sz="1600" baseline="30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600" baseline="30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 pups</a:t>
                      </a:r>
                      <a:r>
                        <a:rPr lang="en-US" sz="1600" baseline="30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600" baseline="30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347 cm FL</a:t>
                      </a:r>
                      <a:r>
                        <a:rPr lang="en-US" sz="1600" baseline="30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600" baseline="30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0.12 /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yr</a:t>
                      </a:r>
                      <a:r>
                        <a:rPr lang="en-US" sz="1600" baseline="30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600" baseline="30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8868">
                <a:tc gridSpan="7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SMALL COASTAL SHARKS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88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Finetooth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FC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6.3 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yrs</a:t>
                      </a:r>
                      <a:r>
                        <a:rPr lang="en-US" sz="1600" baseline="30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11†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FC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18.2 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yrs</a:t>
                      </a:r>
                      <a:r>
                        <a:rPr lang="en-US" sz="1600" baseline="30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11†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FC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yrs</a:t>
                      </a:r>
                      <a:r>
                        <a:rPr lang="en-US" sz="1600" baseline="30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FC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pups</a:t>
                      </a:r>
                      <a:r>
                        <a:rPr lang="en-US" sz="1600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FC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131.3 cm 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</a:t>
                      </a:r>
                      <a:r>
                        <a:rPr lang="en-US" sz="1600" baseline="30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11†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FC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0.19 / 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yr</a:t>
                      </a:r>
                      <a:r>
                        <a:rPr lang="en-US" sz="1600" baseline="30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11†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FC89"/>
                    </a:solidFill>
                  </a:tcPr>
                </a:tc>
              </a:tr>
              <a:tr h="23541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Blacknose</a:t>
                      </a: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Atl.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FB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4.5 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yrs</a:t>
                      </a:r>
                      <a:r>
                        <a:rPr lang="en-US" sz="1600" baseline="30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FB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17-19yrs</a:t>
                      </a:r>
                      <a:r>
                        <a:rPr lang="en-US" sz="1600" baseline="30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13,16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FB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yrs</a:t>
                      </a:r>
                      <a:r>
                        <a:rPr lang="en-US" sz="1600" baseline="30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FB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pups</a:t>
                      </a:r>
                      <a:r>
                        <a:rPr lang="en-US" sz="1600" baseline="30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FB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113.6 cm 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</a:t>
                      </a:r>
                      <a:r>
                        <a:rPr lang="en-US" sz="1600" baseline="30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FB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0.18 / 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yr</a:t>
                      </a:r>
                      <a:r>
                        <a:rPr lang="en-US" sz="1600" baseline="30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FBD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Blacknose</a:t>
                      </a: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GOM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FB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FB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yrs</a:t>
                      </a:r>
                      <a:r>
                        <a:rPr lang="en-US" sz="1600" baseline="30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FB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yr</a:t>
                      </a:r>
                      <a:r>
                        <a:rPr lang="en-US" sz="1600" baseline="30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FB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pups</a:t>
                      </a:r>
                      <a:r>
                        <a:rPr lang="en-US" sz="1600" baseline="30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FB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113.7–124.1 cmFL</a:t>
                      </a:r>
                      <a:r>
                        <a:rPr lang="en-US" sz="1400" baseline="30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FB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0.24–0.35 </a:t>
                      </a: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yr</a:t>
                      </a:r>
                      <a:r>
                        <a:rPr lang="en-US" sz="1400" baseline="30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FBDF"/>
                    </a:solidFill>
                  </a:tcPr>
                </a:tc>
              </a:tr>
              <a:tr h="2188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Bonnethead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Atl.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62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6.7 yrs</a:t>
                      </a:r>
                      <a:r>
                        <a:rPr lang="en-US" sz="1600" baseline="30000" dirty="0" smtClean="0"/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62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19 yrs</a:t>
                      </a:r>
                      <a:r>
                        <a:rPr lang="en-US" sz="1600" baseline="30000" dirty="0" smtClean="0"/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62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 yr</a:t>
                      </a:r>
                      <a:r>
                        <a:rPr lang="en-US" sz="1600" baseline="30000" dirty="0" smtClean="0"/>
                        <a:t>18</a:t>
                      </a:r>
                      <a:endParaRPr lang="en-US" sz="1600" baseline="300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62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 pups</a:t>
                      </a:r>
                      <a:r>
                        <a:rPr lang="en-US" sz="1600" baseline="30000" dirty="0" smtClean="0"/>
                        <a:t>18</a:t>
                      </a:r>
                      <a:endParaRPr lang="en-US" sz="1600" baseline="300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62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103.6</a:t>
                      </a:r>
                      <a:r>
                        <a:rPr lang="en-US" sz="1600" baseline="0" dirty="0" smtClean="0"/>
                        <a:t> cm FL</a:t>
                      </a:r>
                      <a:r>
                        <a:rPr lang="en-US" sz="1600" baseline="30000" dirty="0" smtClean="0"/>
                        <a:t>17</a:t>
                      </a:r>
                      <a:endParaRPr lang="en-US" sz="1600" baseline="300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62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0.18 / yr</a:t>
                      </a:r>
                      <a:r>
                        <a:rPr lang="en-US" sz="1600" baseline="30000" dirty="0" smtClean="0"/>
                        <a:t>17</a:t>
                      </a:r>
                      <a:endParaRPr lang="en-US" sz="1600" baseline="300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62E6"/>
                    </a:solidFill>
                  </a:tcPr>
                </a:tc>
              </a:tr>
              <a:tr h="2188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Bonnethead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GOM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60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3-4 yrs</a:t>
                      </a:r>
                      <a:r>
                        <a:rPr lang="en-US" sz="1600" baseline="30000" dirty="0" smtClean="0"/>
                        <a:t>19</a:t>
                      </a:r>
                      <a:endParaRPr lang="en-US" sz="1600" baseline="300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60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yrs</a:t>
                      </a:r>
                      <a:r>
                        <a:rPr lang="en-US" sz="1600" baseline="30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600" baseline="30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60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yr</a:t>
                      </a:r>
                      <a:r>
                        <a:rPr lang="en-US" sz="1600" baseline="30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1600" baseline="30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60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pups</a:t>
                      </a:r>
                      <a:r>
                        <a:rPr lang="en-US" sz="1600" baseline="30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1600" baseline="30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60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122.6 cm TL</a:t>
                      </a:r>
                      <a:r>
                        <a:rPr lang="en-US" sz="1600" baseline="30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600" baseline="30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60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0.25 / yr</a:t>
                      </a:r>
                      <a:r>
                        <a:rPr lang="en-US" sz="1600" baseline="30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600" baseline="30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60FC"/>
                    </a:solidFill>
                  </a:tcPr>
                </a:tc>
              </a:tr>
              <a:tr h="2188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Atlantic </a:t>
                      </a:r>
                      <a:r>
                        <a:rPr lang="en-US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Sharpnose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46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yrs</a:t>
                      </a:r>
                      <a:r>
                        <a:rPr lang="en-US" sz="1600" baseline="30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46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 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yrs</a:t>
                      </a:r>
                      <a:r>
                        <a:rPr lang="en-US" sz="1600" baseline="30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46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yr</a:t>
                      </a:r>
                      <a:r>
                        <a:rPr lang="en-US" sz="1600" baseline="30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46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4-5 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pups</a:t>
                      </a:r>
                      <a:r>
                        <a:rPr lang="en-US" sz="1600" baseline="30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46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 cm 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TL</a:t>
                      </a:r>
                      <a:r>
                        <a:rPr lang="en-US" sz="1600" baseline="30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46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0.73 / 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yr</a:t>
                      </a:r>
                      <a:r>
                        <a:rPr lang="en-US" sz="1600" baseline="30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46F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73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44562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r>
              <a:rPr lang="en-US" dirty="0" smtClean="0"/>
              <a:t>1. Indices of abundance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71600"/>
            <a:ext cx="8254859" cy="4953000"/>
          </a:xfrm>
          <a:solidFill>
            <a:schemeClr val="tx2">
              <a:lumMod val="50000"/>
              <a:alpha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Standardize </a:t>
            </a:r>
            <a:r>
              <a:rPr lang="en-US" dirty="0">
                <a:solidFill>
                  <a:schemeClr val="bg1"/>
                </a:solidFill>
              </a:rPr>
              <a:t>CPUE </a:t>
            </a:r>
            <a:r>
              <a:rPr lang="en-US" dirty="0" smtClean="0">
                <a:solidFill>
                  <a:schemeClr val="bg1"/>
                </a:solidFill>
              </a:rPr>
              <a:t>for changes in catchability via </a:t>
            </a:r>
            <a:r>
              <a:rPr lang="en-US" dirty="0">
                <a:solidFill>
                  <a:schemeClr val="bg1"/>
                </a:solidFill>
              </a:rPr>
              <a:t>generalized linear models (</a:t>
            </a:r>
            <a:r>
              <a:rPr lang="en-US" dirty="0" smtClean="0">
                <a:solidFill>
                  <a:schemeClr val="bg1"/>
                </a:solidFill>
              </a:rPr>
              <a:t>GLMs)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Zero inflation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Models fit: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Delta-lognormal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Hurdle Poisson / negative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binomial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Zero-inflated Poisson /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negative binomial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_DSC0139.jpg"/>
          <p:cNvPicPr>
            <a:picLocks noChangeAspect="1"/>
          </p:cNvPicPr>
          <p:nvPr/>
        </p:nvPicPr>
        <p:blipFill rotWithShape="1">
          <a:blip r:embed="rId3"/>
          <a:srcRect t="8331" b="5521"/>
          <a:stretch/>
        </p:blipFill>
        <p:spPr>
          <a:xfrm>
            <a:off x="5537341" y="2401568"/>
            <a:ext cx="3378059" cy="43802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29400" y="6604084"/>
            <a:ext cx="2362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Michael Scott Sherburne</a:t>
            </a:r>
          </a:p>
        </p:txBody>
      </p:sp>
    </p:spTree>
    <p:extLst>
      <p:ext uri="{BB962C8B-B14F-4D97-AF65-F5344CB8AC3E}">
        <p14:creationId xmlns:p14="http://schemas.microsoft.com/office/powerpoint/2010/main" val="94811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68362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Dynamic Factor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181600"/>
              </a:xfrm>
              <a:solidFill>
                <a:schemeClr val="tx2">
                  <a:lumMod val="50000"/>
                  <a:alpha val="80000"/>
                </a:schemeClr>
              </a:solidFill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Multivariate, dimension reduction technique specifically designed for short, non-stationary time series analysis</a:t>
                </a:r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>Model form: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54FAFE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54FAFE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54FAFE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solidFill>
                            <a:srgbClr val="54FAFE"/>
                          </a:solidFill>
                          <a:latin typeface="Cambria Math"/>
                        </a:rPr>
                        <m:t>= </m:t>
                      </m:r>
                      <m:r>
                        <a:rPr lang="el-GR" b="1" i="1">
                          <a:solidFill>
                            <a:srgbClr val="54FAFE"/>
                          </a:solidFill>
                          <a:latin typeface="Cambria Math"/>
                        </a:rPr>
                        <m:t>𝜞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54FAFE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b="1" i="1">
                              <a:solidFill>
                                <a:srgbClr val="54FAFE"/>
                              </a:solidFill>
                              <a:latin typeface="Cambria Math"/>
                            </a:rPr>
                            <m:t>𝜶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54FAFE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  <m:r>
                        <a:rPr lang="en-US" i="1">
                          <a:solidFill>
                            <a:srgbClr val="54FAFE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>
                          <a:solidFill>
                            <a:srgbClr val="54FAFE"/>
                          </a:solidFill>
                          <a:latin typeface="Cambria Math"/>
                        </a:rPr>
                        <m:t>𝑫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54FAFE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54FAFE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54FAFE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  <m:r>
                        <a:rPr lang="en-US" b="1" i="1">
                          <a:solidFill>
                            <a:srgbClr val="54FAFE"/>
                          </a:solidFill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54FAFE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b="1" i="1">
                              <a:solidFill>
                                <a:srgbClr val="54FAFE"/>
                              </a:solidFill>
                              <a:latin typeface="Cambria Math"/>
                            </a:rPr>
                            <m:t>𝜺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54FAFE"/>
                              </a:solidFill>
                              <a:latin typeface="Cambria Math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54FAFE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rgbClr val="54FAFE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54FAFE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54FAFE"/>
                              </a:solidFill>
                              <a:latin typeface="Cambria Math"/>
                              <a:ea typeface="Cambria Math"/>
                            </a:rPr>
                            <m:t>𝒕</m:t>
                          </m:r>
                        </m:sub>
                      </m:sSub>
                      <m:r>
                        <a:rPr lang="en-US" b="1" i="1">
                          <a:solidFill>
                            <a:srgbClr val="54FAFE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54FAFE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54FAFE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54FAFE"/>
                              </a:solidFill>
                              <a:latin typeface="Cambria Math"/>
                              <a:ea typeface="Cambria Math"/>
                            </a:rPr>
                            <m:t>𝒕</m:t>
                          </m:r>
                          <m:r>
                            <a:rPr lang="en-US" b="1" i="1">
                              <a:solidFill>
                                <a:srgbClr val="54FAFE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54FAFE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>
                          <a:solidFill>
                            <a:srgbClr val="54FAFE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54FAFE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b="1" i="1">
                              <a:solidFill>
                                <a:srgbClr val="54FAFE"/>
                              </a:solidFill>
                              <a:latin typeface="Cambria Math"/>
                              <a:ea typeface="Cambria Math"/>
                            </a:rPr>
                            <m:t>𝜼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54FAFE"/>
                              </a:solidFill>
                              <a:latin typeface="Cambria Math"/>
                              <a:ea typeface="Cambria Math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i="1" dirty="0">
                  <a:solidFill>
                    <a:srgbClr val="54FAFE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54FAFE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54FAFE"/>
                            </a:solidFill>
                            <a:latin typeface="Cambria Math"/>
                            <a:ea typeface="Cambria Math"/>
                          </a:rPr>
                          <m:t>𝜺</m:t>
                        </m:r>
                      </m:e>
                      <m:sub>
                        <m:r>
                          <a:rPr lang="en-US" b="1" i="1">
                            <a:solidFill>
                              <a:srgbClr val="54FAFE"/>
                            </a:solidFill>
                            <a:latin typeface="Cambria Math"/>
                            <a:ea typeface="Cambria Math"/>
                          </a:rPr>
                          <m:t>𝒕</m:t>
                        </m:r>
                      </m:sub>
                    </m:sSub>
                    <m:r>
                      <a:rPr lang="en-US" i="1">
                        <a:solidFill>
                          <a:srgbClr val="54FAFE"/>
                        </a:solidFill>
                        <a:latin typeface="Cambria Math"/>
                        <a:ea typeface="Cambria Math"/>
                      </a:rPr>
                      <m:t> ~ </m:t>
                    </m:r>
                    <m:r>
                      <a:rPr lang="en-US" i="1">
                        <a:solidFill>
                          <a:srgbClr val="54FAFE"/>
                        </a:solidFill>
                        <a:latin typeface="Cambria Math"/>
                        <a:ea typeface="Cambria Math"/>
                      </a:rPr>
                      <m:t>𝑀𝑉𝑁</m:t>
                    </m:r>
                    <m:r>
                      <a:rPr lang="en-US" i="1">
                        <a:solidFill>
                          <a:srgbClr val="54FAFE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1" i="1">
                        <a:solidFill>
                          <a:srgbClr val="54FAFE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b="1" i="1">
                        <a:solidFill>
                          <a:srgbClr val="54FAFE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i="1">
                        <a:solidFill>
                          <a:srgbClr val="54FAFE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1">
                        <a:solidFill>
                          <a:srgbClr val="54FAFE"/>
                        </a:solidFill>
                        <a:latin typeface="Cambria Math"/>
                        <a:ea typeface="Cambria Math"/>
                      </a:rPr>
                      <m:t>𝑯</m:t>
                    </m:r>
                    <m:r>
                      <a:rPr lang="en-US" i="1">
                        <a:solidFill>
                          <a:srgbClr val="54FAFE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54FAFE"/>
                    </a:solidFill>
                  </a:rPr>
                  <a:t>  &amp;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54FAFE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l-GR" b="1" i="1">
                            <a:solidFill>
                              <a:srgbClr val="54FAFE"/>
                            </a:solidFill>
                            <a:latin typeface="Cambria Math"/>
                          </a:rPr>
                          <m:t>𝜼</m:t>
                        </m:r>
                      </m:e>
                      <m:sub>
                        <m:r>
                          <a:rPr lang="en-US" b="1" i="1">
                            <a:solidFill>
                              <a:srgbClr val="54FAFE"/>
                            </a:solidFill>
                            <a:latin typeface="Cambria Math"/>
                          </a:rPr>
                          <m:t>𝒕</m:t>
                        </m:r>
                      </m:sub>
                    </m:sSub>
                    <m:r>
                      <a:rPr lang="en-US" i="1">
                        <a:solidFill>
                          <a:srgbClr val="54FAFE"/>
                        </a:solidFill>
                        <a:latin typeface="Cambria Math"/>
                      </a:rPr>
                      <m:t>~ </m:t>
                    </m:r>
                    <m:r>
                      <a:rPr lang="en-US" i="1">
                        <a:solidFill>
                          <a:srgbClr val="54FAFE"/>
                        </a:solidFill>
                        <a:latin typeface="Cambria Math"/>
                      </a:rPr>
                      <m:t>𝑀𝑉𝑁</m:t>
                    </m:r>
                    <m:r>
                      <a:rPr lang="en-US" i="1">
                        <a:solidFill>
                          <a:srgbClr val="54FAFE"/>
                        </a:solidFill>
                        <a:latin typeface="Cambria Math"/>
                      </a:rPr>
                      <m:t>(</m:t>
                    </m:r>
                    <m:r>
                      <a:rPr lang="en-US" b="1" i="1">
                        <a:solidFill>
                          <a:srgbClr val="54FAFE"/>
                        </a:solidFill>
                        <a:latin typeface="Cambria Math"/>
                      </a:rPr>
                      <m:t>𝟎</m:t>
                    </m:r>
                    <m:r>
                      <a:rPr lang="en-US" i="1">
                        <a:solidFill>
                          <a:srgbClr val="54FAFE"/>
                        </a:solidFill>
                        <a:latin typeface="Cambria Math"/>
                      </a:rPr>
                      <m:t>, </m:t>
                    </m:r>
                    <m:r>
                      <a:rPr lang="en-US" b="1" i="1">
                        <a:solidFill>
                          <a:srgbClr val="54FAFE"/>
                        </a:solidFill>
                        <a:latin typeface="Cambria Math"/>
                      </a:rPr>
                      <m:t>𝑸</m:t>
                    </m:r>
                    <m:r>
                      <a:rPr lang="en-US" i="1">
                        <a:solidFill>
                          <a:srgbClr val="54FAFE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54FAFE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1"/>
                  </a:solidFill>
                </a:endParaRPr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>MARSS package in R (Holmes et al. 2012) </a:t>
                </a:r>
                <a:endParaRPr lang="en-US" b="0" i="1" dirty="0" smtClean="0">
                  <a:solidFill>
                    <a:srgbClr val="54FAFE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dirty="0">
                  <a:solidFill>
                    <a:srgbClr val="54FAFE"/>
                  </a:solidFill>
                </a:endParaRPr>
              </a:p>
            </p:txBody>
          </p:sp>
        </mc:Choice>
        <mc:Fallback xmlns:mv="urn:schemas-microsoft-com:mac:vml"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181600"/>
              </a:xfrm>
              <a:blipFill rotWithShape="0">
                <a:blip r:embed="rId3"/>
                <a:stretch>
                  <a:fillRect l="-1704" t="-1529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stCxn id="14" idx="3"/>
          </p:cNvCxnSpPr>
          <p:nvPr/>
        </p:nvCxnSpPr>
        <p:spPr>
          <a:xfrm flipV="1">
            <a:off x="1600200" y="3724869"/>
            <a:ext cx="990600" cy="219165"/>
          </a:xfrm>
          <a:prstGeom prst="straightConnector1">
            <a:avLst/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1000" y="3343869"/>
            <a:ext cx="1219200" cy="12003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elative</a:t>
            </a:r>
          </a:p>
          <a:p>
            <a:r>
              <a:rPr lang="en-US" dirty="0"/>
              <a:t>a</a:t>
            </a:r>
            <a:r>
              <a:rPr lang="en-US" dirty="0" smtClean="0"/>
              <a:t>bundance (from each survey)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429000" y="4334469"/>
            <a:ext cx="0" cy="685800"/>
          </a:xfrm>
          <a:prstGeom prst="straightConnector1">
            <a:avLst/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95599" y="5020269"/>
            <a:ext cx="1728677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Common trends</a:t>
            </a:r>
          </a:p>
          <a:p>
            <a:r>
              <a:rPr lang="en-US" dirty="0" smtClean="0"/>
              <a:t>(Factors)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22" idx="2"/>
          </p:cNvCxnSpPr>
          <p:nvPr/>
        </p:nvCxnSpPr>
        <p:spPr>
          <a:xfrm>
            <a:off x="3467100" y="3438434"/>
            <a:ext cx="190500" cy="134035"/>
          </a:xfrm>
          <a:prstGeom prst="straightConnector1">
            <a:avLst/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971800" y="2792103"/>
            <a:ext cx="990600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Factor loadings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28" idx="2"/>
          </p:cNvCxnSpPr>
          <p:nvPr/>
        </p:nvCxnSpPr>
        <p:spPr>
          <a:xfrm flipH="1">
            <a:off x="5334001" y="3066870"/>
            <a:ext cx="545360" cy="438581"/>
          </a:xfrm>
          <a:prstGeom prst="straightConnector1">
            <a:avLst/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57799" y="2697538"/>
            <a:ext cx="1243123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ovariates</a:t>
            </a:r>
            <a:endParaRPr lang="en-US" dirty="0"/>
          </a:p>
        </p:txBody>
      </p:sp>
      <p:cxnSp>
        <p:nvCxnSpPr>
          <p:cNvPr id="34" name="Straight Arrow Connector 33"/>
          <p:cNvCxnSpPr>
            <a:stCxn id="35" idx="2"/>
          </p:cNvCxnSpPr>
          <p:nvPr/>
        </p:nvCxnSpPr>
        <p:spPr>
          <a:xfrm>
            <a:off x="4624277" y="3343869"/>
            <a:ext cx="190500" cy="134035"/>
          </a:xfrm>
          <a:prstGeom prst="straightConnector1">
            <a:avLst/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128977" y="2697538"/>
            <a:ext cx="990600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Design matrix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058245" y="3020703"/>
            <a:ext cx="1323753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Observation Error</a:t>
            </a:r>
            <a:endParaRPr lang="en-US" dirty="0"/>
          </a:p>
        </p:txBody>
      </p:sp>
      <p:cxnSp>
        <p:nvCxnSpPr>
          <p:cNvPr id="42" name="Straight Arrow Connector 41"/>
          <p:cNvCxnSpPr>
            <a:stCxn id="38" idx="1"/>
          </p:cNvCxnSpPr>
          <p:nvPr/>
        </p:nvCxnSpPr>
        <p:spPr>
          <a:xfrm flipH="1">
            <a:off x="6539025" y="3343869"/>
            <a:ext cx="519220" cy="323165"/>
          </a:xfrm>
          <a:prstGeom prst="straightConnector1">
            <a:avLst/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43820" y="3849469"/>
            <a:ext cx="1004780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Process</a:t>
            </a:r>
          </a:p>
          <a:p>
            <a:r>
              <a:rPr lang="en-US" dirty="0" smtClean="0"/>
              <a:t>Error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0" idx="1"/>
          </p:cNvCxnSpPr>
          <p:nvPr/>
        </p:nvCxnSpPr>
        <p:spPr>
          <a:xfrm flipH="1">
            <a:off x="6096000" y="4172635"/>
            <a:ext cx="747820" cy="1"/>
          </a:xfrm>
          <a:prstGeom prst="straightConnector1">
            <a:avLst/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40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2" grpId="0" animBg="1"/>
      <p:bldP spid="28" grpId="0" animBg="1"/>
      <p:bldP spid="35" grpId="0" animBg="1"/>
      <p:bldP spid="38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29514</TotalTime>
  <Words>1336</Words>
  <Application>Microsoft Office PowerPoint</Application>
  <PresentationFormat>On-screen Show (4:3)</PresentationFormat>
  <Paragraphs>287</Paragraphs>
  <Slides>24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Use of dynamic factor analysis to estimate trends in abundance of upper trophic level species</vt:lpstr>
      <vt:lpstr>Background</vt:lpstr>
      <vt:lpstr>Motivation</vt:lpstr>
      <vt:lpstr>Motivation: Sandbar Stock Assessment</vt:lpstr>
      <vt:lpstr>Motivating QUESTIONs:  Can we compile these conflicting indices of abundance into a representative trend of abundance over the sampled distribution? Do broad-scale covariates affect these abundances?</vt:lpstr>
      <vt:lpstr>Data Sources</vt:lpstr>
      <vt:lpstr>PowerPoint Presentation</vt:lpstr>
      <vt:lpstr>1. Indices of abundance</vt:lpstr>
      <vt:lpstr>2. Dynamic Factor Analysis</vt:lpstr>
      <vt:lpstr>2. Dynamic Factor Analysis</vt:lpstr>
      <vt:lpstr>Potential DFA Covariates:</vt:lpstr>
      <vt:lpstr>Potential DFA Covariates:</vt:lpstr>
      <vt:lpstr>Results: Sandbar shark </vt:lpstr>
      <vt:lpstr>Sandbar Shark: Indices of Abundance</vt:lpstr>
      <vt:lpstr>PowerPoint Presentation</vt:lpstr>
      <vt:lpstr>PowerPoint Presentation</vt:lpstr>
      <vt:lpstr>PowerPoint Presentation</vt:lpstr>
      <vt:lpstr>Sandbar Shark: Fitted trends</vt:lpstr>
      <vt:lpstr>PowerPoint Presentation</vt:lpstr>
      <vt:lpstr>Conclusions</vt:lpstr>
      <vt:lpstr>Acknowledgements </vt:lpstr>
      <vt:lpstr>Questions &amp; Comments</vt:lpstr>
      <vt:lpstr>PowerPoint Presentation</vt:lpstr>
      <vt:lpstr>PowerPoint Presentation</vt:lpstr>
    </vt:vector>
  </TitlesOfParts>
  <Company>VIMS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Patterns and drivers of abundance in Atlantic coastal sharks</dc:title>
  <dc:creator>Cassidy D. Peterson</dc:creator>
  <cp:lastModifiedBy>Cassidy D. Peterson</cp:lastModifiedBy>
  <cp:revision>328</cp:revision>
  <dcterms:created xsi:type="dcterms:W3CDTF">2015-10-21T05:48:33Z</dcterms:created>
  <dcterms:modified xsi:type="dcterms:W3CDTF">2015-10-26T18:01:13Z</dcterms:modified>
</cp:coreProperties>
</file>