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6" r:id="rId4"/>
    <p:sldId id="268" r:id="rId5"/>
    <p:sldId id="267" r:id="rId6"/>
    <p:sldId id="295" r:id="rId7"/>
    <p:sldId id="297" r:id="rId8"/>
    <p:sldId id="269" r:id="rId9"/>
    <p:sldId id="270" r:id="rId10"/>
    <p:sldId id="274" r:id="rId11"/>
    <p:sldId id="271" r:id="rId12"/>
    <p:sldId id="276" r:id="rId13"/>
    <p:sldId id="275" r:id="rId14"/>
    <p:sldId id="277" r:id="rId15"/>
    <p:sldId id="294" r:id="rId16"/>
    <p:sldId id="279" r:id="rId17"/>
    <p:sldId id="272" r:id="rId18"/>
    <p:sldId id="280" r:id="rId19"/>
    <p:sldId id="281" r:id="rId20"/>
    <p:sldId id="283" r:id="rId21"/>
    <p:sldId id="273" r:id="rId22"/>
    <p:sldId id="285" r:id="rId23"/>
    <p:sldId id="286" r:id="rId24"/>
    <p:sldId id="288" r:id="rId25"/>
    <p:sldId id="290" r:id="rId26"/>
    <p:sldId id="291" r:id="rId27"/>
    <p:sldId id="292" r:id="rId28"/>
    <p:sldId id="299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2B4BD-B008-4048-97EC-E6B58D8BFF0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5A13-A363-41C4-BF46-D40D38DB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9C3FED-AF4C-44E3-9D0D-DFFE83D073B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224789-62B7-4D5D-B836-4B7489F4AD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848600" cy="13176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Can diagnostic tests help identify what model structure is </a:t>
            </a:r>
            <a:r>
              <a:rPr lang="en-US" sz="2800" b="1" dirty="0" err="1">
                <a:solidFill>
                  <a:schemeClr val="tx1"/>
                </a:solidFill>
              </a:rPr>
              <a:t>misspecified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28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534400" cy="1752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Felipe Carvalho</a:t>
            </a:r>
            <a:r>
              <a:rPr lang="en-US" b="1" baseline="30000" dirty="0" smtClean="0"/>
              <a:t>1</a:t>
            </a:r>
            <a:r>
              <a:rPr lang="en-US" b="1" dirty="0" smtClean="0"/>
              <a:t>, Mark N. Maunder</a:t>
            </a:r>
            <a:r>
              <a:rPr lang="en-US" b="1" baseline="30000" dirty="0" smtClean="0"/>
              <a:t>2,3</a:t>
            </a:r>
            <a:r>
              <a:rPr lang="en-US" b="1" dirty="0" smtClean="0"/>
              <a:t>, </a:t>
            </a:r>
            <a:r>
              <a:rPr lang="en-US" b="1" dirty="0"/>
              <a:t>Yi-Jay </a:t>
            </a:r>
            <a:r>
              <a:rPr lang="en-US" b="1" dirty="0" smtClean="0"/>
              <a:t>Chang</a:t>
            </a:r>
            <a:r>
              <a:rPr lang="en-US" b="1" baseline="30000" dirty="0" smtClean="0"/>
              <a:t>1</a:t>
            </a:r>
            <a:r>
              <a:rPr lang="en-US" b="1" dirty="0" smtClean="0"/>
              <a:t>, Kevin R. Piner</a:t>
            </a:r>
            <a:r>
              <a:rPr lang="en-US" b="1" baseline="30000" dirty="0" smtClean="0"/>
              <a:t>4</a:t>
            </a:r>
            <a:r>
              <a:rPr lang="en-US" b="1" dirty="0" smtClean="0"/>
              <a:t>,</a:t>
            </a:r>
            <a:r>
              <a:rPr lang="en-US" b="1" baseline="30000" dirty="0" smtClean="0"/>
              <a:t> </a:t>
            </a:r>
            <a:r>
              <a:rPr lang="en-US" b="1" dirty="0" smtClean="0"/>
              <a:t>Andre E. Punt</a:t>
            </a:r>
            <a:r>
              <a:rPr lang="en-US" b="1" baseline="30000" dirty="0"/>
              <a:t>5</a:t>
            </a:r>
            <a:endParaRPr lang="en-US" b="1" baseline="30000" dirty="0" smtClean="0"/>
          </a:p>
          <a:p>
            <a:pPr algn="ctr">
              <a:lnSpc>
                <a:spcPct val="150000"/>
              </a:lnSpc>
            </a:pPr>
            <a:r>
              <a:rPr lang="en-US" sz="1400" b="1" baseline="30000" dirty="0"/>
              <a:t>1</a:t>
            </a:r>
            <a:r>
              <a:rPr lang="en-US" sz="1400" b="1" dirty="0" smtClean="0"/>
              <a:t>PIFSC - Pacific Islands Fisheries Science Center</a:t>
            </a:r>
          </a:p>
          <a:p>
            <a:pPr algn="ctr">
              <a:lnSpc>
                <a:spcPct val="150000"/>
              </a:lnSpc>
            </a:pPr>
            <a:r>
              <a:rPr lang="en-US" sz="1400" b="1" baseline="30000" dirty="0" smtClean="0"/>
              <a:t>2</a:t>
            </a:r>
            <a:r>
              <a:rPr lang="en-US" sz="1400" b="1" dirty="0" smtClean="0"/>
              <a:t>Inter-American Tropical Tuna Commission</a:t>
            </a:r>
          </a:p>
          <a:p>
            <a:pPr algn="ctr">
              <a:lnSpc>
                <a:spcPct val="150000"/>
              </a:lnSpc>
            </a:pPr>
            <a:r>
              <a:rPr lang="en-US" sz="1400" b="1" baseline="30000" dirty="0" smtClean="0"/>
              <a:t>3</a:t>
            </a:r>
            <a:r>
              <a:rPr lang="en-US" sz="1400" b="1" dirty="0" smtClean="0"/>
              <a:t>Center for the Advancement of Population Assessment Methodology</a:t>
            </a:r>
            <a:endParaRPr lang="en-US" sz="1400" b="1" dirty="0"/>
          </a:p>
          <a:p>
            <a:pPr algn="ctr">
              <a:lnSpc>
                <a:spcPct val="150000"/>
              </a:lnSpc>
            </a:pPr>
            <a:r>
              <a:rPr lang="en-US" sz="1400" b="1" baseline="30000" dirty="0"/>
              <a:t>4</a:t>
            </a:r>
            <a:r>
              <a:rPr lang="en-US" sz="1400" b="1" dirty="0" smtClean="0"/>
              <a:t>SWFSC – Southwest Fisheries Science Center</a:t>
            </a:r>
          </a:p>
          <a:p>
            <a:pPr algn="ctr">
              <a:lnSpc>
                <a:spcPct val="150000"/>
              </a:lnSpc>
            </a:pPr>
            <a:r>
              <a:rPr lang="en-US" sz="1400" b="1" baseline="30000" dirty="0" smtClean="0"/>
              <a:t>5</a:t>
            </a:r>
            <a:r>
              <a:rPr lang="en-US" sz="1400" b="1" dirty="0" smtClean="0"/>
              <a:t>University of Washington</a:t>
            </a:r>
            <a:endParaRPr lang="en-US" sz="1400" b="1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381000"/>
            <a:ext cx="29241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5358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 weighting workshop – La Jolla, October 2015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study case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9751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tock assessment for striped marlin (</a:t>
            </a:r>
            <a:r>
              <a:rPr lang="en-US" i="1" dirty="0" err="1" smtClean="0"/>
              <a:t>kajikia</a:t>
            </a:r>
            <a:r>
              <a:rPr lang="en-US" i="1" dirty="0" smtClean="0"/>
              <a:t> </a:t>
            </a:r>
            <a:r>
              <a:rPr lang="en-US" i="1" dirty="0" err="1" smtClean="0"/>
              <a:t>audax</a:t>
            </a:r>
            <a:r>
              <a:rPr lang="en-US" dirty="0" smtClean="0"/>
              <a:t>) in the western and central north pacific ocean through 2013.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"/>
          <a:stretch/>
        </p:blipFill>
        <p:spPr bwMode="auto">
          <a:xfrm>
            <a:off x="4267200" y="1676400"/>
            <a:ext cx="4876800" cy="49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/>
          <a:stretch/>
        </p:blipFill>
        <p:spPr bwMode="auto">
          <a:xfrm>
            <a:off x="40807" y="1752600"/>
            <a:ext cx="4302593" cy="30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study case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08391"/>
              </p:ext>
            </p:extLst>
          </p:nvPr>
        </p:nvGraphicFramePr>
        <p:xfrm>
          <a:off x="1143000" y="871533"/>
          <a:ext cx="7162800" cy="2999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494"/>
                <a:gridCol w="2821306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Parameter (units)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Natural 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mortality (yr</a:t>
                      </a:r>
                      <a:r>
                        <a:rPr lang="en-US" sz="18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0.54 (age 0)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0.47 (age 1)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0.43 (age 2)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0.40 (age 3)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0.38 (age 4-15)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Spawner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-recruit relationship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Beverton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-Holt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Spawner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-recruit steepness (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0.87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(Fixed)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Selectivity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Logistic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and Double-normal (time-varying)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1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Data 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9751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tock assessment for striped marlin (</a:t>
            </a:r>
            <a:r>
              <a:rPr lang="en-US" i="1" dirty="0" err="1" smtClean="0"/>
              <a:t>kajikia</a:t>
            </a:r>
            <a:r>
              <a:rPr lang="en-US" i="1" dirty="0" smtClean="0"/>
              <a:t> </a:t>
            </a:r>
            <a:r>
              <a:rPr lang="en-US" i="1" dirty="0" err="1" smtClean="0"/>
              <a:t>audax</a:t>
            </a:r>
            <a:r>
              <a:rPr lang="en-US" dirty="0" smtClean="0"/>
              <a:t>) in the western and central north pacific ocean through 2013.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2484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Data 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9751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tock assessment for striped marlin (</a:t>
            </a:r>
            <a:r>
              <a:rPr lang="en-US" i="1" dirty="0" err="1" smtClean="0"/>
              <a:t>kajikia</a:t>
            </a:r>
            <a:r>
              <a:rPr lang="en-US" i="1" dirty="0" smtClean="0"/>
              <a:t> </a:t>
            </a:r>
            <a:r>
              <a:rPr lang="en-US" i="1" dirty="0" err="1" smtClean="0"/>
              <a:t>audax</a:t>
            </a:r>
            <a:r>
              <a:rPr lang="en-US" dirty="0" smtClean="0"/>
              <a:t>) in the western and central north pacific ocean through 2013 </a:t>
            </a:r>
            <a:r>
              <a:rPr lang="en-US" b="1" dirty="0" smtClean="0"/>
              <a:t>(SIMPLIFIED)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1910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r="2612"/>
          <a:stretch/>
        </p:blipFill>
        <p:spPr>
          <a:xfrm>
            <a:off x="4242179" y="1665026"/>
            <a:ext cx="4749421" cy="45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Data 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9751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tock assessment for striped marlin (</a:t>
            </a:r>
            <a:r>
              <a:rPr lang="en-US" i="1" dirty="0" err="1" smtClean="0"/>
              <a:t>kajikia</a:t>
            </a:r>
            <a:r>
              <a:rPr lang="en-US" i="1" dirty="0" smtClean="0"/>
              <a:t> </a:t>
            </a:r>
            <a:r>
              <a:rPr lang="en-US" i="1" dirty="0" err="1" smtClean="0"/>
              <a:t>audax</a:t>
            </a:r>
            <a:r>
              <a:rPr lang="en-US" dirty="0" smtClean="0"/>
              <a:t>) in the western and central north pacific ocean through 2013 </a:t>
            </a:r>
            <a:r>
              <a:rPr lang="en-US" b="1" dirty="0" smtClean="0"/>
              <a:t>(SIMPLIFIED)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/>
          <a:stretch/>
        </p:blipFill>
        <p:spPr>
          <a:xfrm>
            <a:off x="136478" y="1752600"/>
            <a:ext cx="4114800" cy="38139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89060" cy="39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Simulation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Generating data from “True” assessment using SS3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600200"/>
            <a:ext cx="8871654" cy="3788833"/>
            <a:chOff x="76200" y="1600200"/>
            <a:chExt cx="8871654" cy="3788833"/>
          </a:xfrm>
        </p:grpSpPr>
        <p:sp>
          <p:nvSpPr>
            <p:cNvPr id="5" name="Rectangle 4"/>
            <p:cNvSpPr/>
            <p:nvPr/>
          </p:nvSpPr>
          <p:spPr>
            <a:xfrm>
              <a:off x="1905000" y="1905000"/>
              <a:ext cx="17526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Operating model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7633" y="2455333"/>
              <a:ext cx="1188156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Ctl</a:t>
              </a:r>
              <a:r>
                <a:rPr lang="en-US" dirty="0" smtClean="0"/>
                <a:t> file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111" y="1676399"/>
              <a:ext cx="1219200" cy="668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Dat</a:t>
              </a:r>
              <a:r>
                <a:rPr lang="en-US" dirty="0" smtClean="0"/>
                <a:t> file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7333" y="3121377"/>
              <a:ext cx="1752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Starter</a:t>
              </a:r>
            </a:p>
            <a:p>
              <a:pPr algn="ctr"/>
              <a:r>
                <a:rPr lang="en-US" dirty="0" smtClean="0"/>
                <a:t>file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29667" y="1899355"/>
              <a:ext cx="1752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data.ss_new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12" idx="1"/>
            </p:cNvCxnSpPr>
            <p:nvPr/>
          </p:nvCxnSpPr>
          <p:spPr>
            <a:xfrm flipV="1">
              <a:off x="3657600" y="2356555"/>
              <a:ext cx="872067" cy="56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0"/>
            </p:cNvCxnSpPr>
            <p:nvPr/>
          </p:nvCxnSpPr>
          <p:spPr>
            <a:xfrm flipV="1">
              <a:off x="4093633" y="2359377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705600" y="16002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0" y="17526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19050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20574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5200" y="22098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67600" y="2362200"/>
              <a:ext cx="1447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Boot n</a:t>
              </a:r>
              <a:r>
                <a:rPr lang="en-US" baseline="30000" dirty="0" smtClean="0"/>
                <a:t>th</a:t>
              </a:r>
              <a:endParaRPr lang="en-US" baseline="30000" dirty="0"/>
            </a:p>
          </p:txBody>
        </p:sp>
        <p:cxnSp>
          <p:nvCxnSpPr>
            <p:cNvPr id="25" name="Straight Arrow Connector 24"/>
            <p:cNvCxnSpPr>
              <a:stCxn id="12" idx="3"/>
            </p:cNvCxnSpPr>
            <p:nvPr/>
          </p:nvCxnSpPr>
          <p:spPr>
            <a:xfrm>
              <a:off x="6282267" y="2356555"/>
              <a:ext cx="423333" cy="56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432322" y="3429000"/>
              <a:ext cx="1515532" cy="9934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Estimation model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0245" y="4648200"/>
              <a:ext cx="1188156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Ctl</a:t>
              </a:r>
              <a:r>
                <a:rPr lang="en-US" dirty="0" smtClean="0"/>
                <a:t> file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3" idx="2"/>
              <a:endCxn id="26" idx="0"/>
            </p:cNvCxnSpPr>
            <p:nvPr/>
          </p:nvCxnSpPr>
          <p:spPr>
            <a:xfrm flipH="1">
              <a:off x="8190088" y="3124200"/>
              <a:ext cx="1412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0"/>
              <a:endCxn id="26" idx="2"/>
            </p:cNvCxnSpPr>
            <p:nvPr/>
          </p:nvCxnSpPr>
          <p:spPr>
            <a:xfrm flipH="1" flipV="1">
              <a:off x="8190088" y="4422423"/>
              <a:ext cx="4235" cy="225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105439" y="27548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Bootstrap</a:t>
              </a:r>
              <a:endParaRPr lang="en-US" dirty="0"/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6493933" y="2798233"/>
              <a:ext cx="516467" cy="2590800"/>
            </a:xfrm>
            <a:prstGeom prst="leftBrace">
              <a:avLst>
                <a:gd name="adj1" fmla="val 8333"/>
                <a:gd name="adj2" fmla="val 648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4400" y="4290536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Batch file script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8" idx="3"/>
            </p:cNvCxnSpPr>
            <p:nvPr/>
          </p:nvCxnSpPr>
          <p:spPr>
            <a:xfrm>
              <a:off x="1741311" y="2010833"/>
              <a:ext cx="163689" cy="46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725789" y="2667000"/>
              <a:ext cx="1792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3644" y="3276600"/>
              <a:ext cx="1188156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 file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8" idx="3"/>
              <a:endCxn id="5" idx="2"/>
            </p:cNvCxnSpPr>
            <p:nvPr/>
          </p:nvCxnSpPr>
          <p:spPr>
            <a:xfrm flipV="1">
              <a:off x="1701800" y="2819400"/>
              <a:ext cx="10795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200" y="4025246"/>
              <a:ext cx="248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(e.g., recruitment dev.)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2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Simulation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54032"/>
              </p:ext>
            </p:extLst>
          </p:nvPr>
        </p:nvGraphicFramePr>
        <p:xfrm>
          <a:off x="174008" y="1143000"/>
          <a:ext cx="8839200" cy="5259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832"/>
                <a:gridCol w="1473954"/>
                <a:gridCol w="1473954"/>
                <a:gridCol w="1539740"/>
                <a:gridCol w="1567720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Parameter (units)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 (“True”)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 (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EM_01)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 (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EM_02)</a:t>
                      </a: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Value (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EM_03)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Natural 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mortality (yr</a:t>
                      </a:r>
                      <a:r>
                        <a:rPr lang="en-US" sz="18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0.54 (age 0)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0.47 (age 1)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0.43 (age 2)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0.40 (age 3)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0.38 (age 4-15)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0.54 (age 0)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0.47 (age 1)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0.43 (age 2)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0.40 (age 3)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0.38 (age 4-15)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0.54 (age 0)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0.47 (age 1)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0.43 (age 2)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0.40 (age 3)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0.38 (age 4-15)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0.38 (All ages)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Spawner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-recruit relationship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Beverton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-Holt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Beverton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-Holt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Beverton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-Holt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Beverton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-Holt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Spawner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-recruit steepness (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0.87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(Fixed)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0.87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(Fixed)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</a:rPr>
                        <a:t>0.70 (Fixed)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0.87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(Fixed)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+mn-cs"/>
                        </a:rPr>
                        <a:t>Selectivity (Fleet 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Selectivity (Fleet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2)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</a:rPr>
                        <a:t>Asymptotic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Selectivity (Fleet 3)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Double-normal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6438900" y="-1415388"/>
            <a:ext cx="457200" cy="4191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68011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Scenarios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6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iagnostics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762000"/>
                <a:ext cx="8839200" cy="25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US" b="1" dirty="0" smtClean="0"/>
                  <a:t>Standard </a:t>
                </a:r>
                <a:r>
                  <a:rPr lang="en-US" b="1" dirty="0"/>
                  <a:t>deviation of the normalized residuals (SDNR</a:t>
                </a:r>
                <a:r>
                  <a:rPr lang="en-US" b="1" dirty="0" smtClean="0"/>
                  <a:t>) (Francis 2011)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Calculate</a:t>
                </a:r>
                <a:r>
                  <a:rPr lang="en-US" dirty="0"/>
                  <a:t>, for each abundance data set, the </a:t>
                </a:r>
                <a:r>
                  <a:rPr lang="en-US" dirty="0" smtClean="0"/>
                  <a:t>SDNR;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For </a:t>
                </a:r>
                <a:r>
                  <a:rPr lang="en-US" dirty="0"/>
                  <a:t>an abundance data set to be well fitted, </a:t>
                </a:r>
                <a:r>
                  <a:rPr lang="en-US" dirty="0" smtClean="0"/>
                  <a:t>the SDNR </a:t>
                </a:r>
                <a:r>
                  <a:rPr lang="en-US" dirty="0"/>
                  <a:t>should not be much </a:t>
                </a:r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 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0.95,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/>
                              </a:rPr>
                              <m:t>/(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−1)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endParaRPr lang="en-US" dirty="0"/>
              </a:p>
              <a:p>
                <a:pPr marL="342900" indent="-342900">
                  <a:buAutoNum type="arabi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0"/>
                <a:ext cx="8839200" cy="2516202"/>
              </a:xfrm>
              <a:prstGeom prst="rect">
                <a:avLst/>
              </a:prstGeom>
              <a:blipFill rotWithShape="1"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4800" y="2438400"/>
            <a:ext cx="8839200" cy="4352330"/>
            <a:chOff x="304800" y="2438400"/>
            <a:chExt cx="8839200" cy="4352330"/>
          </a:xfrm>
        </p:grpSpPr>
        <p:grpSp>
          <p:nvGrpSpPr>
            <p:cNvPr id="6" name="Group 5"/>
            <p:cNvGrpSpPr/>
            <p:nvPr/>
          </p:nvGrpSpPr>
          <p:grpSpPr>
            <a:xfrm>
              <a:off x="3276600" y="2438400"/>
              <a:ext cx="5867400" cy="3624172"/>
              <a:chOff x="3276600" y="3232245"/>
              <a:chExt cx="5867400" cy="362417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581400"/>
                <a:ext cx="5867400" cy="3275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924800" y="3232245"/>
                <a:ext cx="879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Fig 5. </a:t>
                </a:r>
                <a:endParaRPr lang="en-US" b="1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04800" y="5867400"/>
              <a:ext cx="8686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The </a:t>
              </a:r>
              <a:r>
                <a:rPr lang="en-US" dirty="0"/>
                <a:t>SDNR </a:t>
              </a:r>
              <a:r>
                <a:rPr lang="en-US" dirty="0" smtClean="0"/>
                <a:t>by itself is not a </a:t>
              </a:r>
              <a:r>
                <a:rPr lang="en-US" dirty="0" err="1" smtClean="0"/>
                <a:t>godd</a:t>
              </a:r>
              <a:r>
                <a:rPr lang="en-US" dirty="0" smtClean="0"/>
                <a:t> measure of goodness of fit.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The SNDR is </a:t>
              </a:r>
              <a:r>
                <a:rPr lang="en-US" dirty="0"/>
                <a:t>exactly the same in both panels but the residual patterns </a:t>
              </a:r>
              <a:r>
                <a:rPr lang="en-US" dirty="0" smtClean="0"/>
                <a:t>indicate a </a:t>
              </a:r>
              <a:r>
                <a:rPr lang="en-US" dirty="0"/>
                <a:t>good fit in panel (a), and a poor fit in panel (b).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iagnostics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2) The Pinner method (Pinner et al. 2011)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iagnostic </a:t>
            </a:r>
            <a:r>
              <a:rPr lang="en-US" dirty="0"/>
              <a:t>technique based on simulation </a:t>
            </a:r>
            <a:r>
              <a:rPr lang="en-US" dirty="0" smtClean="0"/>
              <a:t>analysis;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Evaluate </a:t>
            </a:r>
            <a:r>
              <a:rPr lang="en-US" dirty="0"/>
              <a:t>if an estimated parameter is outside the bounds of a simulated </a:t>
            </a:r>
            <a:r>
              <a:rPr lang="en-US" dirty="0" smtClean="0"/>
              <a:t>distribution (two-sided test)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2095049"/>
            <a:ext cx="4343400" cy="4686751"/>
            <a:chOff x="4724400" y="2095049"/>
            <a:chExt cx="4343400" cy="46867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95049"/>
              <a:ext cx="4343400" cy="468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29200" y="64124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Fig 3.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2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iagnostics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762000"/>
            <a:ext cx="8839200" cy="3237378"/>
            <a:chOff x="76200" y="762000"/>
            <a:chExt cx="8839200" cy="323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6200" y="762000"/>
                  <a:ext cx="8839200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b="1" dirty="0" smtClean="0"/>
                    <a:t>3) Retrospective analysis</a:t>
                  </a:r>
                </a:p>
                <a:p>
                  <a:pPr marL="628650" lvl="1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 smtClean="0"/>
                    <a:t>Hurtado-Ferro </a:t>
                  </a:r>
                  <a:r>
                    <a:rPr lang="en-US" dirty="0"/>
                    <a:t>et al</a:t>
                  </a:r>
                  <a:r>
                    <a:rPr lang="en-US" dirty="0" smtClean="0"/>
                    <a:t>. (2014) </a:t>
                  </a:r>
                  <a:r>
                    <a:rPr lang="en-US" dirty="0"/>
                    <a:t>proposed a rule of thumb when determining whether a retrospective pattern should be addressed explicitly: which is </a:t>
                  </a:r>
                  <a:r>
                    <a:rPr lang="en-US" dirty="0" err="1" smtClean="0"/>
                    <a:t>Mohn’s</a:t>
                  </a:r>
                  <a:r>
                    <a:rPr lang="en-US" dirty="0" smtClean="0"/>
                    <a:t> “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𝜌</m:t>
                      </m:r>
                    </m:oMath>
                  </a14:m>
                  <a:r>
                    <a:rPr lang="en-US" dirty="0"/>
                    <a:t>” higher </a:t>
                  </a:r>
                  <a:r>
                    <a:rPr lang="en-US" dirty="0" smtClean="0"/>
                    <a:t>than 0.20 </a:t>
                  </a:r>
                  <a:r>
                    <a:rPr lang="en-US" dirty="0"/>
                    <a:t>or lower than </a:t>
                  </a:r>
                  <a:r>
                    <a:rPr lang="en-US" dirty="0" smtClean="0"/>
                    <a:t>- 0.15 </a:t>
                  </a:r>
                  <a:r>
                    <a:rPr lang="en-US" dirty="0"/>
                    <a:t>for longer-lived </a:t>
                  </a:r>
                  <a:r>
                    <a:rPr lang="en-US" dirty="0" smtClean="0"/>
                    <a:t>species;</a:t>
                  </a:r>
                  <a:endParaRPr lang="en-US" dirty="0"/>
                </a:p>
                <a:p>
                  <a:pPr lvl="1">
                    <a:lnSpc>
                      <a:spcPct val="150000"/>
                    </a:lnSpc>
                  </a:pPr>
                  <a:r>
                    <a:rPr lang="en-US" dirty="0" smtClean="0"/>
                    <a:t>  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762000"/>
                  <a:ext cx="8839200" cy="216982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21" r="-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2400" y="2743200"/>
                  <a:ext cx="4038600" cy="1256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𝜌</m:t>
                        </m:r>
                        <m:r>
                          <a:rPr lang="en-US" sz="2400" i="1">
                            <a:latin typeface="Cambria Math"/>
                          </a:rPr>
                          <m:t>= 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acc>
                      </m:oMath>
                    </m:oMathPara>
                  </a14:m>
                  <a:endParaRPr lang="en-US" sz="24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743200"/>
                  <a:ext cx="4038600" cy="12561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4572000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" y="4029165"/>
            <a:ext cx="8991600" cy="1990512"/>
            <a:chOff x="76200" y="4029165"/>
            <a:chExt cx="8991600" cy="199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9418" y="5058596"/>
                  <a:ext cx="4800600" cy="8149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𝑘</m:t>
                      </m:r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𝑅𝐸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 −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𝑅𝐸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−1,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dirty="0"/>
                    <a:t>  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18" y="5058596"/>
                  <a:ext cx="4800600" cy="8149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414377" y="4876800"/>
                  <a:ext cx="3501023" cy="11428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𝑡𝑟𝑢𝑒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𝑡𝑟𝑢𝑒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4377" y="4876800"/>
                  <a:ext cx="3501023" cy="11428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6200" y="4029165"/>
                  <a:ext cx="8991600" cy="8720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8650" lvl="1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An index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n-US" dirty="0"/>
                    <a:t>was </a:t>
                  </a:r>
                  <a:r>
                    <a:rPr lang="en-US" dirty="0" smtClean="0"/>
                    <a:t>also developed </a:t>
                  </a:r>
                  <a:r>
                    <a:rPr lang="en-US" dirty="0"/>
                    <a:t>to determine whether the </a:t>
                  </a:r>
                  <a:r>
                    <a:rPr lang="en-US" dirty="0" smtClean="0"/>
                    <a:t>biomass trajectories </a:t>
                  </a:r>
                  <a:r>
                    <a:rPr lang="en-US" dirty="0"/>
                    <a:t>converge towards or diverge away from the </a:t>
                  </a:r>
                  <a:r>
                    <a:rPr lang="en-US" dirty="0" smtClean="0"/>
                    <a:t>true biomass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029165"/>
                  <a:ext cx="8991600" cy="8720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75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Introduction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Data conflict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Model misspecification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iagnostics</a:t>
            </a:r>
          </a:p>
          <a:p>
            <a:pPr marL="29210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Objectives</a:t>
            </a:r>
          </a:p>
          <a:p>
            <a:pPr marL="29210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Methods</a:t>
            </a:r>
          </a:p>
          <a:p>
            <a:pPr marL="749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Study case – Western Central Pacific Ocean </a:t>
            </a:r>
            <a:r>
              <a:rPr lang="en-US" dirty="0"/>
              <a:t>s</a:t>
            </a:r>
            <a:r>
              <a:rPr lang="en-US" dirty="0" smtClean="0"/>
              <a:t>triped </a:t>
            </a:r>
            <a:r>
              <a:rPr lang="en-US" dirty="0"/>
              <a:t>m</a:t>
            </a:r>
            <a:r>
              <a:rPr lang="en-US" dirty="0" smtClean="0"/>
              <a:t>arlin stock assessment </a:t>
            </a:r>
          </a:p>
          <a:p>
            <a:pPr marL="749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Simulation approach</a:t>
            </a:r>
          </a:p>
          <a:p>
            <a:pPr marL="749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Estimation models misspecification</a:t>
            </a:r>
          </a:p>
          <a:p>
            <a:pPr marL="74930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Model diagnostics</a:t>
            </a:r>
          </a:p>
          <a:p>
            <a:pPr marL="2857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Preliminary results</a:t>
            </a:r>
          </a:p>
          <a:p>
            <a:pPr marL="2857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Conclusions and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12788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"/>
          <a:stretch/>
        </p:blipFill>
        <p:spPr bwMode="auto">
          <a:xfrm>
            <a:off x="4343400" y="737869"/>
            <a:ext cx="4800600" cy="612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iagnostics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762000"/>
                <a:ext cx="4419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 startAt="4"/>
                </a:pPr>
                <a:r>
                  <a:rPr lang="en-US" b="1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/>
                  <a:t> profile </a:t>
                </a:r>
                <a:r>
                  <a:rPr lang="en-US" b="1" dirty="0" smtClean="0"/>
                  <a:t>diagnostic</a:t>
                </a:r>
              </a:p>
              <a:p>
                <a:pPr marL="342900" lvl="1" indent="-1651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Wang et al. (2014) proposed an extension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likelihood </a:t>
                </a:r>
                <a:r>
                  <a:rPr lang="en-US" dirty="0"/>
                  <a:t>component profile to </a:t>
                </a:r>
                <a:r>
                  <a:rPr lang="en-US" dirty="0" smtClean="0"/>
                  <a:t>diagnose selectivity misspecification using simulation analysis.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44196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82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1) Standard </a:t>
            </a:r>
            <a:r>
              <a:rPr lang="en-US" b="1" dirty="0"/>
              <a:t>deviation of the normalized residuals (SDNR)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/>
          <a:stretch/>
        </p:blipFill>
        <p:spPr>
          <a:xfrm>
            <a:off x="4477973" y="902732"/>
            <a:ext cx="4589827" cy="59552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13960" y="914400"/>
            <a:ext cx="37490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13960" y="2057400"/>
            <a:ext cx="37490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0312" y="3200400"/>
            <a:ext cx="37490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80296" y="4419600"/>
            <a:ext cx="37490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7592" y="5562600"/>
            <a:ext cx="37490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1143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SDNR diagnostic </a:t>
            </a:r>
            <a:r>
              <a:rPr lang="en-US" dirty="0"/>
              <a:t>indicated that </a:t>
            </a:r>
            <a:r>
              <a:rPr lang="en-US" dirty="0" smtClean="0"/>
              <a:t>all </a:t>
            </a:r>
            <a:r>
              <a:rPr lang="en-US" dirty="0" err="1" smtClean="0"/>
              <a:t>misspecified</a:t>
            </a:r>
            <a:r>
              <a:rPr lang="en-US" dirty="0" smtClean="0"/>
              <a:t> estimation models </a:t>
            </a:r>
            <a:r>
              <a:rPr lang="en-US" dirty="0"/>
              <a:t>did </a:t>
            </a:r>
            <a:r>
              <a:rPr lang="en-US" dirty="0" smtClean="0"/>
              <a:t>fit </a:t>
            </a:r>
            <a:r>
              <a:rPr lang="en-US" dirty="0"/>
              <a:t>the </a:t>
            </a:r>
            <a:r>
              <a:rPr lang="en-US" dirty="0" smtClean="0"/>
              <a:t>indices well;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) The </a:t>
            </a:r>
            <a:r>
              <a:rPr lang="en-US" b="1" dirty="0" err="1" smtClean="0"/>
              <a:t>Piner</a:t>
            </a:r>
            <a:r>
              <a:rPr lang="en-US" b="1" dirty="0" smtClean="0"/>
              <a:t> </a:t>
            </a:r>
            <a:r>
              <a:rPr lang="en-US" b="1" dirty="0"/>
              <a:t>d</a:t>
            </a:r>
            <a:r>
              <a:rPr lang="en-US" b="1" dirty="0" smtClean="0"/>
              <a:t>iagnostic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6135469"/>
                <a:ext cx="891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Estimate </a:t>
                </a:r>
                <a:r>
                  <a:rPr lang="en-US" dirty="0"/>
                  <a:t>of </a:t>
                </a:r>
                <a:r>
                  <a:rPr lang="en-US" dirty="0" err="1"/>
                  <a:t>SPB_last</a:t>
                </a:r>
                <a:r>
                  <a:rPr lang="en-US" dirty="0"/>
                  <a:t> year </a:t>
                </a:r>
                <a:r>
                  <a:rPr lang="en-US" dirty="0" smtClean="0"/>
                  <a:t>based </a:t>
                </a:r>
                <a:r>
                  <a:rPr lang="en-US" dirty="0"/>
                  <a:t>on a misspecification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0.7, </a:t>
                </a:r>
                <a:r>
                  <a:rPr lang="en-US" dirty="0"/>
                  <a:t>was located </a:t>
                </a:r>
                <a:r>
                  <a:rPr lang="en-US" dirty="0" smtClean="0"/>
                  <a:t>near </a:t>
                </a:r>
                <a:r>
                  <a:rPr lang="en-US" dirty="0"/>
                  <a:t>the </a:t>
                </a:r>
                <a:r>
                  <a:rPr lang="en-US" dirty="0" smtClean="0"/>
                  <a:t>tails of </a:t>
                </a:r>
                <a:r>
                  <a:rPr lang="en-US" dirty="0"/>
                  <a:t>the distribution of </a:t>
                </a:r>
                <a:r>
                  <a:rPr lang="en-US" dirty="0" smtClean="0"/>
                  <a:t>in </a:t>
                </a:r>
                <a:r>
                  <a:rPr lang="en-US" dirty="0"/>
                  <a:t>all three </a:t>
                </a:r>
                <a:r>
                  <a:rPr lang="en-US" dirty="0" smtClean="0"/>
                  <a:t>replicates.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35469"/>
                <a:ext cx="8915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410" t="-4673" r="-752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00200"/>
            <a:ext cx="8201025" cy="4467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66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Distributions of </a:t>
            </a:r>
            <a:r>
              <a:rPr lang="en-US" dirty="0" err="1" smtClean="0"/>
              <a:t>SPB_last</a:t>
            </a:r>
            <a:r>
              <a:rPr lang="en-US" dirty="0" smtClean="0"/>
              <a:t> year estimated </a:t>
            </a:r>
            <a:r>
              <a:rPr lang="en-US" dirty="0"/>
              <a:t>from three </a:t>
            </a:r>
            <a:r>
              <a:rPr lang="en-US" dirty="0" smtClean="0"/>
              <a:t>replicate models for each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) The </a:t>
            </a:r>
            <a:r>
              <a:rPr lang="en-US" b="1" dirty="0" err="1" smtClean="0"/>
              <a:t>Piner</a:t>
            </a:r>
            <a:r>
              <a:rPr lang="en-US" b="1" dirty="0" smtClean="0"/>
              <a:t> diagnostic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581275"/>
            <a:ext cx="8848725" cy="4200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0300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Misspecification of </a:t>
            </a:r>
            <a:r>
              <a:rPr lang="en-US" i="1" dirty="0"/>
              <a:t>h </a:t>
            </a:r>
            <a:r>
              <a:rPr lang="en-US" dirty="0"/>
              <a:t>reflecting a less resilient stock (</a:t>
            </a:r>
            <a:r>
              <a:rPr lang="en-US" i="1" dirty="0"/>
              <a:t>h </a:t>
            </a:r>
            <a:r>
              <a:rPr lang="en-US" dirty="0"/>
              <a:t>= 0.7) had significant impact on the population dynamics.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7920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true value of spawning biomass (</a:t>
            </a:r>
            <a:r>
              <a:rPr lang="en-US" dirty="0" smtClean="0"/>
              <a:t>based on </a:t>
            </a:r>
            <a:r>
              <a:rPr lang="en-US" i="1" dirty="0"/>
              <a:t>h </a:t>
            </a:r>
            <a:r>
              <a:rPr lang="en-US" dirty="0"/>
              <a:t>= </a:t>
            </a:r>
            <a:r>
              <a:rPr lang="en-US" dirty="0" smtClean="0"/>
              <a:t>0.85) always lay below the average simulated estimates. </a:t>
            </a:r>
          </a:p>
        </p:txBody>
      </p:sp>
    </p:spTree>
    <p:extLst>
      <p:ext uri="{BB962C8B-B14F-4D97-AF65-F5344CB8AC3E}">
        <p14:creationId xmlns:p14="http://schemas.microsoft.com/office/powerpoint/2010/main" val="33395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) Retrospective patterns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324145"/>
                <a:ext cx="91439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Retrospective patterns were found under all three </a:t>
                </a:r>
                <a:r>
                  <a:rPr lang="en-US" dirty="0" err="1" smtClean="0"/>
                  <a:t>misspecified</a:t>
                </a:r>
                <a:r>
                  <a:rPr lang="en-US" dirty="0" smtClean="0"/>
                  <a:t> models, under different levels of magnitude.</a:t>
                </a:r>
              </a:p>
              <a:p>
                <a:pPr algn="just"/>
                <a:endParaRPr lang="en-US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 </a:t>
                </a:r>
                <a:r>
                  <a:rPr lang="en-US" dirty="0" err="1" smtClean="0"/>
                  <a:t>misspecified</a:t>
                </a:r>
                <a:r>
                  <a:rPr lang="en-US" dirty="0" smtClean="0"/>
                  <a:t> model resulted </a:t>
                </a:r>
                <a:r>
                  <a:rPr lang="en-US" dirty="0"/>
                  <a:t>in retrospective patterns with </a:t>
                </a:r>
                <a:r>
                  <a:rPr lang="en-US" dirty="0" smtClean="0"/>
                  <a:t>positive </a:t>
                </a:r>
                <a:r>
                  <a:rPr lang="en-US" dirty="0" err="1" smtClean="0"/>
                  <a:t>Mohn’s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𝜌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</a:t>
                </a:r>
                <a:r>
                  <a:rPr lang="en-US" dirty="0"/>
                  <a:t>estimates of </a:t>
                </a:r>
                <a:r>
                  <a:rPr lang="en-US" dirty="0" smtClean="0"/>
                  <a:t>biomass, which means that the </a:t>
                </a:r>
                <a:r>
                  <a:rPr lang="en-US" dirty="0"/>
                  <a:t>quantity being evaluated is consistently being overestimated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4145"/>
                <a:ext cx="9143999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400" t="-1736" r="-53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"/>
          <a:stretch/>
        </p:blipFill>
        <p:spPr>
          <a:xfrm>
            <a:off x="4536745" y="902732"/>
            <a:ext cx="4572000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0386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86400" y="535380"/>
                <a:ext cx="3352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4</a:t>
                </a:r>
                <a:r>
                  <a:rPr lang="en-US" b="1" dirty="0" smtClean="0"/>
                  <a:t>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 smtClean="0"/>
                  <a:t> profile diagnostic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5380"/>
                <a:ext cx="3352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4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876801" y="1066800"/>
                <a:ext cx="426719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profiles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based on the total likelihood and the component likelihoods for each data set </a:t>
                </a:r>
                <a:r>
                  <a:rPr lang="en-US" dirty="0" smtClean="0"/>
                  <a:t>and recruitment penalty varied </a:t>
                </a:r>
                <a:r>
                  <a:rPr lang="en-US" dirty="0"/>
                  <a:t>among estimation </a:t>
                </a:r>
                <a:r>
                  <a:rPr lang="en-US" dirty="0" smtClean="0"/>
                  <a:t>models.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066800"/>
                <a:ext cx="4267199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857" t="-2066" r="-114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" y="535380"/>
            <a:ext cx="4859740" cy="32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69708"/>
            <a:ext cx="4862022" cy="326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42783" y="3798256"/>
            <a:ext cx="1110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EM_01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3276600"/>
            <a:ext cx="1110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EM_02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849868"/>
                <a:ext cx="3352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4</a:t>
                </a:r>
                <a:r>
                  <a:rPr lang="en-US" b="1" dirty="0" smtClean="0"/>
                  <a:t>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 smtClean="0"/>
                  <a:t> profile diagnostic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49868"/>
                <a:ext cx="3352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6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" y="1362670"/>
                <a:ext cx="89154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Number of simulations in which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corresponding to the minimum value of the likelihood profiles based on various data components occurs with the 95% confidence interval of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varied in the true and </a:t>
                </a:r>
                <a:r>
                  <a:rPr lang="en-US" dirty="0" err="1" smtClean="0"/>
                  <a:t>misspecified</a:t>
                </a:r>
                <a:r>
                  <a:rPr lang="en-US" dirty="0" smtClean="0"/>
                  <a:t> models. 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62670"/>
                <a:ext cx="8915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16" t="-3311" r="-54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81614"/>
              </p:ext>
            </p:extLst>
          </p:nvPr>
        </p:nvGraphicFramePr>
        <p:xfrm>
          <a:off x="304800" y="4552950"/>
          <a:ext cx="8610600" cy="2000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EM_01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EM_02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EM_03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Catch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comp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R-pen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" b="50000"/>
          <a:stretch/>
        </p:blipFill>
        <p:spPr bwMode="auto">
          <a:xfrm>
            <a:off x="5438992" y="2208773"/>
            <a:ext cx="3587865" cy="228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Conclusions and further research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762000"/>
            <a:ext cx="898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diagnostics tested were not able to correctly identify misspecification on selectivity</a:t>
            </a:r>
            <a:r>
              <a:rPr lang="en-US" dirty="0"/>
              <a:t> </a:t>
            </a:r>
            <a:r>
              <a:rPr lang="en-US" dirty="0" smtClean="0"/>
              <a:t>and mortality.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087" y="2249269"/>
            <a:ext cx="898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Some misspecifications did not greatly influenced the population </a:t>
            </a:r>
            <a:r>
              <a:rPr lang="en-US" dirty="0"/>
              <a:t>dynamics </a:t>
            </a:r>
            <a:r>
              <a:rPr lang="en-US" dirty="0" smtClean="0"/>
              <a:t>(</a:t>
            </a:r>
            <a:r>
              <a:rPr lang="en-US" dirty="0"/>
              <a:t>e.g</a:t>
            </a:r>
            <a:r>
              <a:rPr lang="en-US" dirty="0" smtClean="0"/>
              <a:t>. CPUE trends and </a:t>
            </a:r>
            <a:r>
              <a:rPr lang="en-US" dirty="0"/>
              <a:t>length comp are almost identical to the true model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2895600"/>
            <a:ext cx="8229600" cy="3774769"/>
            <a:chOff x="304800" y="2895600"/>
            <a:chExt cx="8229600" cy="377476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174579"/>
              <a:ext cx="3901915" cy="345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33608"/>
              <a:ext cx="3810000" cy="353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828800" y="28956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EM_01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4600" y="28956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EM_03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8086" y="1524000"/>
            <a:ext cx="898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Pinner method and retrospective analysis were able to </a:t>
            </a:r>
            <a:r>
              <a:rPr lang="en-US" dirty="0" smtClean="0"/>
              <a:t>identify misspecification </a:t>
            </a:r>
            <a:r>
              <a:rPr lang="en-US" dirty="0"/>
              <a:t>on </a:t>
            </a:r>
            <a:r>
              <a:rPr lang="en-US" i="1" dirty="0">
                <a:latin typeface="Times" pitchFamily="18" charset="0"/>
              </a:rPr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Conclusions and further research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39" y="990600"/>
            <a:ext cx="8833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Increasing the effect of the misspecification on model results, might also increase the chances of proposed diagnostics to detect the </a:t>
            </a:r>
            <a:r>
              <a:rPr lang="en-US" dirty="0" smtClean="0"/>
              <a:t>misspecification.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439" y="1752600"/>
                <a:ext cx="8694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Some diagnostics might not be useful under certain circumstances. For example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profile as well as for the SDNR a visual inspection is also suggested.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9" y="1752600"/>
                <a:ext cx="869476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491" t="-4717" r="-7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4439" y="3220998"/>
            <a:ext cx="8833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Increase the number of model misspecification scenarios to address common issues in integrated stock assessment (e.g. time varying catchability, time varying growth)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439" y="4251067"/>
            <a:ext cx="869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Increase the number of diagnostics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Age-structured production model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Calibrated simulation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…and others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39" y="5525869"/>
            <a:ext cx="869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Apply </a:t>
            </a:r>
            <a:r>
              <a:rPr lang="en-US" dirty="0" smtClean="0">
                <a:solidFill>
                  <a:schemeClr val="tx1"/>
                </a:solidFill>
              </a:rPr>
              <a:t>this diagnostics simulation testing </a:t>
            </a:r>
            <a:r>
              <a:rPr lang="en-US" dirty="0" smtClean="0">
                <a:solidFill>
                  <a:schemeClr val="tx1"/>
                </a:solidFill>
              </a:rPr>
              <a:t>in stock assessment of species with other life-history types (e.g. slow growth)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Next step….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22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4" y="548765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Mahalo</a:t>
            </a:r>
            <a:r>
              <a:rPr lang="en-US" sz="8800" dirty="0" smtClean="0">
                <a:solidFill>
                  <a:schemeClr val="bg1"/>
                </a:solidFill>
              </a:rPr>
              <a:t>!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010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Data conflicts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conflicts occur when the objective function components </a:t>
            </a:r>
            <a:r>
              <a:rPr lang="en-US" dirty="0" smtClean="0"/>
              <a:t>from different </a:t>
            </a:r>
            <a:r>
              <a:rPr lang="en-US" dirty="0"/>
              <a:t>data sources achieve minima at different values for a </a:t>
            </a:r>
            <a:r>
              <a:rPr lang="en-US" dirty="0" smtClean="0"/>
              <a:t>given parameter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7" y="2209800"/>
            <a:ext cx="8286746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61" y="5638800"/>
            <a:ext cx="2746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M. </a:t>
            </a:r>
            <a:r>
              <a:rPr lang="en-US" sz="1400" b="1" dirty="0" err="1"/>
              <a:t>Ichinokawa</a:t>
            </a:r>
            <a:r>
              <a:rPr lang="en-US" sz="1400" b="1" dirty="0"/>
              <a:t> et </a:t>
            </a:r>
            <a:r>
              <a:rPr lang="en-US" sz="1400" b="1" dirty="0" smtClean="0"/>
              <a:t>al.(2014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08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010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Model misspecification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1528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Apparent </a:t>
            </a:r>
            <a:r>
              <a:rPr lang="en-US" dirty="0"/>
              <a:t>data </a:t>
            </a:r>
            <a:r>
              <a:rPr lang="en-US" dirty="0" smtClean="0"/>
              <a:t>conflicts </a:t>
            </a:r>
            <a:r>
              <a:rPr lang="en-US" dirty="0"/>
              <a:t>in integrated stock assessment models can occur </a:t>
            </a:r>
            <a:r>
              <a:rPr lang="en-US" dirty="0" smtClean="0"/>
              <a:t>for three main reasons: </a:t>
            </a:r>
          </a:p>
          <a:p>
            <a:pPr lvl="1"/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/>
              <a:t> 1) random sampling error,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 2</a:t>
            </a:r>
            <a:r>
              <a:rPr lang="en-US" dirty="0"/>
              <a:t>) misspecification of the observation </a:t>
            </a:r>
            <a:r>
              <a:rPr lang="en-US" dirty="0" smtClean="0"/>
              <a:t>model, </a:t>
            </a:r>
            <a:r>
              <a:rPr lang="en-US" dirty="0"/>
              <a:t>and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3</a:t>
            </a:r>
            <a:r>
              <a:rPr lang="en-US" dirty="0"/>
              <a:t>) misspecification of the system dynamics </a:t>
            </a:r>
            <a:r>
              <a:rPr lang="en-US" dirty="0" smtClean="0"/>
              <a:t>model.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3342450"/>
            <a:ext cx="2921625" cy="2982150"/>
            <a:chOff x="1066800" y="3723450"/>
            <a:chExt cx="2921625" cy="2982150"/>
          </a:xfrm>
        </p:grpSpPr>
        <p:sp>
          <p:nvSpPr>
            <p:cNvPr id="7" name="Freeform 6"/>
            <p:cNvSpPr/>
            <p:nvPr/>
          </p:nvSpPr>
          <p:spPr>
            <a:xfrm>
              <a:off x="1066800" y="3723450"/>
              <a:ext cx="2921625" cy="2982150"/>
            </a:xfrm>
            <a:custGeom>
              <a:avLst/>
              <a:gdLst>
                <a:gd name="connsiteX0" fmla="*/ 560474 w 2921625"/>
                <a:gd name="connsiteY0" fmla="*/ 0 h 2982150"/>
                <a:gd name="connsiteX1" fmla="*/ 273871 w 2921625"/>
                <a:gd name="connsiteY1" fmla="*/ 436728 h 2982150"/>
                <a:gd name="connsiteX2" fmla="*/ 916 w 2921625"/>
                <a:gd name="connsiteY2" fmla="*/ 1269242 h 2982150"/>
                <a:gd name="connsiteX3" fmla="*/ 369405 w 2921625"/>
                <a:gd name="connsiteY3" fmla="*/ 1910686 h 2982150"/>
                <a:gd name="connsiteX4" fmla="*/ 1201919 w 2921625"/>
                <a:gd name="connsiteY4" fmla="*/ 2497540 h 2982150"/>
                <a:gd name="connsiteX5" fmla="*/ 2252796 w 2921625"/>
                <a:gd name="connsiteY5" fmla="*/ 2975212 h 2982150"/>
                <a:gd name="connsiteX6" fmla="*/ 2921536 w 2921625"/>
                <a:gd name="connsiteY6" fmla="*/ 2129051 h 2982150"/>
                <a:gd name="connsiteX7" fmla="*/ 2293739 w 2921625"/>
                <a:gd name="connsiteY7" fmla="*/ 1746913 h 2982150"/>
                <a:gd name="connsiteX8" fmla="*/ 1433931 w 2921625"/>
                <a:gd name="connsiteY8" fmla="*/ 1255594 h 2982150"/>
                <a:gd name="connsiteX9" fmla="*/ 1693238 w 2921625"/>
                <a:gd name="connsiteY9" fmla="*/ 81886 h 298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1625" h="2982150">
                  <a:moveTo>
                    <a:pt x="560474" y="0"/>
                  </a:moveTo>
                  <a:cubicBezTo>
                    <a:pt x="463802" y="112594"/>
                    <a:pt x="367131" y="225188"/>
                    <a:pt x="273871" y="436728"/>
                  </a:cubicBezTo>
                  <a:cubicBezTo>
                    <a:pt x="180611" y="648268"/>
                    <a:pt x="-15006" y="1023582"/>
                    <a:pt x="916" y="1269242"/>
                  </a:cubicBezTo>
                  <a:cubicBezTo>
                    <a:pt x="16838" y="1514902"/>
                    <a:pt x="169238" y="1705970"/>
                    <a:pt x="369405" y="1910686"/>
                  </a:cubicBezTo>
                  <a:cubicBezTo>
                    <a:pt x="569572" y="2115402"/>
                    <a:pt x="888020" y="2320119"/>
                    <a:pt x="1201919" y="2497540"/>
                  </a:cubicBezTo>
                  <a:cubicBezTo>
                    <a:pt x="1515818" y="2674961"/>
                    <a:pt x="1966193" y="3036627"/>
                    <a:pt x="2252796" y="2975212"/>
                  </a:cubicBezTo>
                  <a:cubicBezTo>
                    <a:pt x="2539399" y="2913797"/>
                    <a:pt x="2914712" y="2333767"/>
                    <a:pt x="2921536" y="2129051"/>
                  </a:cubicBezTo>
                  <a:cubicBezTo>
                    <a:pt x="2928360" y="1924335"/>
                    <a:pt x="2541673" y="1892489"/>
                    <a:pt x="2293739" y="1746913"/>
                  </a:cubicBezTo>
                  <a:cubicBezTo>
                    <a:pt x="2045805" y="1601337"/>
                    <a:pt x="1534014" y="1533098"/>
                    <a:pt x="1433931" y="1255594"/>
                  </a:cubicBezTo>
                  <a:cubicBezTo>
                    <a:pt x="1333848" y="978090"/>
                    <a:pt x="1513543" y="529988"/>
                    <a:pt x="1693238" y="8188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752600" y="3737792"/>
              <a:ext cx="381000" cy="129140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691408" y="5190130"/>
              <a:ext cx="1508992" cy="90587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-76200" y="990600"/>
            <a:ext cx="3505200" cy="2442392"/>
            <a:chOff x="228600" y="1295400"/>
            <a:chExt cx="3505200" cy="2442392"/>
          </a:xfrm>
        </p:grpSpPr>
        <p:pic>
          <p:nvPicPr>
            <p:cNvPr id="1030" name="Picture 6" descr="http://www.clipartbest.com/cliparts/pT5/ozy/pT5ozydG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4"/>
            <a:stretch/>
          </p:blipFill>
          <p:spPr bwMode="auto">
            <a:xfrm>
              <a:off x="228600" y="1295400"/>
              <a:ext cx="3505200" cy="244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17584" y="1330656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SS3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1336" y="1548452"/>
              <a:ext cx="9699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Hospital</a:t>
              </a:r>
              <a:endParaRPr lang="en-US" sz="1200" b="1" dirty="0"/>
            </a:p>
          </p:txBody>
        </p:sp>
      </p:grpSp>
      <p:pic>
        <p:nvPicPr>
          <p:cNvPr id="1032" name="Picture 8" descr="Clipart Of A Cartoon Desktop Doctor Computer Character Holding A Clipboard And Stethoscope Royalty Free Vector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1"/>
          <a:stretch/>
        </p:blipFill>
        <p:spPr bwMode="auto">
          <a:xfrm>
            <a:off x="4648200" y="609504"/>
            <a:ext cx="2490811" cy="22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00400" y="296287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Determine </a:t>
            </a:r>
            <a:r>
              <a:rPr lang="en-US" dirty="0"/>
              <a:t>when a model needs additional or alternative structure to eliminate model misspecification and conflict between components</a:t>
            </a:r>
          </a:p>
        </p:txBody>
      </p:sp>
      <p:pic>
        <p:nvPicPr>
          <p:cNvPr id="1028" name="Picture 4" descr="http://thumbs.dreamstime.com/z/sick-computer-56270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0"/>
          <a:stretch/>
        </p:blipFill>
        <p:spPr bwMode="auto">
          <a:xfrm>
            <a:off x="2971800" y="4665260"/>
            <a:ext cx="5604024" cy="21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010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Model diagnostic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031081"/>
                <a:ext cx="862652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Residuals </a:t>
                </a:r>
                <a:r>
                  <a:rPr lang="en-US" dirty="0" smtClean="0"/>
                  <a:t>analysis is perhaps </a:t>
                </a:r>
                <a:r>
                  <a:rPr lang="en-US" dirty="0"/>
                  <a:t>the most common, where observed and predicted </a:t>
                </a:r>
                <a:r>
                  <a:rPr lang="en-US" dirty="0" smtClean="0"/>
                  <a:t>values </a:t>
                </a:r>
                <a:r>
                  <a:rPr lang="en-US" dirty="0"/>
                  <a:t>are examined to evaluate model performance 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Retrospective analysis is another common fishery </a:t>
                </a:r>
                <a:r>
                  <a:rPr lang="en-US" dirty="0" smtClean="0"/>
                  <a:t>modeling diagnostic</a:t>
                </a:r>
              </a:p>
              <a:p>
                <a:pPr lvl="1"/>
                <a:endParaRPr lang="en-US" dirty="0" smtClean="0"/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S</a:t>
                </a:r>
                <a:r>
                  <a:rPr lang="en-US" dirty="0" smtClean="0"/>
                  <a:t>imulation approaches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dirty="0"/>
                  <a:t>Likelihood profiling of individual data components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be used </a:t>
                </a:r>
                <a:r>
                  <a:rPr lang="en-US" dirty="0"/>
                  <a:t>to evaluate the influence of data associated with model structure on estimated dynamics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31081"/>
                <a:ext cx="8626522" cy="3693319"/>
              </a:xfrm>
              <a:prstGeom prst="rect">
                <a:avLst/>
              </a:prstGeom>
              <a:blipFill rotWithShape="1">
                <a:blip r:embed="rId2"/>
                <a:stretch>
                  <a:fillRect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3400" y="46114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However, still important </a:t>
            </a:r>
            <a:r>
              <a:rPr lang="en-US" b="1" dirty="0"/>
              <a:t>to develop a standard set of diagnostics for </a:t>
            </a:r>
            <a:r>
              <a:rPr lang="en-US" b="1" dirty="0" smtClean="0"/>
              <a:t>stock assessment models </a:t>
            </a:r>
            <a:r>
              <a:rPr lang="en-US" b="1" dirty="0"/>
              <a:t>that will improve their performance and acceptance.</a:t>
            </a:r>
          </a:p>
        </p:txBody>
      </p:sp>
    </p:spTree>
    <p:extLst>
      <p:ext uri="{BB962C8B-B14F-4D97-AF65-F5344CB8AC3E}">
        <p14:creationId xmlns:p14="http://schemas.microsoft.com/office/powerpoint/2010/main" val="8241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937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Can model diagnostics </a:t>
            </a:r>
            <a:r>
              <a:rPr lang="en-US" sz="2000" b="1" dirty="0" smtClean="0"/>
              <a:t>really help </a:t>
            </a:r>
            <a:r>
              <a:rPr lang="en-US" sz="2000" b="1" dirty="0"/>
              <a:t>identify when a model is </a:t>
            </a:r>
            <a:r>
              <a:rPr lang="en-US" sz="2000" b="1" dirty="0" err="1" smtClean="0"/>
              <a:t>misspecified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24721" y="1752600"/>
            <a:ext cx="4171079" cy="4953000"/>
            <a:chOff x="324721" y="1752600"/>
            <a:chExt cx="4171079" cy="4953000"/>
          </a:xfrm>
        </p:grpSpPr>
        <p:pic>
          <p:nvPicPr>
            <p:cNvPr id="2056" name="Picture 8" descr="http://www.lostinarainbow.com/wp-content/uploads/2015/07/yesn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4"/>
            <a:stretch/>
          </p:blipFill>
          <p:spPr bwMode="auto">
            <a:xfrm>
              <a:off x="1707974" y="1752600"/>
              <a:ext cx="1404571" cy="1403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thumbs.dreamstime.com/x/cartoon-frustrated-office-worker-839854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6"/>
            <a:stretch/>
          </p:blipFill>
          <p:spPr bwMode="auto">
            <a:xfrm>
              <a:off x="324721" y="4419600"/>
              <a:ext cx="4171079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triped Right Arrow 6"/>
            <p:cNvSpPr/>
            <p:nvPr/>
          </p:nvSpPr>
          <p:spPr>
            <a:xfrm rot="5400000">
              <a:off x="1814730" y="3671670"/>
              <a:ext cx="1191060" cy="304800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0761" y="1801694"/>
            <a:ext cx="4480714" cy="3368238"/>
            <a:chOff x="4300761" y="1801694"/>
            <a:chExt cx="4480714" cy="3368238"/>
          </a:xfrm>
        </p:grpSpPr>
        <p:pic>
          <p:nvPicPr>
            <p:cNvPr id="2054" name="Picture 6" descr="http://www.lostinarainbow.com/wp-content/uploads/2015/07/yesn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645588" y="1801694"/>
              <a:ext cx="1367033" cy="135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triped Right Arrow 15"/>
            <p:cNvSpPr/>
            <p:nvPr/>
          </p:nvSpPr>
          <p:spPr>
            <a:xfrm rot="5400000">
              <a:off x="5733574" y="3680769"/>
              <a:ext cx="1191060" cy="304800"/>
            </a:xfrm>
            <a:prstGeom prst="striped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00761" y="4800600"/>
              <a:ext cx="44807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/>
                <a:t>W</a:t>
              </a:r>
              <a:r>
                <a:rPr lang="en-US" b="1" dirty="0" smtClean="0"/>
                <a:t>hat </a:t>
              </a:r>
              <a:r>
                <a:rPr lang="en-US" b="1" dirty="0"/>
                <a:t>model structure is </a:t>
              </a:r>
              <a:r>
                <a:rPr lang="en-US" b="1" dirty="0" err="1" smtClean="0"/>
                <a:t>misspecified</a:t>
              </a:r>
              <a:r>
                <a:rPr lang="en-US" b="1" dirty="0" smtClean="0"/>
                <a:t>?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Objectives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685800"/>
                <a:ext cx="8839200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/>
                  <a:t>We developed a simulation approach to evaluate the effectiveness of the following diagnostics in detecting model misspecification:</a:t>
                </a:r>
              </a:p>
              <a:p>
                <a:pPr algn="just"/>
                <a:endParaRPr lang="en-US" sz="2400" b="1" dirty="0" smtClean="0"/>
              </a:p>
              <a:p>
                <a:pPr algn="just"/>
                <a:endParaRPr lang="en-US" sz="2400" b="1" dirty="0"/>
              </a:p>
              <a:p>
                <a:pPr marL="342900" indent="-342900" algn="just">
                  <a:buAutoNum type="arabicParenR"/>
                </a:pPr>
                <a:r>
                  <a:rPr lang="en-US" dirty="0" smtClean="0"/>
                  <a:t>Standard </a:t>
                </a:r>
                <a:r>
                  <a:rPr lang="en-US" dirty="0"/>
                  <a:t>deviation of the normalized residuals (SDNR) (Francis 2011</a:t>
                </a:r>
                <a:r>
                  <a:rPr lang="en-US" dirty="0" smtClean="0"/>
                  <a:t>)</a:t>
                </a:r>
              </a:p>
              <a:p>
                <a:pPr marL="342900" indent="-342900" algn="just">
                  <a:buAutoNum type="arabicParenR"/>
                </a:pPr>
                <a:endParaRPr lang="en-US" dirty="0"/>
              </a:p>
              <a:p>
                <a:pPr marL="342900" indent="-342900" algn="just">
                  <a:buFontTx/>
                  <a:buAutoNum type="arabicParenR"/>
                </a:pPr>
                <a:r>
                  <a:rPr lang="en-US" dirty="0"/>
                  <a:t>The Pinner method (Pinner et al. 2011</a:t>
                </a:r>
                <a:r>
                  <a:rPr lang="en-US" dirty="0" smtClean="0"/>
                  <a:t>)</a:t>
                </a:r>
              </a:p>
              <a:p>
                <a:pPr marL="342900" indent="-342900" algn="just">
                  <a:buFontTx/>
                  <a:buAutoNum type="arabicParenR"/>
                </a:pPr>
                <a:endParaRPr lang="en-US" dirty="0"/>
              </a:p>
              <a:p>
                <a:pPr marL="342900" indent="-342900" algn="just">
                  <a:buFontTx/>
                  <a:buAutoNum type="arabicParenR"/>
                </a:pPr>
                <a:r>
                  <a:rPr lang="en-US" dirty="0" smtClean="0"/>
                  <a:t>Retrospective analysis</a:t>
                </a:r>
              </a:p>
              <a:p>
                <a:pPr marL="342900" indent="-342900" algn="just">
                  <a:buFontTx/>
                  <a:buAutoNum type="arabicParenR"/>
                </a:pPr>
                <a:endParaRPr lang="en-US" dirty="0"/>
              </a:p>
              <a:p>
                <a:pPr marL="342900" indent="-342900" algn="just">
                  <a:buFontTx/>
                  <a:buAutoNum type="arabicParenR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profile diagnostic </a:t>
                </a:r>
              </a:p>
              <a:p>
                <a:pPr algn="just"/>
                <a:endParaRPr lang="en-US" b="1" dirty="0" smtClean="0"/>
              </a:p>
              <a:p>
                <a:pPr marL="342900" indent="-342900" algn="just">
                  <a:buFontTx/>
                  <a:buAutoNum type="arabicParenR"/>
                </a:pPr>
                <a:endParaRPr lang="en-US" b="1" dirty="0"/>
              </a:p>
              <a:p>
                <a:pPr algn="just"/>
                <a:endParaRPr lang="en-US" b="1" dirty="0"/>
              </a:p>
              <a:p>
                <a:pPr marL="342900" indent="-342900" algn="just">
                  <a:buAutoNum type="arabicParenR"/>
                </a:pPr>
                <a:endParaRPr lang="en-US" dirty="0" smtClean="0"/>
              </a:p>
              <a:p>
                <a:pPr marL="342900" indent="-342900" algn="just">
                  <a:buAutoNum type="arabicParenR"/>
                </a:pPr>
                <a:endParaRPr lang="en-US" dirty="0" smtClean="0"/>
              </a:p>
              <a:p>
                <a:pPr marL="342900" indent="-342900" algn="just">
                  <a:buAutoNum type="arabicParenR"/>
                </a:pPr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6186309"/>
              </a:xfrm>
              <a:prstGeom prst="rect">
                <a:avLst/>
              </a:prstGeom>
              <a:blipFill rotWithShape="1">
                <a:blip r:embed="rId2"/>
                <a:stretch>
                  <a:fillRect l="-1034" t="-690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876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So what we want to show on this study is what the diagnostics from a correct specified model looks like compared to diagnostics from an uncorrected </a:t>
            </a:r>
            <a:r>
              <a:rPr lang="en-US" b="1" dirty="0" err="1" smtClean="0"/>
              <a:t>misspecified</a:t>
            </a:r>
            <a:r>
              <a:rPr lang="en-US" b="1" dirty="0" smtClean="0"/>
              <a:t> model.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23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268"/>
            <a:ext cx="8153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Methods: study case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9751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tock assessment for striped marlin (</a:t>
            </a:r>
            <a:r>
              <a:rPr lang="en-US" i="1" dirty="0" err="1" smtClean="0"/>
              <a:t>kajikia</a:t>
            </a:r>
            <a:r>
              <a:rPr lang="en-US" i="1" dirty="0" smtClean="0"/>
              <a:t> </a:t>
            </a:r>
            <a:r>
              <a:rPr lang="en-US" i="1" dirty="0" err="1" smtClean="0"/>
              <a:t>audax</a:t>
            </a:r>
            <a:r>
              <a:rPr lang="en-US" dirty="0" smtClean="0"/>
              <a:t>) in the western and central north pacific ocean through 2013.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774264"/>
            <a:ext cx="7229475" cy="40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riped mar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31" y="1295400"/>
            <a:ext cx="4111169" cy="14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9220</TotalTime>
  <Words>1577</Words>
  <Application>Microsoft Office PowerPoint</Application>
  <PresentationFormat>On-screen Show (4:3)</PresentationFormat>
  <Paragraphs>259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Can diagnostic tests help identify what model structure is misspecified?</vt:lpstr>
      <vt:lpstr>Outline</vt:lpstr>
      <vt:lpstr>Introduction</vt:lpstr>
      <vt:lpstr>Introduction</vt:lpstr>
      <vt:lpstr>Introduction</vt:lpstr>
      <vt:lpstr>Introduction</vt:lpstr>
      <vt:lpstr>Introduction</vt:lpstr>
      <vt:lpstr>Objectives</vt:lpstr>
      <vt:lpstr>Methods: study case</vt:lpstr>
      <vt:lpstr>Methods: study case</vt:lpstr>
      <vt:lpstr>Methods: study case</vt:lpstr>
      <vt:lpstr>Methods: Data used</vt:lpstr>
      <vt:lpstr>Methods: Data used</vt:lpstr>
      <vt:lpstr>Methods: Data used</vt:lpstr>
      <vt:lpstr>Methods: Simulation</vt:lpstr>
      <vt:lpstr>Methods: Simulation</vt:lpstr>
      <vt:lpstr>Methods: Diagnostics</vt:lpstr>
      <vt:lpstr>Methods: Diagnostics</vt:lpstr>
      <vt:lpstr>Methods: Diagnostics</vt:lpstr>
      <vt:lpstr>Methods: Diagnostics</vt:lpstr>
      <vt:lpstr>Results</vt:lpstr>
      <vt:lpstr>Results</vt:lpstr>
      <vt:lpstr>Results</vt:lpstr>
      <vt:lpstr>Results</vt:lpstr>
      <vt:lpstr>Results</vt:lpstr>
      <vt:lpstr>Results</vt:lpstr>
      <vt:lpstr>Conclusions and further research</vt:lpstr>
      <vt:lpstr>Conclusions and further research</vt:lpstr>
      <vt:lpstr>PowerPoint Presentation</vt:lpstr>
    </vt:vector>
  </TitlesOfParts>
  <Company>National Marine Fisheries Svc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stock assessment process for data-limited stocks in the North Pacific Ocean: a case study for the shortfin mako shark</dc:title>
  <dc:creator>Felipe Carvalho</dc:creator>
  <cp:lastModifiedBy>Felipe Carvalho</cp:lastModifiedBy>
  <cp:revision>374</cp:revision>
  <dcterms:created xsi:type="dcterms:W3CDTF">2015-05-12T18:42:58Z</dcterms:created>
  <dcterms:modified xsi:type="dcterms:W3CDTF">2015-10-23T14:09:43Z</dcterms:modified>
</cp:coreProperties>
</file>