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9" r:id="rId3"/>
    <p:sldId id="258" r:id="rId4"/>
    <p:sldId id="257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6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6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8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1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2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0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3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9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50A73-55B6-47E7-AE9A-8C5D64D6E849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D03-42F5-4E2F-A0B0-2A4E95AF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0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Recommended modeling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1127247">
            <a:off x="2478253" y="3459355"/>
            <a:ext cx="31550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Version 2.0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9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57400" y="424317"/>
            <a:ext cx="4572000" cy="60526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>
                <a:effectLst/>
                <a:latin typeface="Calibri"/>
                <a:ea typeface="Calibri"/>
                <a:cs typeface="Times New Roman"/>
              </a:rPr>
              <a:t>The law of conflicting data</a:t>
            </a:r>
            <a:endParaRPr lang="en-US" sz="20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u="sng">
                <a:effectLst/>
                <a:latin typeface="Calibri"/>
                <a:ea typeface="Calibri"/>
                <a:cs typeface="Times New Roman"/>
              </a:rPr>
              <a:t>Axiom</a:t>
            </a:r>
            <a:endParaRPr lang="en-US" sz="20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libri"/>
                <a:ea typeface="Calibri"/>
                <a:cs typeface="Times New Roman"/>
              </a:rPr>
              <a:t>Data is true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u="sng">
                <a:effectLst/>
                <a:latin typeface="Calibri"/>
                <a:ea typeface="Calibri"/>
                <a:cs typeface="Times New Roman"/>
              </a:rPr>
              <a:t>Implication</a:t>
            </a:r>
            <a:endParaRPr lang="en-US" sz="20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libri"/>
                <a:ea typeface="Calibri"/>
                <a:cs typeface="Times New Roman"/>
              </a:rPr>
              <a:t>Conflicting data implies model misspecification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u="sng">
                <a:effectLst/>
                <a:latin typeface="Calibri"/>
                <a:ea typeface="Calibri"/>
                <a:cs typeface="Times New Roman"/>
              </a:rPr>
              <a:t>Caveat</a:t>
            </a:r>
            <a:endParaRPr lang="en-US" sz="20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libri"/>
                <a:ea typeface="Calibri"/>
                <a:cs typeface="Times New Roman"/>
              </a:rPr>
              <a:t>Data conflict needs to be interpreted in the context of random sampling error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u="sng">
                <a:effectLst/>
                <a:latin typeface="Calibri"/>
                <a:ea typeface="Calibri"/>
                <a:cs typeface="Times New Roman"/>
              </a:rPr>
              <a:t>Significance</a:t>
            </a:r>
            <a:endParaRPr lang="en-US" sz="20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effectLst/>
                <a:latin typeface="Calibri"/>
                <a:ea typeface="Calibri"/>
                <a:cs typeface="Times New Roman"/>
              </a:rPr>
              <a:t>Down weighting or dropping conflicting data is not necessarily appropriate because it may not resolve the model misspecification</a:t>
            </a:r>
          </a:p>
        </p:txBody>
      </p:sp>
    </p:spTree>
    <p:extLst>
      <p:ext uri="{BB962C8B-B14F-4D97-AF65-F5344CB8AC3E}">
        <p14:creationId xmlns:p14="http://schemas.microsoft.com/office/powerpoint/2010/main" val="28155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5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Preventing data conflict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5562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Estimate random sampling variance outside the stock assessment model</a:t>
            </a:r>
          </a:p>
          <a:p>
            <a:r>
              <a:rPr lang="en-US" dirty="0" smtClean="0"/>
              <a:t>Use likelihood functions based on the sampling design to represent the fit to the data</a:t>
            </a:r>
          </a:p>
          <a:p>
            <a:r>
              <a:rPr lang="en-US" dirty="0" smtClean="0"/>
              <a:t>Account for correlations in the data</a:t>
            </a:r>
          </a:p>
          <a:p>
            <a:r>
              <a:rPr lang="en-US" dirty="0" smtClean="0"/>
              <a:t>Model annual recruitment variation with a distributional penalty. Estimate the variance of the penalty if possible.</a:t>
            </a:r>
          </a:p>
          <a:p>
            <a:r>
              <a:rPr lang="en-US" dirty="0" smtClean="0"/>
              <a:t>Divide data into fleets so that selectivity is relatively constant over time within a fleet  </a:t>
            </a:r>
          </a:p>
          <a:p>
            <a:r>
              <a:rPr lang="en-US" dirty="0" smtClean="0"/>
              <a:t>Model fishery selectivity using a flexible and time varying method</a:t>
            </a:r>
          </a:p>
          <a:p>
            <a:r>
              <a:rPr lang="en-US" dirty="0" smtClean="0"/>
              <a:t>Ensure that surveys/fisheries used for developing indices of relative abundance have time invariant selectivity</a:t>
            </a: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867400" y="1295400"/>
            <a:ext cx="3339563" cy="1676400"/>
            <a:chOff x="5867400" y="1295400"/>
            <a:chExt cx="3339563" cy="1676400"/>
          </a:xfrm>
        </p:grpSpPr>
        <p:sp>
          <p:nvSpPr>
            <p:cNvPr id="5" name="Right Brace 4"/>
            <p:cNvSpPr/>
            <p:nvPr/>
          </p:nvSpPr>
          <p:spPr>
            <a:xfrm>
              <a:off x="5867400" y="1295400"/>
              <a:ext cx="914400" cy="167640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10400" y="1524000"/>
              <a:ext cx="219656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 robust MVN with</a:t>
              </a:r>
            </a:p>
            <a:p>
              <a:r>
                <a:rPr lang="en-US" dirty="0"/>
                <a:t>c</a:t>
              </a:r>
              <a:r>
                <a:rPr lang="en-US" dirty="0" smtClean="0"/>
                <a:t>ovariance from</a:t>
              </a:r>
            </a:p>
            <a:p>
              <a:r>
                <a:rPr lang="en-US" dirty="0" smtClean="0"/>
                <a:t>data  (realistic </a:t>
              </a:r>
            </a:p>
            <a:p>
              <a:r>
                <a:rPr lang="en-US" dirty="0" smtClean="0"/>
                <a:t>estimates)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67400" y="5181600"/>
            <a:ext cx="2362200" cy="838200"/>
            <a:chOff x="5867400" y="5181600"/>
            <a:chExt cx="2362200" cy="838200"/>
          </a:xfrm>
        </p:grpSpPr>
        <p:sp>
          <p:nvSpPr>
            <p:cNvPr id="9" name="Right Brace 8"/>
            <p:cNvSpPr/>
            <p:nvPr/>
          </p:nvSpPr>
          <p:spPr>
            <a:xfrm>
              <a:off x="5867400" y="5181600"/>
              <a:ext cx="914400" cy="838200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64409" y="5421868"/>
              <a:ext cx="11651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problem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295400" y="878891"/>
            <a:ext cx="440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Only use the main data that is representative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14600" y="3124200"/>
            <a:ext cx="6377049" cy="1981200"/>
            <a:chOff x="2514600" y="3124200"/>
            <a:chExt cx="6377049" cy="1981200"/>
          </a:xfrm>
        </p:grpSpPr>
        <p:grpSp>
          <p:nvGrpSpPr>
            <p:cNvPr id="12" name="Group 11"/>
            <p:cNvGrpSpPr/>
            <p:nvPr/>
          </p:nvGrpSpPr>
          <p:grpSpPr>
            <a:xfrm>
              <a:off x="5867400" y="3124200"/>
              <a:ext cx="3024249" cy="1981200"/>
              <a:chOff x="5867400" y="3124200"/>
              <a:chExt cx="3024249" cy="1981200"/>
            </a:xfrm>
          </p:grpSpPr>
          <p:sp>
            <p:nvSpPr>
              <p:cNvPr id="7" name="Right Brace 6"/>
              <p:cNvSpPr/>
              <p:nvPr/>
            </p:nvSpPr>
            <p:spPr>
              <a:xfrm>
                <a:off x="5867400" y="3124200"/>
                <a:ext cx="914400" cy="1981200"/>
              </a:xfrm>
              <a:prstGeom prst="rightBrac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023637" y="3648670"/>
                <a:ext cx="186801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Use Anders’ S-S </a:t>
                </a:r>
              </a:p>
              <a:p>
                <a:r>
                  <a:rPr lang="en-US" dirty="0" smtClean="0"/>
                  <a:t>Model with more </a:t>
                </a:r>
              </a:p>
              <a:p>
                <a:r>
                  <a:rPr lang="en-US" dirty="0" smtClean="0"/>
                  <a:t>Fishery structure</a:t>
                </a:r>
                <a:endParaRPr lang="en-US" dirty="0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2514600" y="3648670"/>
              <a:ext cx="1219200" cy="8513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514600" y="3581400"/>
              <a:ext cx="1219200" cy="230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685800" y="6183868"/>
            <a:ext cx="652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Identify what quantities are of interest and which can be estimated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3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8523"/>
            <a:ext cx="7924800" cy="60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10400" y="5638800"/>
            <a:ext cx="2216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 account for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Process error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the likelihood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(estimate </a:t>
            </a:r>
            <a:r>
              <a:rPr lang="en-US" dirty="0" err="1" smtClean="0">
                <a:solidFill>
                  <a:srgbClr val="FF0000"/>
                </a:solidFill>
              </a:rPr>
              <a:t>sd</a:t>
            </a:r>
            <a:r>
              <a:rPr lang="en-US" dirty="0" smtClean="0">
                <a:solidFill>
                  <a:srgbClr val="FF0000"/>
                </a:solidFill>
              </a:rPr>
              <a:t> in MVN)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6553200"/>
            <a:ext cx="273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Consider adding other 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808672"/>
            <a:ext cx="34297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Present alternative model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structures that eliminate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Inconsistencies and consider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eliminating conflicting (index) data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nd have alternative data runs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61406" y="1066800"/>
            <a:ext cx="4465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the index does not provide absolute 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bundance information, give up and go home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3806" y="2173069"/>
            <a:ext cx="2036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Look at correlations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residuals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4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1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Preventing data conflict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Estimate random sampling variance outside the stock assessment model</a:t>
            </a:r>
          </a:p>
          <a:p>
            <a:r>
              <a:rPr lang="en-US" dirty="0" smtClean="0"/>
              <a:t>Use likelihood functions based on the sampling design to represent the fit to the data</a:t>
            </a:r>
          </a:p>
          <a:p>
            <a:r>
              <a:rPr lang="en-US" dirty="0" smtClean="0"/>
              <a:t>Account for correlations in the data</a:t>
            </a:r>
          </a:p>
          <a:p>
            <a:r>
              <a:rPr lang="en-US" dirty="0" smtClean="0"/>
              <a:t>Model annual recruitment variation with a distributional penalty. Estimate the variance of the penalty if possible.</a:t>
            </a:r>
          </a:p>
          <a:p>
            <a:r>
              <a:rPr lang="en-US" dirty="0" smtClean="0"/>
              <a:t>Divide data into fleets so that selectivity is relatively constant over time within a fleet  </a:t>
            </a:r>
          </a:p>
          <a:p>
            <a:r>
              <a:rPr lang="en-US" dirty="0" smtClean="0"/>
              <a:t>Model fishery selectivity using a flexible and time varying method</a:t>
            </a:r>
          </a:p>
          <a:p>
            <a:r>
              <a:rPr lang="en-US" dirty="0" smtClean="0"/>
              <a:t>Ensure that surveys/fisheries used for developing indices of relative abundance have time invariant selectivity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7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8523"/>
            <a:ext cx="7924800" cy="60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Recommended modeling approach</vt:lpstr>
      <vt:lpstr>PowerPoint Presentation</vt:lpstr>
      <vt:lpstr>Preventing data conflict</vt:lpstr>
      <vt:lpstr>PowerPoint Presentation</vt:lpstr>
      <vt:lpstr>PowerPoint Presentation</vt:lpstr>
      <vt:lpstr>Preventing data conflict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Maunder</dc:creator>
  <cp:lastModifiedBy>Mark Maunder</cp:lastModifiedBy>
  <cp:revision>25</cp:revision>
  <dcterms:created xsi:type="dcterms:W3CDTF">2015-10-23T04:59:24Z</dcterms:created>
  <dcterms:modified xsi:type="dcterms:W3CDTF">2015-10-23T15:18:43Z</dcterms:modified>
</cp:coreProperties>
</file>