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5" r:id="rId4"/>
    <p:sldId id="280" r:id="rId5"/>
    <p:sldId id="282" r:id="rId6"/>
    <p:sldId id="283" r:id="rId7"/>
    <p:sldId id="273" r:id="rId8"/>
    <p:sldId id="274" r:id="rId9"/>
    <p:sldId id="272" r:id="rId10"/>
    <p:sldId id="276" r:id="rId11"/>
    <p:sldId id="278" r:id="rId12"/>
    <p:sldId id="257" r:id="rId13"/>
    <p:sldId id="286" r:id="rId14"/>
    <p:sldId id="259" r:id="rId15"/>
    <p:sldId id="287" r:id="rId16"/>
    <p:sldId id="260" r:id="rId17"/>
    <p:sldId id="288" r:id="rId18"/>
    <p:sldId id="270" r:id="rId19"/>
    <p:sldId id="289" r:id="rId20"/>
    <p:sldId id="266" r:id="rId21"/>
    <p:sldId id="290" r:id="rId22"/>
    <p:sldId id="267" r:id="rId23"/>
    <p:sldId id="291" r:id="rId24"/>
    <p:sldId id="277" r:id="rId25"/>
    <p:sldId id="284" r:id="rId26"/>
    <p:sldId id="269" r:id="rId27"/>
    <p:sldId id="285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628801"/>
            <a:ext cx="8568952" cy="2016224"/>
          </a:xfrm>
        </p:spPr>
        <p:txBody>
          <a:bodyPr>
            <a:normAutofit/>
          </a:bodyPr>
          <a:lstStyle/>
          <a:p>
            <a:r>
              <a:rPr lang="en-US" altLang="zh-CN" sz="3600" b="1" dirty="0" smtClean="0"/>
              <a:t>Using distributions of likelihoods to diagnose parameter misspecification of integrated stock assessment models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920880" cy="2736304"/>
          </a:xfrm>
        </p:spPr>
        <p:txBody>
          <a:bodyPr>
            <a:noAutofit/>
          </a:bodyPr>
          <a:lstStyle/>
          <a:p>
            <a:r>
              <a:rPr lang="en-US" altLang="zh-CN" sz="2200" b="1" dirty="0" err="1" smtClean="0">
                <a:solidFill>
                  <a:srgbClr val="0070C0"/>
                </a:solidFill>
              </a:rPr>
              <a:t>Jiangfeng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 Zhu</a:t>
            </a:r>
            <a:r>
              <a:rPr lang="en-US" altLang="zh-CN" sz="2200" b="1" baseline="30000" dirty="0" smtClean="0">
                <a:solidFill>
                  <a:srgbClr val="0070C0"/>
                </a:solidFill>
              </a:rPr>
              <a:t>*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altLang="zh-CN" sz="2200" b="1" i="1" dirty="0" smtClean="0">
                <a:solidFill>
                  <a:srgbClr val="0070C0"/>
                </a:solidFill>
              </a:rPr>
              <a:t>Shanghai Ocean University, Shanghai 201306, China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endParaRPr lang="en-US" altLang="zh-CN" sz="2200" b="1" dirty="0" smtClean="0">
              <a:solidFill>
                <a:srgbClr val="0070C0"/>
              </a:solidFill>
            </a:endParaRPr>
          </a:p>
          <a:p>
            <a:r>
              <a:rPr lang="en-US" altLang="zh-CN" sz="2200" b="1" dirty="0" smtClean="0">
                <a:solidFill>
                  <a:srgbClr val="0070C0"/>
                </a:solidFill>
              </a:rPr>
              <a:t>Mark N. Maunder,  </a:t>
            </a:r>
            <a:r>
              <a:rPr lang="en-US" altLang="zh-CN" sz="2200" b="1" dirty="0" err="1" smtClean="0">
                <a:solidFill>
                  <a:srgbClr val="0070C0"/>
                </a:solidFill>
              </a:rPr>
              <a:t>Alexandre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 M. Aires-</a:t>
            </a:r>
            <a:r>
              <a:rPr lang="en-US" altLang="zh-CN" sz="2200" b="1" dirty="0" err="1" smtClean="0">
                <a:solidFill>
                  <a:srgbClr val="0070C0"/>
                </a:solidFill>
              </a:rPr>
              <a:t>da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-Silva</a:t>
            </a:r>
          </a:p>
          <a:p>
            <a:r>
              <a:rPr lang="en-US" altLang="zh-CN" sz="2200" b="1" i="1" dirty="0" smtClean="0">
                <a:solidFill>
                  <a:srgbClr val="0070C0"/>
                </a:solidFill>
              </a:rPr>
              <a:t>Inter-American Tropical Tuna Commission, La Jolla, CA 92037, USA</a:t>
            </a:r>
            <a:endParaRPr lang="zh-CN" altLang="zh-CN" sz="2200" b="1" i="1" dirty="0" smtClean="0">
              <a:solidFill>
                <a:srgbClr val="0070C0"/>
              </a:solidFill>
            </a:endParaRPr>
          </a:p>
          <a:p>
            <a:endParaRPr lang="en-US" altLang="zh-CN" sz="2200" b="1" baseline="30000" dirty="0" smtClean="0">
              <a:solidFill>
                <a:srgbClr val="0070C0"/>
              </a:solidFill>
            </a:endParaRPr>
          </a:p>
          <a:p>
            <a:r>
              <a:rPr lang="en-US" altLang="zh-CN" sz="2200" b="1" baseline="30000" dirty="0" smtClean="0">
                <a:solidFill>
                  <a:srgbClr val="0070C0"/>
                </a:solidFill>
              </a:rPr>
              <a:t>*</a:t>
            </a:r>
            <a:r>
              <a:rPr lang="en-US" altLang="zh-CN" sz="2200" b="1" i="1" dirty="0" smtClean="0">
                <a:solidFill>
                  <a:srgbClr val="0070C0"/>
                </a:solidFill>
              </a:rPr>
              <a:t>E-mail: jfzhu@shou.edu.cn</a:t>
            </a:r>
            <a:endParaRPr lang="zh-CN" altLang="zh-CN" sz="2200" b="1" i="1" dirty="0" smtClean="0">
              <a:solidFill>
                <a:srgbClr val="0070C0"/>
              </a:solidFill>
            </a:endParaRPr>
          </a:p>
          <a:p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4624"/>
            <a:ext cx="835292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CAPAM workshop on </a:t>
            </a:r>
            <a:r>
              <a:rPr lang="en-US" altLang="zh-CN" i="1" dirty="0" smtClean="0"/>
              <a:t>Data conflict and weighting, likelihood functions, and process error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La Jolla, CA, USA, October 19-23, 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123728" cy="764704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Simulation</a:t>
            </a:r>
            <a:endParaRPr lang="zh-CN" altLang="en-US" sz="3200" dirty="0"/>
          </a:p>
        </p:txBody>
      </p:sp>
      <p:sp>
        <p:nvSpPr>
          <p:cNvPr id="5" name="圆角矩形 4"/>
          <p:cNvSpPr/>
          <p:nvPr/>
        </p:nvSpPr>
        <p:spPr>
          <a:xfrm>
            <a:off x="1547664" y="764704"/>
            <a:ext cx="540060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SS3 model 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Fit to original data set (</a:t>
            </a:r>
            <a:r>
              <a:rPr lang="en-US" altLang="zh-CN" b="1" dirty="0" smtClean="0">
                <a:solidFill>
                  <a:schemeClr val="tx1"/>
                </a:solidFill>
              </a:rPr>
              <a:t>D0</a:t>
            </a:r>
            <a:r>
              <a:rPr lang="en-US" altLang="zh-CN" dirty="0" smtClean="0">
                <a:solidFill>
                  <a:schemeClr val="tx1"/>
                </a:solidFill>
              </a:rPr>
              <a:t>), </a:t>
            </a:r>
            <a:r>
              <a:rPr lang="en-US" altLang="zh-CN" b="1" dirty="0" smtClean="0">
                <a:solidFill>
                  <a:schemeClr val="tx1"/>
                </a:solidFill>
              </a:rPr>
              <a:t>assuming  true </a:t>
            </a:r>
            <a:r>
              <a:rPr lang="en-US" altLang="zh-CN" b="1" i="1" dirty="0" smtClean="0">
                <a:solidFill>
                  <a:schemeClr val="tx1"/>
                </a:solidFill>
              </a:rPr>
              <a:t>h</a:t>
            </a:r>
            <a:endParaRPr lang="zh-CN" altLang="en-US" i="1" dirty="0" smtClean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31640" y="3861048"/>
            <a:ext cx="17281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</a:rPr>
              <a:t>Mis</a:t>
            </a:r>
            <a:r>
              <a:rPr lang="en-US" altLang="zh-CN" sz="2000" dirty="0" smtClean="0">
                <a:solidFill>
                  <a:schemeClr val="tx1"/>
                </a:solidFill>
              </a:rPr>
              <a:t> model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915816" y="2348880"/>
            <a:ext cx="230425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Single bootstrap data set (</a:t>
            </a:r>
            <a:r>
              <a:rPr lang="en-US" altLang="zh-CN" sz="2000" b="1" dirty="0" err="1" smtClean="0">
                <a:solidFill>
                  <a:schemeClr val="tx1"/>
                </a:solidFill>
              </a:rPr>
              <a:t>Da</a:t>
            </a:r>
            <a:r>
              <a:rPr lang="en-US" altLang="zh-CN" dirty="0" smtClean="0">
                <a:solidFill>
                  <a:schemeClr val="tx1"/>
                </a:solidFill>
              </a:rPr>
              <a:t>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03848" y="3861048"/>
            <a:ext cx="17281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Perfect model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4067944" y="1628800"/>
            <a:ext cx="0" cy="64807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39952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Bootstrapping </a:t>
            </a:r>
            <a:endParaRPr lang="zh-CN" altLang="en-US" b="1" dirty="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2483768" y="3140968"/>
            <a:ext cx="720080" cy="64807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2536" y="2937138"/>
            <a:ext cx="1511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Fit to </a:t>
            </a:r>
            <a:r>
              <a:rPr lang="en-US" altLang="zh-CN" sz="2000" b="1" dirty="0" err="1" smtClean="0"/>
              <a:t>Da</a:t>
            </a:r>
            <a:r>
              <a:rPr lang="en-US" altLang="zh-CN" sz="2000" dirty="0" smtClean="0"/>
              <a:t> by assuming:</a:t>
            </a:r>
            <a:endParaRPr lang="zh-CN" altLang="en-US" sz="2000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5076056" y="3140968"/>
            <a:ext cx="648072" cy="64807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067944" y="3140968"/>
            <a:ext cx="0" cy="72008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75856" y="32756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True </a:t>
            </a:r>
            <a:r>
              <a:rPr lang="en-US" altLang="zh-CN" i="1" dirty="0" smtClean="0"/>
              <a:t>h</a:t>
            </a:r>
            <a:endParaRPr lang="zh-CN" alt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63688" y="32756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Lower </a:t>
            </a:r>
            <a:r>
              <a:rPr lang="en-US" altLang="zh-CN" i="1" dirty="0" smtClean="0"/>
              <a:t>h</a:t>
            </a:r>
            <a:endParaRPr lang="zh-CN" alt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355976" y="328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Higher </a:t>
            </a:r>
            <a:r>
              <a:rPr lang="en-US" altLang="zh-CN" i="1" dirty="0" smtClean="0"/>
              <a:t>h</a:t>
            </a:r>
            <a:endParaRPr lang="zh-CN" altLang="en-US" i="1" dirty="0"/>
          </a:p>
        </p:txBody>
      </p:sp>
      <p:sp>
        <p:nvSpPr>
          <p:cNvPr id="30" name="圆角矩形 29"/>
          <p:cNvSpPr/>
          <p:nvPr/>
        </p:nvSpPr>
        <p:spPr>
          <a:xfrm>
            <a:off x="5076056" y="3861048"/>
            <a:ext cx="17281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</a:rPr>
              <a:t>Mis</a:t>
            </a:r>
            <a:r>
              <a:rPr lang="en-US" altLang="zh-CN" sz="2000" dirty="0" smtClean="0">
                <a:solidFill>
                  <a:schemeClr val="tx1"/>
                </a:solidFill>
              </a:rPr>
              <a:t> model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0040" y="4653136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Bootstrapping </a:t>
            </a:r>
            <a:endParaRPr lang="zh-CN" altLang="en-US" sz="2000" b="1" dirty="0"/>
          </a:p>
        </p:txBody>
      </p:sp>
      <p:sp>
        <p:nvSpPr>
          <p:cNvPr id="32" name="圆角矩形 31"/>
          <p:cNvSpPr/>
          <p:nvPr/>
        </p:nvSpPr>
        <p:spPr>
          <a:xfrm>
            <a:off x="1331640" y="5085184"/>
            <a:ext cx="17281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</a:rPr>
              <a:t>BOOT</a:t>
            </a:r>
            <a:r>
              <a:rPr lang="en-US" altLang="zh-CN" sz="2000" baseline="-25000" dirty="0" err="1" smtClean="0">
                <a:solidFill>
                  <a:schemeClr val="tx1"/>
                </a:solidFill>
              </a:rPr>
              <a:t>i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203848" y="5085184"/>
            <a:ext cx="17281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</a:rPr>
              <a:t>BOOT</a:t>
            </a:r>
            <a:r>
              <a:rPr lang="en-US" altLang="zh-CN" sz="2000" baseline="-25000" dirty="0" err="1" smtClean="0">
                <a:solidFill>
                  <a:schemeClr val="tx1"/>
                </a:solidFill>
              </a:rPr>
              <a:t>i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076056" y="5085184"/>
            <a:ext cx="172819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</a:rPr>
              <a:t>BOOT</a:t>
            </a:r>
            <a:r>
              <a:rPr lang="en-US" altLang="zh-CN" sz="2000" baseline="-25000" dirty="0" err="1" smtClean="0">
                <a:solidFill>
                  <a:schemeClr val="tx1"/>
                </a:solidFill>
              </a:rPr>
              <a:t>i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236296" y="3861048"/>
            <a:ext cx="172819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Likelihood (</a:t>
            </a:r>
            <a:r>
              <a:rPr lang="en-US" altLang="zh-CN" dirty="0" err="1" smtClean="0">
                <a:solidFill>
                  <a:schemeClr val="tx1"/>
                </a:solidFill>
              </a:rPr>
              <a:t>Like_</a:t>
            </a:r>
            <a:r>
              <a:rPr lang="en-US" altLang="zh-CN" sz="2000" b="1" dirty="0" err="1" smtClean="0">
                <a:solidFill>
                  <a:schemeClr val="tx1"/>
                </a:solidFill>
              </a:rPr>
              <a:t>Da</a:t>
            </a:r>
            <a:r>
              <a:rPr lang="en-US" altLang="zh-CN" dirty="0" smtClean="0">
                <a:solidFill>
                  <a:schemeClr val="tx1"/>
                </a:solidFill>
              </a:rPr>
              <a:t>)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36" name="直接箭头连接符 35"/>
          <p:cNvCxnSpPr>
            <a:endCxn id="32" idx="0"/>
          </p:cNvCxnSpPr>
          <p:nvPr/>
        </p:nvCxnSpPr>
        <p:spPr>
          <a:xfrm>
            <a:off x="2195736" y="4653136"/>
            <a:ext cx="0" cy="4320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endCxn id="33" idx="0"/>
          </p:cNvCxnSpPr>
          <p:nvPr/>
        </p:nvCxnSpPr>
        <p:spPr>
          <a:xfrm>
            <a:off x="4067944" y="4653136"/>
            <a:ext cx="0" cy="4320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34" idx="0"/>
          </p:cNvCxnSpPr>
          <p:nvPr/>
        </p:nvCxnSpPr>
        <p:spPr>
          <a:xfrm>
            <a:off x="5940152" y="4653136"/>
            <a:ext cx="0" cy="43204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7199784" y="4941168"/>
            <a:ext cx="194421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Likelihood distribution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53" name="左箭头 52"/>
          <p:cNvSpPr/>
          <p:nvPr/>
        </p:nvSpPr>
        <p:spPr>
          <a:xfrm>
            <a:off x="6372200" y="2132856"/>
            <a:ext cx="2376264" cy="1152128"/>
          </a:xfrm>
          <a:prstGeom prst="leftArrow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Repeat from this step, with </a:t>
            </a:r>
            <a:r>
              <a:rPr lang="en-US" altLang="zh-CN" b="1" dirty="0" smtClean="0">
                <a:solidFill>
                  <a:schemeClr val="tx1"/>
                </a:solidFill>
              </a:rPr>
              <a:t>Db</a:t>
            </a:r>
            <a:r>
              <a:rPr lang="en-US" altLang="zh-CN" dirty="0" smtClean="0">
                <a:solidFill>
                  <a:schemeClr val="tx1"/>
                </a:solidFill>
              </a:rPr>
              <a:t>, </a:t>
            </a:r>
            <a:r>
              <a:rPr lang="en-US" altLang="zh-CN" b="1" dirty="0" smtClean="0">
                <a:solidFill>
                  <a:schemeClr val="tx1"/>
                </a:solidFill>
              </a:rPr>
              <a:t>Dc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552" y="522920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Fit to</a:t>
            </a:r>
            <a:endParaRPr lang="zh-CN" altLang="en-US" sz="2000" dirty="0"/>
          </a:p>
        </p:txBody>
      </p:sp>
      <p:sp>
        <p:nvSpPr>
          <p:cNvPr id="55" name="右箭头 54"/>
          <p:cNvSpPr/>
          <p:nvPr/>
        </p:nvSpPr>
        <p:spPr>
          <a:xfrm>
            <a:off x="6876256" y="4149080"/>
            <a:ext cx="288032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右箭头 55"/>
          <p:cNvSpPr/>
          <p:nvPr/>
        </p:nvSpPr>
        <p:spPr>
          <a:xfrm>
            <a:off x="6876256" y="5373216"/>
            <a:ext cx="288032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1115616" y="609329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Random recruitment  deviations added (process error)</a:t>
            </a:r>
            <a:endParaRPr lang="zh-CN" altLang="en-US" sz="2000" b="1" dirty="0"/>
          </a:p>
        </p:txBody>
      </p:sp>
      <p:cxnSp>
        <p:nvCxnSpPr>
          <p:cNvPr id="40" name="直接连接符 39"/>
          <p:cNvCxnSpPr/>
          <p:nvPr/>
        </p:nvCxnSpPr>
        <p:spPr>
          <a:xfrm>
            <a:off x="323528" y="2348880"/>
            <a:ext cx="828092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What we expect might like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70691"/>
            <a:ext cx="6480720" cy="473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08104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(e.g. length comp.)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6948264" y="486916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051720" y="486916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形标注 7"/>
          <p:cNvSpPr/>
          <p:nvPr/>
        </p:nvSpPr>
        <p:spPr>
          <a:xfrm>
            <a:off x="6588224" y="3284984"/>
            <a:ext cx="1728192" cy="1152128"/>
          </a:xfrm>
          <a:prstGeom prst="wedgeEllipseCallout">
            <a:avLst>
              <a:gd name="adj1" fmla="val -20662"/>
              <a:gd name="adj2" fmla="val 787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</a:rPr>
              <a:t>Like_</a:t>
            </a:r>
            <a:r>
              <a:rPr lang="en-US" altLang="zh-CN" sz="2000" b="1" dirty="0" err="1" smtClean="0">
                <a:solidFill>
                  <a:schemeClr val="tx1"/>
                </a:solidFill>
              </a:rPr>
              <a:t>Da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, </a:t>
            </a:r>
            <a:r>
              <a:rPr lang="en-US" altLang="zh-CN" sz="2000" dirty="0" smtClean="0">
                <a:solidFill>
                  <a:schemeClr val="tx1"/>
                </a:solidFill>
              </a:rPr>
              <a:t>If par wrong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763688" y="3212976"/>
            <a:ext cx="1512168" cy="1296144"/>
          </a:xfrm>
          <a:prstGeom prst="wedgeEllipseCallout">
            <a:avLst>
              <a:gd name="adj1" fmla="val -20185"/>
              <a:gd name="adj2" fmla="val 702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Like_</a:t>
            </a:r>
            <a:r>
              <a:rPr lang="en-US" altLang="zh-CN" b="1" dirty="0" err="1" smtClean="0">
                <a:solidFill>
                  <a:schemeClr val="tx1"/>
                </a:solidFill>
              </a:rPr>
              <a:t>Da</a:t>
            </a:r>
            <a:r>
              <a:rPr lang="en-US" altLang="zh-CN" b="1" dirty="0" smtClean="0">
                <a:solidFill>
                  <a:schemeClr val="tx1"/>
                </a:solidFill>
              </a:rPr>
              <a:t>, </a:t>
            </a:r>
            <a:r>
              <a:rPr lang="en-US" altLang="zh-CN" dirty="0" smtClean="0">
                <a:solidFill>
                  <a:schemeClr val="tx1"/>
                </a:solidFill>
              </a:rPr>
              <a:t>If par wrong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3779912" y="3212976"/>
            <a:ext cx="1440160" cy="1080120"/>
          </a:xfrm>
          <a:prstGeom prst="wedgeEllipseCallout">
            <a:avLst>
              <a:gd name="adj1" fmla="val -16736"/>
              <a:gd name="adj2" fmla="val 900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</a:rPr>
              <a:t>Like_</a:t>
            </a:r>
            <a:r>
              <a:rPr lang="en-US" altLang="zh-CN" sz="2000" b="1" dirty="0" err="1" smtClean="0">
                <a:solidFill>
                  <a:schemeClr val="tx1"/>
                </a:solidFill>
              </a:rPr>
              <a:t>Da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, </a:t>
            </a:r>
            <a:r>
              <a:rPr lang="en-US" altLang="zh-CN" sz="2000" dirty="0" smtClean="0">
                <a:solidFill>
                  <a:schemeClr val="tx1"/>
                </a:solidFill>
              </a:rPr>
              <a:t>If par correct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644008" y="3284984"/>
            <a:ext cx="1512168" cy="151216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8144" y="256490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Median likelihood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190754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(between 5th~95th percentile)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build="allAtOnce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475" y="2132856"/>
            <a:ext cx="3634797" cy="362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3634797" cy="362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64288" y="3068960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Low convergence rate for h over-assumed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 of simulation</a:t>
            </a:r>
            <a:endParaRPr lang="zh-CN" altLang="en-US" sz="3200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</a:t>
            </a:r>
            <a:r>
              <a:rPr lang="en-US" altLang="zh-CN" sz="3200" i="1" dirty="0" smtClean="0"/>
              <a:t>h</a:t>
            </a:r>
            <a:r>
              <a:rPr lang="en-US" altLang="zh-CN" sz="3200" dirty="0" smtClean="0"/>
              <a:t>,  base on data set:  </a:t>
            </a:r>
            <a:r>
              <a:rPr lang="en-US" altLang="zh-CN" sz="3200" b="1" dirty="0" err="1" smtClean="0"/>
              <a:t>Da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2280" y="299695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Low convergence rate for h over-assumed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</a:t>
            </a:r>
            <a:r>
              <a:rPr lang="en-US" altLang="zh-CN" sz="3200" i="1" dirty="0" smtClean="0"/>
              <a:t>h</a:t>
            </a:r>
            <a:r>
              <a:rPr lang="en-US" altLang="zh-CN" sz="3200" dirty="0" smtClean="0"/>
              <a:t>,  base on data set:  </a:t>
            </a:r>
            <a:r>
              <a:rPr lang="en-US" altLang="zh-CN" sz="3200" b="1" dirty="0" err="1" smtClean="0"/>
              <a:t>Da</a:t>
            </a:r>
            <a:endParaRPr lang="zh-CN" altLang="en-US" sz="32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1989024"/>
            <a:ext cx="3419424" cy="34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0254"/>
            <a:ext cx="3528392" cy="352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35" y="2132856"/>
            <a:ext cx="3275329" cy="326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696" y="2132856"/>
            <a:ext cx="3274496" cy="32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947" y="2204864"/>
            <a:ext cx="3131053" cy="31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</a:t>
            </a:r>
            <a:r>
              <a:rPr lang="en-US" altLang="zh-CN" sz="3200" i="1" dirty="0" smtClean="0"/>
              <a:t>h</a:t>
            </a:r>
            <a:r>
              <a:rPr lang="en-US" altLang="zh-CN" sz="3200" dirty="0" smtClean="0"/>
              <a:t>,  base on data set:  </a:t>
            </a:r>
            <a:r>
              <a:rPr lang="en-US" altLang="zh-CN" sz="3200" b="1" dirty="0" smtClean="0"/>
              <a:t>Db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26064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</a:t>
            </a:r>
            <a:r>
              <a:rPr lang="en-US" altLang="zh-CN" sz="3200" i="1" dirty="0" smtClean="0"/>
              <a:t>h</a:t>
            </a:r>
            <a:r>
              <a:rPr lang="en-US" altLang="zh-CN" sz="3200" dirty="0" smtClean="0"/>
              <a:t>,  base on data set:  </a:t>
            </a:r>
            <a:r>
              <a:rPr lang="en-US" altLang="zh-CN" sz="3200" b="1" dirty="0" smtClean="0"/>
              <a:t>Db</a:t>
            </a:r>
            <a:endParaRPr lang="zh-CN" altLang="en-US" sz="32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6" y="2175869"/>
            <a:ext cx="3347416" cy="33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3275330" cy="326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194" y="2276872"/>
            <a:ext cx="3175310" cy="31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75609"/>
            <a:ext cx="3564092" cy="355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30" y="2204864"/>
            <a:ext cx="3563882" cy="35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08304" y="3140968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Low convergence rate for h over-assumed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</a:t>
            </a:r>
            <a:r>
              <a:rPr lang="en-US" altLang="zh-CN" sz="3200" i="1" dirty="0" smtClean="0"/>
              <a:t>h</a:t>
            </a:r>
            <a:r>
              <a:rPr lang="en-US" altLang="zh-CN" sz="3200" dirty="0" smtClean="0"/>
              <a:t>,  base on data set:  </a:t>
            </a:r>
            <a:r>
              <a:rPr lang="en-US" altLang="zh-CN" sz="3200" b="1" dirty="0" smtClean="0"/>
              <a:t>Dc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64288" y="3068960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Low convergence rate for h over-assumed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</a:t>
            </a:r>
            <a:r>
              <a:rPr lang="en-US" altLang="zh-CN" sz="3200" i="1" dirty="0" smtClean="0"/>
              <a:t>h</a:t>
            </a:r>
            <a:r>
              <a:rPr lang="en-US" altLang="zh-CN" sz="3200" dirty="0" smtClean="0"/>
              <a:t>,  base on data set:  </a:t>
            </a:r>
            <a:r>
              <a:rPr lang="en-US" altLang="zh-CN" sz="3200" b="1" dirty="0" smtClean="0"/>
              <a:t>Dc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132777"/>
            <a:ext cx="3275409" cy="326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3608141" cy="360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814" y="2556102"/>
            <a:ext cx="3327186" cy="332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564904"/>
            <a:ext cx="3456384" cy="330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7" y="2534421"/>
            <a:ext cx="3347863" cy="334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</a:t>
            </a:r>
            <a:r>
              <a:rPr lang="en-US" altLang="zh-CN" sz="3200" i="1" dirty="0" smtClean="0"/>
              <a:t>L2</a:t>
            </a:r>
            <a:r>
              <a:rPr lang="en-US" altLang="zh-CN" sz="3200" dirty="0" smtClean="0"/>
              <a:t>,  base on data set:  </a:t>
            </a:r>
            <a:r>
              <a:rPr lang="en-US" altLang="zh-CN" sz="3200" b="1" dirty="0" err="1" smtClean="0"/>
              <a:t>Da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  <p:pic>
        <p:nvPicPr>
          <p:cNvPr id="5124" name="Picture 4" descr="c:\users\jfzhu\appdata\roaming\360se6\User Data\temp\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98884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</a:t>
            </a:r>
            <a:r>
              <a:rPr lang="en-US" altLang="zh-CN" sz="3200" i="1" dirty="0" smtClean="0"/>
              <a:t>L2</a:t>
            </a:r>
            <a:r>
              <a:rPr lang="en-US" altLang="zh-CN" sz="3200" dirty="0" smtClean="0"/>
              <a:t>,  base on data set:  </a:t>
            </a:r>
            <a:r>
              <a:rPr lang="en-US" altLang="zh-CN" sz="3200" b="1" dirty="0" err="1" smtClean="0"/>
              <a:t>Da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9833"/>
            <a:ext cx="3275330" cy="326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044" y="2248137"/>
            <a:ext cx="3347156" cy="334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users\jfzhu\appdata\roaming\360se6\User Data\temp\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360040" cy="360040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9362" y="2607865"/>
            <a:ext cx="2914638" cy="29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196952"/>
          </a:xfrm>
        </p:spPr>
        <p:txBody>
          <a:bodyPr/>
          <a:lstStyle/>
          <a:p>
            <a:r>
              <a:rPr lang="en-US" altLang="zh-CN" dirty="0" smtClean="0"/>
              <a:t>Background (motivation).</a:t>
            </a:r>
          </a:p>
          <a:p>
            <a:r>
              <a:rPr lang="en-US" altLang="zh-CN" dirty="0" smtClean="0"/>
              <a:t>Model and data.</a:t>
            </a:r>
          </a:p>
          <a:p>
            <a:r>
              <a:rPr lang="en-US" altLang="zh-CN" dirty="0" smtClean="0"/>
              <a:t>Preliminary results.</a:t>
            </a:r>
          </a:p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Discussion and future improvements 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L2,  base on data set:  </a:t>
            </a:r>
            <a:r>
              <a:rPr lang="en-US" altLang="zh-CN" sz="3200" b="1" dirty="0" smtClean="0"/>
              <a:t>Db</a:t>
            </a:r>
            <a:endParaRPr lang="zh-CN" alt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" y="2564774"/>
            <a:ext cx="3174222" cy="31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083" y="2276872"/>
            <a:ext cx="34626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27529"/>
            <a:ext cx="3311716" cy="330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3528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  <p:pic>
        <p:nvPicPr>
          <p:cNvPr id="4098" name="Picture 2" descr="c:\users\jfzhu\appdata\roaming\360se6\User Data\temp\images_q=tbn:ANd9GcT2SBNOAQ6I2yGMnaf7-6Oe9gWH1EaaUfSMFtHnMDtsZhoZG9p5Z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700808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L2,  base on data set:  </a:t>
            </a:r>
            <a:r>
              <a:rPr lang="en-US" altLang="zh-CN" sz="3200" b="1" dirty="0" smtClean="0"/>
              <a:t>Db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  <p:pic>
        <p:nvPicPr>
          <p:cNvPr id="4098" name="Picture 2" descr="c:\users\jfzhu\appdata\roaming\360se6\User Data\temp\images_q=tbn:ANd9GcT2SBNOAQ6I2yGMnaf7-6Oe9gWH1EaaUfSMFtHnMDtsZhoZG9p5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576064" cy="576064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420888"/>
            <a:ext cx="302981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48618"/>
            <a:ext cx="3096344" cy="309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5648" y="2348880"/>
            <a:ext cx="3168352" cy="31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58" y="2563554"/>
            <a:ext cx="3319721" cy="331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70893"/>
            <a:ext cx="3312368" cy="330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021" y="2673097"/>
            <a:ext cx="3209979" cy="320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L2,  base on data set:  </a:t>
            </a:r>
            <a:r>
              <a:rPr lang="en-US" altLang="zh-CN" sz="3200" b="1" dirty="0" smtClean="0"/>
              <a:t>Dc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  <p:pic>
        <p:nvPicPr>
          <p:cNvPr id="7" name="Picture 2" descr="c:\users\jfzhu\appdata\roaming\360se6\User Data\temp\images_q=tbn:ANd9GcT2SBNOAQ6I2yGMnaf7-6Oe9gWH1EaaUfSMFtHnMDtsZhoZG9p5Z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772816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Test parameter L2,  base on data set:  </a:t>
            </a:r>
            <a:r>
              <a:rPr lang="en-US" altLang="zh-CN" sz="3200" b="1" dirty="0" smtClean="0"/>
              <a:t>Dc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064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Preliminary results</a:t>
            </a:r>
            <a:endParaRPr lang="zh-CN" altLang="en-US" sz="3200" dirty="0"/>
          </a:p>
        </p:txBody>
      </p:sp>
      <p:pic>
        <p:nvPicPr>
          <p:cNvPr id="7" name="Picture 2" descr="c:\users\jfzhu\appdata\roaming\360se6\User Data\temp\images_q=tbn:ANd9GcT2SBNOAQ6I2yGMnaf7-6Oe9gWH1EaaUfSMFtHnMDtsZhoZG9p5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576064" cy="576064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" y="2320354"/>
            <a:ext cx="3274809" cy="32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20888"/>
            <a:ext cx="3168352" cy="31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292" y="2348620"/>
            <a:ext cx="3291196" cy="328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 do deal with non-converged runs? Is it indicative to misspecification ?</a:t>
            </a:r>
          </a:p>
          <a:p>
            <a:r>
              <a:rPr lang="en-US" altLang="zh-CN" dirty="0" smtClean="0"/>
              <a:t>The preliminary results are not what we expected, probably due to:</a:t>
            </a:r>
          </a:p>
          <a:p>
            <a:pPr>
              <a:buNone/>
            </a:pPr>
            <a:r>
              <a:rPr lang="en-US" altLang="zh-CN" dirty="0" smtClean="0"/>
              <a:t>    Uncertainties seem not sufficiently covered when simulating data sets for the </a:t>
            </a:r>
            <a:r>
              <a:rPr lang="en-US" altLang="zh-CN" b="1" i="1" dirty="0" smtClean="0"/>
              <a:t>L2</a:t>
            </a:r>
            <a:r>
              <a:rPr lang="en-US" altLang="zh-CN" dirty="0" smtClean="0"/>
              <a:t>, as previous study indicated that the data is informative for </a:t>
            </a:r>
            <a:r>
              <a:rPr lang="en-US" altLang="zh-CN" b="1" i="1" dirty="0" smtClean="0"/>
              <a:t>L2</a:t>
            </a:r>
            <a:r>
              <a:rPr lang="en-US" altLang="zh-CN" dirty="0" smtClean="0"/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Possible way to improve this work: </a:t>
            </a:r>
          </a:p>
          <a:p>
            <a:pPr>
              <a:buNone/>
            </a:pPr>
            <a:r>
              <a:rPr lang="en-US" altLang="zh-CN" dirty="0" smtClean="0"/>
              <a:t>    Use calibrated simulation introduced by </a:t>
            </a:r>
            <a:r>
              <a:rPr lang="en-US" altLang="zh-CN" dirty="0" err="1" smtClean="0"/>
              <a:t>Besbeas</a:t>
            </a:r>
            <a:r>
              <a:rPr lang="en-US" altLang="zh-CN" dirty="0" smtClean="0"/>
              <a:t> and Morgan(2014), i.e., sample from pars distributions when simulating data.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If the par misspecification can be detected, implying the data is informative, then we can turn to estimate that parameter within the model; </a:t>
            </a:r>
            <a:endParaRPr lang="zh-CN" altLang="en-US" sz="2800" dirty="0" smtClean="0"/>
          </a:p>
          <a:p>
            <a:r>
              <a:rPr lang="en-US" altLang="zh-CN" sz="2800" dirty="0" smtClean="0"/>
              <a:t>Even if we may not be able to precisely determine the correct par values, we can reduce the uncertainty (e.g. narrower plausible  range) by the diagnostics;</a:t>
            </a:r>
          </a:p>
          <a:p>
            <a:r>
              <a:rPr lang="en-US" altLang="zh-CN" sz="2800" dirty="0" smtClean="0"/>
              <a:t>How to deal with multiple misspecifications (e.g. growth, selectivity, and q)  using the simulation test? One by one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75856" y="1196752"/>
            <a:ext cx="29523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278092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Comments and suggestions ...  </a:t>
            </a:r>
            <a:endParaRPr lang="zh-CN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36450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Questions.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Commonly used method to diagnose model misspecification: </a:t>
            </a:r>
          </a:p>
          <a:p>
            <a:pPr>
              <a:buNone/>
            </a:pPr>
            <a:r>
              <a:rPr lang="en-US" altLang="zh-CN" dirty="0" smtClean="0"/>
              <a:t> — Analysis of residuals;</a:t>
            </a:r>
          </a:p>
          <a:p>
            <a:pPr>
              <a:buNone/>
            </a:pPr>
            <a:r>
              <a:rPr lang="en-US" altLang="zh-CN" dirty="0" smtClean="0"/>
              <a:t> — Retrospective analysis;</a:t>
            </a:r>
          </a:p>
          <a:p>
            <a:pPr>
              <a:buNone/>
            </a:pPr>
            <a:r>
              <a:rPr lang="en-US" altLang="zh-CN" dirty="0" smtClean="0"/>
              <a:t> — Likelihood profiling;</a:t>
            </a:r>
          </a:p>
          <a:p>
            <a:pPr>
              <a:buNone/>
            </a:pPr>
            <a:r>
              <a:rPr lang="en-US" altLang="zh-CN" dirty="0" smtClean="0"/>
              <a:t> — Goodness of fit;</a:t>
            </a: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Potential to use simulation method (e.g., </a:t>
            </a:r>
            <a:r>
              <a:rPr lang="en-US" altLang="zh-CN" dirty="0" err="1" smtClean="0"/>
              <a:t>Piner</a:t>
            </a:r>
            <a:r>
              <a:rPr lang="en-US" altLang="zh-CN" dirty="0" smtClean="0"/>
              <a:t> et al. 2011);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286200" cy="1786210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 smtClean="0"/>
              <a:t>Previous study detecting model misspecification using simulation:</a:t>
            </a:r>
            <a:endParaRPr lang="zh-CN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5112568" cy="53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32040" y="53732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Figure from </a:t>
            </a:r>
            <a:r>
              <a:rPr lang="en-US" altLang="zh-CN" dirty="0" err="1" smtClean="0"/>
              <a:t>Piner</a:t>
            </a:r>
            <a:r>
              <a:rPr lang="en-US" altLang="zh-CN" dirty="0" smtClean="0"/>
              <a:t> et al. (2011) *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9346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*</a:t>
            </a:r>
            <a:r>
              <a:rPr lang="en-US" altLang="zh-CN" sz="1600" dirty="0" err="1" smtClean="0"/>
              <a:t>Piner</a:t>
            </a:r>
            <a:r>
              <a:rPr lang="en-US" altLang="zh-CN" sz="1600" dirty="0" smtClean="0"/>
              <a:t>, K., H-H. Lee, M. Maunder and R. </a:t>
            </a:r>
            <a:r>
              <a:rPr lang="en-US" altLang="zh-CN" sz="1600" dirty="0" err="1" smtClean="0"/>
              <a:t>Methot</a:t>
            </a:r>
            <a:r>
              <a:rPr lang="en-US" altLang="zh-CN" sz="1600" dirty="0" smtClean="0"/>
              <a:t>. 2011. A simulation-based method to determine model misspecification: examples using natural mortality and population dynamics models. Mar. Coast. Fish. 3, 336–343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Idea for this study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argue that a </a:t>
            </a:r>
            <a:r>
              <a:rPr lang="en-US" altLang="zh-CN" dirty="0" err="1" smtClean="0"/>
              <a:t>misspecified</a:t>
            </a:r>
            <a:r>
              <a:rPr lang="en-US" altLang="zh-CN" dirty="0" smtClean="0"/>
              <a:t> parameter might lead the original likelihood value (derived from fitting to original data) to lie out of the range (e.g., 90% percentiles) of the distribution of likelihood derived from the simulated data if the data are informative about the parameter.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Develop and evaluate a simulation-based diagnostics using distributions of likelihood components to detect model (par)misspecification. 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Two key parameters, the steepness (</a:t>
            </a:r>
            <a:r>
              <a:rPr lang="en-US" altLang="zh-CN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altLang="zh-CN" sz="2800" dirty="0" smtClean="0"/>
              <a:t>) of </a:t>
            </a:r>
            <a:r>
              <a:rPr lang="en-US" altLang="zh-CN" sz="2800" dirty="0" err="1" smtClean="0"/>
              <a:t>Beverton</a:t>
            </a:r>
            <a:r>
              <a:rPr lang="en-US" altLang="zh-CN" sz="2800" dirty="0" smtClean="0"/>
              <a:t>-Holt S-R relationship and the average length of the oldest individuals (</a:t>
            </a:r>
            <a:r>
              <a:rPr lang="en-US" altLang="zh-CN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L2</a:t>
            </a:r>
            <a:r>
              <a:rPr lang="en-US" altLang="zh-CN" sz="2800" dirty="0" smtClean="0"/>
              <a:t>), are selected to represent the model misspecification. </a:t>
            </a:r>
            <a:endParaRPr lang="zh-CN" altLang="en-US" sz="2800" dirty="0" smtClean="0"/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Model and data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Simple SS3 Bigeye tuna in the eastern Pacific Ocean;</a:t>
            </a:r>
          </a:p>
          <a:p>
            <a:r>
              <a:rPr lang="en-US" altLang="zh-CN" dirty="0" smtClean="0"/>
              <a:t>Two fisheries: purse seine and </a:t>
            </a:r>
            <a:r>
              <a:rPr lang="en-US" altLang="zh-CN" dirty="0" err="1" smtClean="0"/>
              <a:t>longline</a:t>
            </a:r>
            <a:r>
              <a:rPr lang="en-US" altLang="zh-CN" dirty="0" smtClean="0"/>
              <a:t> (1975 through 2011);</a:t>
            </a:r>
          </a:p>
          <a:p>
            <a:r>
              <a:rPr lang="en-US" altLang="zh-CN" dirty="0" smtClean="0"/>
              <a:t>Selectivity: Asymptotic for purse seine (PS) and dome-shaped for </a:t>
            </a:r>
            <a:r>
              <a:rPr lang="en-US" altLang="zh-CN" dirty="0" err="1" smtClean="0"/>
              <a:t>longline</a:t>
            </a:r>
            <a:r>
              <a:rPr lang="en-US" altLang="zh-CN" dirty="0" smtClean="0"/>
              <a:t> (LL); </a:t>
            </a:r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Beverton</a:t>
            </a:r>
            <a:r>
              <a:rPr lang="en-US" altLang="zh-CN" dirty="0" smtClean="0"/>
              <a:t>–Holt S–R relationship.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smtClean="0"/>
              <a:t>Model and data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600" dirty="0" smtClean="0"/>
              <a:t>The model is conditioned on historical data by fitting to:</a:t>
            </a:r>
            <a:endParaRPr lang="zh-CN" altLang="en-US" sz="2600" dirty="0" smtClean="0"/>
          </a:p>
          <a:p>
            <a:r>
              <a:rPr lang="en-US" altLang="zh-CN" sz="2600" dirty="0" smtClean="0"/>
              <a:t>Indices of relative abundance of PS (1995-2011) and LL (1975-2010), log-transformed S.D. = 0.4 and 0.15; and</a:t>
            </a:r>
          </a:p>
          <a:p>
            <a:r>
              <a:rPr lang="en-US" altLang="zh-CN" sz="2600" dirty="0" smtClean="0"/>
              <a:t>Length-composition data of PS (1994-2011, average sample size 16, fixed) and LL (1975-2008; average sample size 8, fixed).</a:t>
            </a:r>
          </a:p>
          <a:p>
            <a:endParaRPr lang="en-US" altLang="zh-CN" sz="2600" dirty="0" smtClean="0"/>
          </a:p>
          <a:p>
            <a:r>
              <a:rPr lang="en-US" altLang="zh-CN" sz="2600" dirty="0" smtClean="0"/>
              <a:t>Pars fixed: VBGF growth (mean and variation), age-specific </a:t>
            </a:r>
            <a:r>
              <a:rPr lang="en-US" altLang="zh-CN" sz="2600" i="1" dirty="0" smtClean="0"/>
              <a:t>M</a:t>
            </a:r>
            <a:r>
              <a:rPr lang="en-US" altLang="zh-CN" sz="2600" dirty="0" smtClean="0"/>
              <a:t>, </a:t>
            </a:r>
            <a:r>
              <a:rPr lang="en-US" altLang="zh-CN" sz="2600" i="1" dirty="0" smtClean="0"/>
              <a:t>h</a:t>
            </a:r>
            <a:r>
              <a:rPr lang="en-US" altLang="zh-CN" sz="2600" dirty="0" smtClean="0"/>
              <a:t>, maturity and weight-length curves;</a:t>
            </a:r>
          </a:p>
          <a:p>
            <a:r>
              <a:rPr lang="en-US" altLang="zh-CN" sz="2600" dirty="0" smtClean="0"/>
              <a:t>Pars estimated: </a:t>
            </a:r>
            <a:r>
              <a:rPr lang="en-US" altLang="zh-CN" sz="2600" dirty="0" smtClean="0"/>
              <a:t>B0, </a:t>
            </a:r>
            <a:r>
              <a:rPr lang="en-US" altLang="zh-CN" sz="2600" dirty="0" err="1" smtClean="0"/>
              <a:t>rec_devs</a:t>
            </a:r>
            <a:r>
              <a:rPr lang="en-US" altLang="zh-CN" sz="2600" dirty="0" smtClean="0"/>
              <a:t>, fishing mortalities, parameters for selectivity curves, and </a:t>
            </a:r>
            <a:r>
              <a:rPr lang="en-US" altLang="zh-CN" sz="2600" i="1" dirty="0" smtClean="0"/>
              <a:t>q</a:t>
            </a:r>
            <a:r>
              <a:rPr lang="en-US" altLang="zh-CN" sz="2600" dirty="0" smtClean="0"/>
              <a:t>. 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 smtClean="0"/>
              <a:t>Simulation </a:t>
            </a:r>
            <a:r>
              <a:rPr lang="en-US" altLang="zh-CN" sz="3600" b="1" dirty="0" smtClean="0"/>
              <a:t>- controlled experiment for </a:t>
            </a:r>
            <a:r>
              <a:rPr lang="en-US" altLang="zh-CN" sz="3600" b="1" i="1" dirty="0" smtClean="0"/>
              <a:t>h </a:t>
            </a:r>
            <a:r>
              <a:rPr lang="en-US" altLang="zh-CN" sz="3600" b="1" dirty="0" smtClean="0"/>
              <a:t>(same for </a:t>
            </a:r>
            <a:r>
              <a:rPr lang="en-US" altLang="zh-CN" sz="3600" b="1" i="1" dirty="0" smtClean="0"/>
              <a:t>L2</a:t>
            </a:r>
            <a:r>
              <a:rPr lang="en-US" altLang="zh-CN" sz="3600" b="1" dirty="0" smtClean="0"/>
              <a:t>)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altLang="zh-CN" sz="2400" dirty="0" smtClean="0"/>
              <a:t>1) Assuming a true </a:t>
            </a:r>
            <a:r>
              <a:rPr lang="en-US" altLang="zh-CN" sz="2400" b="1" i="1" dirty="0" smtClean="0"/>
              <a:t>h</a:t>
            </a:r>
            <a:r>
              <a:rPr lang="en-US" altLang="zh-CN" sz="2400" b="1" dirty="0" smtClean="0"/>
              <a:t>=0.9</a:t>
            </a:r>
            <a:r>
              <a:rPr lang="en-US" altLang="zh-CN" sz="2400" dirty="0" smtClean="0"/>
              <a:t> for the model, and fit to the original data set (D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) to get the model pars;</a:t>
            </a:r>
            <a:endParaRPr lang="zh-CN" altLang="zh-CN" sz="2400" dirty="0" smtClean="0"/>
          </a:p>
          <a:p>
            <a:pPr>
              <a:buNone/>
            </a:pPr>
            <a:r>
              <a:rPr lang="en-US" altLang="zh-CN" sz="2400" dirty="0" smtClean="0"/>
              <a:t>2) Run bootstrap to create a single data set (</a:t>
            </a:r>
            <a:r>
              <a:rPr lang="en-US" altLang="zh-CN" sz="2400" b="1" dirty="0" smtClean="0"/>
              <a:t>D</a:t>
            </a:r>
            <a:r>
              <a:rPr lang="en-US" altLang="zh-CN" sz="2400" dirty="0" smtClean="0"/>
              <a:t>). The data set </a:t>
            </a:r>
            <a:r>
              <a:rPr lang="en-US" altLang="zh-CN" sz="2400" b="1" dirty="0" smtClean="0"/>
              <a:t>D</a:t>
            </a:r>
            <a:r>
              <a:rPr lang="en-US" altLang="zh-CN" sz="2400" dirty="0" smtClean="0"/>
              <a:t> is considered to be free of model misspecification; </a:t>
            </a:r>
            <a:endParaRPr lang="zh-CN" altLang="zh-CN" sz="2400" dirty="0" smtClean="0"/>
          </a:p>
          <a:p>
            <a:pPr lvl="0">
              <a:buNone/>
            </a:pPr>
            <a:r>
              <a:rPr lang="en-US" altLang="zh-CN" sz="2400" dirty="0" smtClean="0"/>
              <a:t>3) Refit the data set </a:t>
            </a:r>
            <a:r>
              <a:rPr lang="en-US" altLang="zh-CN" sz="2400" b="1" dirty="0" smtClean="0"/>
              <a:t>D</a:t>
            </a:r>
            <a:r>
              <a:rPr lang="en-US" altLang="zh-CN" sz="2400" dirty="0" smtClean="0"/>
              <a:t> by specifying </a:t>
            </a:r>
            <a:r>
              <a:rPr lang="en-US" altLang="zh-CN" sz="2400" b="1" i="1" dirty="0" smtClean="0"/>
              <a:t>h</a:t>
            </a:r>
            <a:r>
              <a:rPr lang="en-US" altLang="zh-CN" sz="2400" b="1" dirty="0" smtClean="0"/>
              <a:t>=0.9</a:t>
            </a:r>
            <a:r>
              <a:rPr lang="en-US" altLang="zh-CN" sz="2400" dirty="0" smtClean="0"/>
              <a:t> (correctly specified), </a:t>
            </a:r>
            <a:r>
              <a:rPr lang="en-US" altLang="zh-CN" sz="2400" i="1" dirty="0" smtClean="0"/>
              <a:t>h</a:t>
            </a:r>
            <a:r>
              <a:rPr lang="en-US" altLang="zh-CN" sz="2400" dirty="0" smtClean="0"/>
              <a:t> = 0.8 (under-specified), and h=1.0 (over-specified);</a:t>
            </a:r>
            <a:endParaRPr lang="zh-CN" altLang="zh-CN" sz="2400" dirty="0" smtClean="0"/>
          </a:p>
          <a:p>
            <a:pPr lvl="0">
              <a:buNone/>
            </a:pPr>
            <a:r>
              <a:rPr lang="en-US" altLang="zh-CN" sz="2400" dirty="0" smtClean="0"/>
              <a:t>4) Using pars for each </a:t>
            </a:r>
            <a:r>
              <a:rPr lang="en-US" altLang="zh-CN" sz="2400" i="1" dirty="0" smtClean="0"/>
              <a:t>h</a:t>
            </a:r>
            <a:r>
              <a:rPr lang="en-US" altLang="zh-CN" sz="2400" dirty="0" smtClean="0"/>
              <a:t> in (3) to create multiple (e.g. 100) data sets, and fit the data sets by fixing corresponding </a:t>
            </a:r>
            <a:r>
              <a:rPr lang="en-US" altLang="zh-CN" sz="2400" i="1" dirty="0" smtClean="0"/>
              <a:t>h</a:t>
            </a:r>
            <a:r>
              <a:rPr lang="en-US" altLang="zh-CN" sz="2400" dirty="0" smtClean="0"/>
              <a:t> to get distribution of likelihood component; and </a:t>
            </a:r>
            <a:endParaRPr lang="zh-CN" altLang="zh-CN" sz="2400" dirty="0" smtClean="0"/>
          </a:p>
          <a:p>
            <a:pPr lvl="0">
              <a:buNone/>
            </a:pPr>
            <a:r>
              <a:rPr lang="en-US" altLang="zh-CN" sz="2400" dirty="0" smtClean="0"/>
              <a:t>5) Check the distribution of likelihood component and the likelihood from fitting to </a:t>
            </a:r>
            <a:r>
              <a:rPr lang="en-US" altLang="zh-CN" sz="2400" b="1" dirty="0" smtClean="0"/>
              <a:t>D</a:t>
            </a:r>
            <a:r>
              <a:rPr lang="en-US" altLang="zh-CN" sz="2400" dirty="0" smtClean="0"/>
              <a:t> in (3), and determine if the misspecification of </a:t>
            </a:r>
            <a:r>
              <a:rPr lang="en-US" altLang="zh-CN" sz="2400" i="1" dirty="0" smtClean="0"/>
              <a:t>h</a:t>
            </a:r>
            <a:r>
              <a:rPr lang="en-US" altLang="zh-CN" sz="2400" dirty="0" smtClean="0"/>
              <a:t> can be detected.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1054</Words>
  <Application>Microsoft Office PowerPoint</Application>
  <PresentationFormat>全屏显示(4:3)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Using distributions of likelihoods to diagnose parameter misspecification of integrated stock assessment models</vt:lpstr>
      <vt:lpstr>Outline </vt:lpstr>
      <vt:lpstr>Background</vt:lpstr>
      <vt:lpstr>Previous study detecting model misspecification using simulation:</vt:lpstr>
      <vt:lpstr>Idea for this study</vt:lpstr>
      <vt:lpstr>Method</vt:lpstr>
      <vt:lpstr>Model and data</vt:lpstr>
      <vt:lpstr>Model and data</vt:lpstr>
      <vt:lpstr>Simulation - controlled experiment for h (same for L2)</vt:lpstr>
      <vt:lpstr>Simulation</vt:lpstr>
      <vt:lpstr>What we expect might like</vt:lpstr>
      <vt:lpstr>Test parameter h,  base on data set:  Da</vt:lpstr>
      <vt:lpstr>Test parameter h,  base on data set:  Da</vt:lpstr>
      <vt:lpstr>Test parameter h,  base on data set:  Db</vt:lpstr>
      <vt:lpstr>Test parameter h,  base on data set:  Db</vt:lpstr>
      <vt:lpstr>Test parameter h,  base on data set:  Dc</vt:lpstr>
      <vt:lpstr>Test parameter h,  base on data set:  Dc</vt:lpstr>
      <vt:lpstr>Test parameter L2,  base on data set:  Da</vt:lpstr>
      <vt:lpstr>Test parameter L2,  base on data set:  Da</vt:lpstr>
      <vt:lpstr>Test parameter L2,  base on data set:  Db</vt:lpstr>
      <vt:lpstr>Test parameter L2,  base on data set:  Db</vt:lpstr>
      <vt:lpstr>Test parameter L2,  base on data set:  Dc</vt:lpstr>
      <vt:lpstr>Test parameter L2,  base on data set:  Dc</vt:lpstr>
      <vt:lpstr>Discussion</vt:lpstr>
      <vt:lpstr>Discussion</vt:lpstr>
      <vt:lpstr>Discussion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jfzhu</dc:creator>
  <cp:lastModifiedBy>user</cp:lastModifiedBy>
  <cp:revision>270</cp:revision>
  <dcterms:created xsi:type="dcterms:W3CDTF">2015-09-27T17:32:49Z</dcterms:created>
  <dcterms:modified xsi:type="dcterms:W3CDTF">2015-10-22T20:14:22Z</dcterms:modified>
</cp:coreProperties>
</file>