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3.xml" ContentType="application/vnd.openxmlformats-officedocument.themeOverride+xml"/>
  <Override PartName="/ppt/notesSlides/notesSlide11.xml" ContentType="application/vnd.openxmlformats-officedocument.presentationml.notesSlid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5.xml" ContentType="application/vnd.openxmlformats-officedocument.themeOverride+xml"/>
  <Override PartName="/ppt/notesSlides/notesSlide12.xml" ContentType="application/vnd.openxmlformats-officedocument.presentationml.notesSlid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9"/>
  </p:notesMasterIdLst>
  <p:sldIdLst>
    <p:sldId id="261" r:id="rId2"/>
    <p:sldId id="378" r:id="rId3"/>
    <p:sldId id="451" r:id="rId4"/>
    <p:sldId id="450" r:id="rId5"/>
    <p:sldId id="293" r:id="rId6"/>
    <p:sldId id="382" r:id="rId7"/>
    <p:sldId id="383" r:id="rId8"/>
    <p:sldId id="463" r:id="rId9"/>
    <p:sldId id="464" r:id="rId10"/>
    <p:sldId id="528" r:id="rId11"/>
    <p:sldId id="529" r:id="rId12"/>
    <p:sldId id="389" r:id="rId13"/>
    <p:sldId id="466" r:id="rId14"/>
    <p:sldId id="391" r:id="rId15"/>
    <p:sldId id="530" r:id="rId16"/>
    <p:sldId id="535" r:id="rId17"/>
    <p:sldId id="534" r:id="rId18"/>
    <p:sldId id="533" r:id="rId19"/>
    <p:sldId id="532" r:id="rId20"/>
    <p:sldId id="531" r:id="rId21"/>
    <p:sldId id="536" r:id="rId22"/>
    <p:sldId id="537" r:id="rId23"/>
    <p:sldId id="555" r:id="rId24"/>
    <p:sldId id="565" r:id="rId25"/>
    <p:sldId id="570" r:id="rId26"/>
    <p:sldId id="538" r:id="rId27"/>
    <p:sldId id="542" r:id="rId28"/>
    <p:sldId id="545" r:id="rId29"/>
    <p:sldId id="560" r:id="rId30"/>
    <p:sldId id="566" r:id="rId31"/>
    <p:sldId id="547" r:id="rId32"/>
    <p:sldId id="559" r:id="rId33"/>
    <p:sldId id="540" r:id="rId34"/>
    <p:sldId id="558" r:id="rId35"/>
    <p:sldId id="539" r:id="rId36"/>
    <p:sldId id="553" r:id="rId37"/>
    <p:sldId id="546" r:id="rId38"/>
    <p:sldId id="554" r:id="rId39"/>
    <p:sldId id="552" r:id="rId40"/>
    <p:sldId id="551" r:id="rId41"/>
    <p:sldId id="556" r:id="rId42"/>
    <p:sldId id="557" r:id="rId43"/>
    <p:sldId id="550" r:id="rId44"/>
    <p:sldId id="522" r:id="rId45"/>
    <p:sldId id="527" r:id="rId46"/>
    <p:sldId id="568" r:id="rId47"/>
    <p:sldId id="571" r:id="rId48"/>
    <p:sldId id="567" r:id="rId49"/>
    <p:sldId id="563" r:id="rId50"/>
    <p:sldId id="562" r:id="rId51"/>
    <p:sldId id="564" r:id="rId52"/>
    <p:sldId id="549" r:id="rId53"/>
    <p:sldId id="561" r:id="rId54"/>
    <p:sldId id="569" r:id="rId55"/>
    <p:sldId id="480" r:id="rId56"/>
    <p:sldId id="479" r:id="rId57"/>
    <p:sldId id="488" r:id="rId58"/>
    <p:sldId id="483" r:id="rId59"/>
    <p:sldId id="494" r:id="rId60"/>
    <p:sldId id="492" r:id="rId61"/>
    <p:sldId id="491" r:id="rId62"/>
    <p:sldId id="498" r:id="rId63"/>
    <p:sldId id="497" r:id="rId64"/>
    <p:sldId id="503" r:id="rId65"/>
    <p:sldId id="502" r:id="rId66"/>
    <p:sldId id="501" r:id="rId67"/>
    <p:sldId id="496" r:id="rId68"/>
  </p:sldIdLst>
  <p:sldSz cx="9144000" cy="6858000" type="screen4x3"/>
  <p:notesSz cx="6858000" cy="9144000"/>
  <p:defaultTextStyle>
    <a:defPPr>
      <a:defRPr lang="en-US"/>
    </a:defPPr>
    <a:lvl1pPr algn="l" rtl="0" fontAlgn="base">
      <a:spcBef>
        <a:spcPct val="20000"/>
      </a:spcBef>
      <a:spcAft>
        <a:spcPct val="0"/>
      </a:spcAft>
      <a:defRPr sz="2400" kern="1200">
        <a:solidFill>
          <a:schemeClr val="tx1"/>
        </a:solidFill>
        <a:latin typeface="Arial" charset="0"/>
        <a:ea typeface="ヒラギノ角ゴ Pro W3" pitchFamily="1" charset="-128"/>
        <a:cs typeface="+mn-cs"/>
      </a:defRPr>
    </a:lvl1pPr>
    <a:lvl2pPr marL="457200" algn="l" rtl="0" fontAlgn="base">
      <a:spcBef>
        <a:spcPct val="20000"/>
      </a:spcBef>
      <a:spcAft>
        <a:spcPct val="0"/>
      </a:spcAft>
      <a:defRPr sz="2400" kern="1200">
        <a:solidFill>
          <a:schemeClr val="tx1"/>
        </a:solidFill>
        <a:latin typeface="Arial" charset="0"/>
        <a:ea typeface="ヒラギノ角ゴ Pro W3" pitchFamily="1" charset="-128"/>
        <a:cs typeface="+mn-cs"/>
      </a:defRPr>
    </a:lvl2pPr>
    <a:lvl3pPr marL="914400" algn="l" rtl="0" fontAlgn="base">
      <a:spcBef>
        <a:spcPct val="20000"/>
      </a:spcBef>
      <a:spcAft>
        <a:spcPct val="0"/>
      </a:spcAft>
      <a:defRPr sz="2400" kern="1200">
        <a:solidFill>
          <a:schemeClr val="tx1"/>
        </a:solidFill>
        <a:latin typeface="Arial" charset="0"/>
        <a:ea typeface="ヒラギノ角ゴ Pro W3" pitchFamily="1" charset="-128"/>
        <a:cs typeface="+mn-cs"/>
      </a:defRPr>
    </a:lvl3pPr>
    <a:lvl4pPr marL="1371600" algn="l" rtl="0" fontAlgn="base">
      <a:spcBef>
        <a:spcPct val="20000"/>
      </a:spcBef>
      <a:spcAft>
        <a:spcPct val="0"/>
      </a:spcAft>
      <a:defRPr sz="2400" kern="1200">
        <a:solidFill>
          <a:schemeClr val="tx1"/>
        </a:solidFill>
        <a:latin typeface="Arial" charset="0"/>
        <a:ea typeface="ヒラギノ角ゴ Pro W3" pitchFamily="1" charset="-128"/>
        <a:cs typeface="+mn-cs"/>
      </a:defRPr>
    </a:lvl4pPr>
    <a:lvl5pPr marL="1828800" algn="l" rtl="0" fontAlgn="base">
      <a:spcBef>
        <a:spcPct val="2000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ass-Calay" initials="SC" lastIdx="31" clrIdx="0">
    <p:extLst/>
  </p:cmAuthor>
  <p:cmAuthor id="2" name="Jeff J. Isely" initials="JJ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0"/>
    <a:srgbClr val="FCD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5" autoAdjust="0"/>
    <p:restoredTop sz="92027" autoAdjust="0"/>
  </p:normalViewPr>
  <p:slideViewPr>
    <p:cSldViewPr>
      <p:cViewPr varScale="1">
        <p:scale>
          <a:sx n="103" d="100"/>
          <a:sy n="103" d="100"/>
        </p:scale>
        <p:origin x="1842" y="114"/>
      </p:cViewPr>
      <p:guideLst>
        <p:guide orient="horz" pos="2160"/>
        <p:guide pos="2880"/>
      </p:guideLst>
    </p:cSldViewPr>
  </p:slideViewPr>
  <p:outlineViewPr>
    <p:cViewPr>
      <p:scale>
        <a:sx n="33" d="100"/>
        <a:sy n="33" d="100"/>
      </p:scale>
      <p:origin x="158" y="106195"/>
    </p:cViewPr>
  </p:outlineViewPr>
  <p:notesTextViewPr>
    <p:cViewPr>
      <p:scale>
        <a:sx n="100" d="100"/>
        <a:sy n="100" d="100"/>
      </p:scale>
      <p:origin x="0" y="0"/>
    </p:cViewPr>
  </p:notesTextViewPr>
  <p:sorterViewPr>
    <p:cViewPr>
      <p:scale>
        <a:sx n="130" d="100"/>
        <a:sy n="130" d="100"/>
      </p:scale>
      <p:origin x="0" y="-53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ECMSDolphin\SECM-Sustainable_Fisheries\jeff\_CAPAM_weighting\Talk%20Figure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SECMSDolphin\SECM-Sustainable_Fisheries\jeff\_CAPAM_weighting\Talk%20Figures.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SECMSDolphin\SECM-Sustainable_Fisheries\jeff\_CAPAM_weighting\Talk%20Figure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SECMSDolphin\SECM-Sustainable_Fisheries\jeff\_CAPAM_weighting\Talk%20Figur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SECMSDolphin\SECM-Sustainable_Fisheries\jeff\_CAPAM_weighting\Talk%20Figure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SECMSDolphin\SECM-Sustainable_Fisheries\jeff\_CAPAM_weighting\Talk%20Figures.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SECMSDolphin\SECM-Sustainable_Fisheries\jeff\_CAPAM_weighting\Talk%20Figures.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SECMSDolphin\SECM-Sustainable_Fisheries\jeff\_CAPAM_weighting\Talk%20Figures.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SECMSDolphin\SECM-Sustainable_Fisheries\jeff\_CAPAM_weighting\Sample%20Size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ECMSDolphin\SECM-Sustainable_Fisheries\jeff\_CAPAM_weighting\Sample%20Sizes.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SECMSDolphin\SECM-Sustainable_Fisheries\jeff\_CAPAM_weighting\Report%20files.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SECMSDolphin\SECM-Sustainable_Fisheries\jeff\_CAPAM_weighting\Report%20files.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SECMSDolphin\SECM-Sustainable_Fisheries\jeff\_CAPAM_weighting\Report%20files.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SECMSDolphin\SECM-Sustainable_Fisheries\jeff\_CAPAM_weighting\Report%20file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SECMSDolphin\SECM-Sustainable_Fisheries\jeff\_CAPAM_weighting\Report%20files.xlsx" TargetMode="Externa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Recreational Landings </a:t>
            </a:r>
          </a:p>
        </c:rich>
      </c:tx>
      <c:layout/>
      <c:overlay val="0"/>
      <c:spPr>
        <a:noFill/>
        <a:ln>
          <a:noFill/>
        </a:ln>
        <a:effectLst/>
      </c:spPr>
    </c:title>
    <c:autoTitleDeleted val="0"/>
    <c:plotArea>
      <c:layout>
        <c:manualLayout>
          <c:layoutTarget val="inner"/>
          <c:xMode val="edge"/>
          <c:yMode val="edge"/>
          <c:x val="0.15876018489825905"/>
          <c:y val="0.13727501047682827"/>
          <c:w val="0.81788385836727151"/>
          <c:h val="0.67430586276899507"/>
        </c:manualLayout>
      </c:layout>
      <c:lineChart>
        <c:grouping val="standard"/>
        <c:varyColors val="0"/>
        <c:ser>
          <c:idx val="0"/>
          <c:order val="0"/>
          <c:tx>
            <c:strRef>
              <c:f>Sheet2!$B$1</c:f>
              <c:strCache>
                <c:ptCount val="1"/>
                <c:pt idx="0">
                  <c:v>Private/ Charter Landings (N) East</c:v>
                </c:pt>
              </c:strCache>
            </c:strRef>
          </c:tx>
          <c:spPr>
            <a:ln w="28575" cap="rnd">
              <a:solidFill>
                <a:srgbClr val="002060"/>
              </a:solidFill>
              <a:round/>
            </a:ln>
            <a:effectLst/>
          </c:spPr>
          <c:marker>
            <c:symbol val="none"/>
          </c:marker>
          <c:cat>
            <c:numRef>
              <c:f>Sheet2!$A$2:$A$71</c:f>
              <c:numCache>
                <c:formatCode>General</c:formatCode>
                <c:ptCount val="70"/>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numCache>
            </c:numRef>
          </c:cat>
          <c:val>
            <c:numRef>
              <c:f>Sheet2!$B$2:$B$71</c:f>
              <c:numCache>
                <c:formatCode>General</c:formatCode>
                <c:ptCount val="70"/>
                <c:pt idx="0">
                  <c:v>0</c:v>
                </c:pt>
                <c:pt idx="1">
                  <c:v>3254.4132596263498</c:v>
                </c:pt>
                <c:pt idx="2">
                  <c:v>18600.541274112686</c:v>
                </c:pt>
                <c:pt idx="3">
                  <c:v>30491.878690592424</c:v>
                </c:pt>
                <c:pt idx="4">
                  <c:v>42383.216107072163</c:v>
                </c:pt>
                <c:pt idx="5">
                  <c:v>59456.739420561797</c:v>
                </c:pt>
                <c:pt idx="6">
                  <c:v>71348.076837041532</c:v>
                </c:pt>
                <c:pt idx="7">
                  <c:v>83239.414253521274</c:v>
                </c:pt>
                <c:pt idx="8">
                  <c:v>95130.751670001016</c:v>
                </c:pt>
                <c:pt idx="9">
                  <c:v>107022.08908648074</c:v>
                </c:pt>
                <c:pt idx="10">
                  <c:v>118913.42650296049</c:v>
                </c:pt>
                <c:pt idx="11">
                  <c:v>126456.40031452858</c:v>
                </c:pt>
                <c:pt idx="12">
                  <c:v>133999.37412609666</c:v>
                </c:pt>
                <c:pt idx="13">
                  <c:v>141542.34793766474</c:v>
                </c:pt>
                <c:pt idx="14">
                  <c:v>149085.32174923285</c:v>
                </c:pt>
                <c:pt idx="15">
                  <c:v>156628.29556080094</c:v>
                </c:pt>
                <c:pt idx="16">
                  <c:v>157036.35322031204</c:v>
                </c:pt>
                <c:pt idx="17">
                  <c:v>157444.41087982315</c:v>
                </c:pt>
                <c:pt idx="18">
                  <c:v>157852.46853933422</c:v>
                </c:pt>
                <c:pt idx="19">
                  <c:v>158260.52619884533</c:v>
                </c:pt>
                <c:pt idx="20">
                  <c:v>158668.58385835646</c:v>
                </c:pt>
                <c:pt idx="21">
                  <c:v>162489.06677763132</c:v>
                </c:pt>
                <c:pt idx="22">
                  <c:v>166309.54969690621</c:v>
                </c:pt>
                <c:pt idx="23">
                  <c:v>170130.03261618107</c:v>
                </c:pt>
                <c:pt idx="24">
                  <c:v>173950.51553545595</c:v>
                </c:pt>
                <c:pt idx="25">
                  <c:v>177770.99845473084</c:v>
                </c:pt>
                <c:pt idx="26">
                  <c:v>184023.22461541765</c:v>
                </c:pt>
                <c:pt idx="27">
                  <c:v>190275.45077610447</c:v>
                </c:pt>
                <c:pt idx="28">
                  <c:v>196527.67693679122</c:v>
                </c:pt>
                <c:pt idx="29">
                  <c:v>202779.90309747803</c:v>
                </c:pt>
                <c:pt idx="30">
                  <c:v>209032.12925816482</c:v>
                </c:pt>
                <c:pt idx="31">
                  <c:v>220922.96447996204</c:v>
                </c:pt>
                <c:pt idx="32">
                  <c:v>232813.7997017593</c:v>
                </c:pt>
                <c:pt idx="33">
                  <c:v>244704.63492355656</c:v>
                </c:pt>
                <c:pt idx="34">
                  <c:v>256595.47014535381</c:v>
                </c:pt>
                <c:pt idx="35">
                  <c:v>268486.30536715116</c:v>
                </c:pt>
                <c:pt idx="36">
                  <c:v>271011.36656467087</c:v>
                </c:pt>
                <c:pt idx="37">
                  <c:v>579293.58146807842</c:v>
                </c:pt>
                <c:pt idx="38">
                  <c:v>128869.98039530494</c:v>
                </c:pt>
                <c:pt idx="39">
                  <c:v>36510.287823718085</c:v>
                </c:pt>
                <c:pt idx="40">
                  <c:v>102563.72168420619</c:v>
                </c:pt>
                <c:pt idx="41">
                  <c:v>357592.15475288057</c:v>
                </c:pt>
                <c:pt idx="42">
                  <c:v>213253.3621189016</c:v>
                </c:pt>
                <c:pt idx="43">
                  <c:v>753383.70947412762</c:v>
                </c:pt>
                <c:pt idx="44">
                  <c:v>813674.80114404613</c:v>
                </c:pt>
                <c:pt idx="45">
                  <c:v>1148306.9691557286</c:v>
                </c:pt>
                <c:pt idx="46">
                  <c:v>761050.99253704876</c:v>
                </c:pt>
                <c:pt idx="47">
                  <c:v>626207.17224971578</c:v>
                </c:pt>
                <c:pt idx="48">
                  <c:v>583571.25425657269</c:v>
                </c:pt>
                <c:pt idx="49">
                  <c:v>501371.60497357714</c:v>
                </c:pt>
                <c:pt idx="50">
                  <c:v>550415.16379656526</c:v>
                </c:pt>
                <c:pt idx="51">
                  <c:v>286600.09845579288</c:v>
                </c:pt>
                <c:pt idx="52">
                  <c:v>265511.02283761482</c:v>
                </c:pt>
                <c:pt idx="53">
                  <c:v>267110.5115758215</c:v>
                </c:pt>
                <c:pt idx="54">
                  <c:v>198751.21399307641</c:v>
                </c:pt>
                <c:pt idx="55">
                  <c:v>145072.39556417396</c:v>
                </c:pt>
                <c:pt idx="56">
                  <c:v>229174.18115386344</c:v>
                </c:pt>
                <c:pt idx="57">
                  <c:v>339420.57967228902</c:v>
                </c:pt>
                <c:pt idx="58">
                  <c:v>418119.92986234446</c:v>
                </c:pt>
                <c:pt idx="59">
                  <c:v>498106.29735662427</c:v>
                </c:pt>
                <c:pt idx="60">
                  <c:v>358684.40038708132</c:v>
                </c:pt>
                <c:pt idx="61">
                  <c:v>225854.79551574137</c:v>
                </c:pt>
                <c:pt idx="62">
                  <c:v>205065.19467946782</c:v>
                </c:pt>
                <c:pt idx="63">
                  <c:v>141799.0011147921</c:v>
                </c:pt>
                <c:pt idx="64">
                  <c:v>115047.33011484404</c:v>
                </c:pt>
                <c:pt idx="65">
                  <c:v>94502.002790208353</c:v>
                </c:pt>
                <c:pt idx="66">
                  <c:v>150598.09487736187</c:v>
                </c:pt>
                <c:pt idx="67">
                  <c:v>59573.530207793141</c:v>
                </c:pt>
                <c:pt idx="68">
                  <c:v>142886.48463351943</c:v>
                </c:pt>
              </c:numCache>
            </c:numRef>
          </c:val>
          <c:smooth val="0"/>
        </c:ser>
        <c:ser>
          <c:idx val="2"/>
          <c:order val="1"/>
          <c:tx>
            <c:strRef>
              <c:f>Sheet2!$D$1</c:f>
              <c:strCache>
                <c:ptCount val="1"/>
                <c:pt idx="0">
                  <c:v>Headboat Landings (N) East</c:v>
                </c:pt>
              </c:strCache>
            </c:strRef>
          </c:tx>
          <c:spPr>
            <a:ln w="28575" cap="rnd">
              <a:solidFill>
                <a:srgbClr val="00B0F0"/>
              </a:solidFill>
              <a:round/>
            </a:ln>
            <a:effectLst/>
          </c:spPr>
          <c:marker>
            <c:symbol val="none"/>
          </c:marker>
          <c:cat>
            <c:numRef>
              <c:f>Sheet2!$A$2:$A$71</c:f>
              <c:numCache>
                <c:formatCode>General</c:formatCode>
                <c:ptCount val="70"/>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numCache>
            </c:numRef>
          </c:cat>
          <c:val>
            <c:numRef>
              <c:f>Sheet2!$D$2:$D$70</c:f>
              <c:numCache>
                <c:formatCode>General</c:formatCode>
                <c:ptCount val="69"/>
                <c:pt idx="0">
                  <c:v>0</c:v>
                </c:pt>
                <c:pt idx="1">
                  <c:v>293.14240000000001</c:v>
                </c:pt>
                <c:pt idx="2">
                  <c:v>586.28480000000002</c:v>
                </c:pt>
                <c:pt idx="3">
                  <c:v>1172.5696</c:v>
                </c:pt>
                <c:pt idx="4">
                  <c:v>1758.8543999999999</c:v>
                </c:pt>
                <c:pt idx="5">
                  <c:v>2344.2461538461539</c:v>
                </c:pt>
                <c:pt idx="6">
                  <c:v>3907.0769230769229</c:v>
                </c:pt>
                <c:pt idx="7">
                  <c:v>5469.9076923076918</c:v>
                </c:pt>
                <c:pt idx="8">
                  <c:v>7032.7384615384617</c:v>
                </c:pt>
                <c:pt idx="9">
                  <c:v>8595.5692307692316</c:v>
                </c:pt>
                <c:pt idx="10">
                  <c:v>10158.4</c:v>
                </c:pt>
                <c:pt idx="11">
                  <c:v>10627.24923076923</c:v>
                </c:pt>
                <c:pt idx="12">
                  <c:v>11096.098461538459</c:v>
                </c:pt>
                <c:pt idx="13">
                  <c:v>11564.947692307689</c:v>
                </c:pt>
                <c:pt idx="14">
                  <c:v>12033.796923076919</c:v>
                </c:pt>
                <c:pt idx="15">
                  <c:v>12502.64615384615</c:v>
                </c:pt>
                <c:pt idx="16">
                  <c:v>12971.49538461538</c:v>
                </c:pt>
                <c:pt idx="17">
                  <c:v>13440.344615384611</c:v>
                </c:pt>
                <c:pt idx="18">
                  <c:v>13909.193846153839</c:v>
                </c:pt>
                <c:pt idx="19">
                  <c:v>14378.04307692307</c:v>
                </c:pt>
                <c:pt idx="20">
                  <c:v>14846.892307692306</c:v>
                </c:pt>
                <c:pt idx="21">
                  <c:v>14329.669743589742</c:v>
                </c:pt>
                <c:pt idx="22">
                  <c:v>13812.447179487177</c:v>
                </c:pt>
                <c:pt idx="23">
                  <c:v>13295.224615384614</c:v>
                </c:pt>
                <c:pt idx="24">
                  <c:v>12778.002051282048</c:v>
                </c:pt>
                <c:pt idx="25">
                  <c:v>12260.779487179485</c:v>
                </c:pt>
                <c:pt idx="26">
                  <c:v>9674.6666666666661</c:v>
                </c:pt>
                <c:pt idx="27">
                  <c:v>14512</c:v>
                </c:pt>
                <c:pt idx="28">
                  <c:v>20040.38095238095</c:v>
                </c:pt>
                <c:pt idx="29">
                  <c:v>17967.238095238095</c:v>
                </c:pt>
                <c:pt idx="30">
                  <c:v>18427.936461866666</c:v>
                </c:pt>
                <c:pt idx="31">
                  <c:v>18888.634966704765</c:v>
                </c:pt>
                <c:pt idx="32">
                  <c:v>27641.90476190476</c:v>
                </c:pt>
                <c:pt idx="33">
                  <c:v>28332.952380952382</c:v>
                </c:pt>
                <c:pt idx="34">
                  <c:v>28332.952380952382</c:v>
                </c:pt>
                <c:pt idx="35">
                  <c:v>25914.285714285717</c:v>
                </c:pt>
                <c:pt idx="36">
                  <c:v>27641.90476190476</c:v>
                </c:pt>
                <c:pt idx="37">
                  <c:v>25914.285714285717</c:v>
                </c:pt>
                <c:pt idx="38">
                  <c:v>24532.190476190477</c:v>
                </c:pt>
                <c:pt idx="39">
                  <c:v>29369.523809523809</c:v>
                </c:pt>
                <c:pt idx="40">
                  <c:v>29369.523809523809</c:v>
                </c:pt>
                <c:pt idx="41">
                  <c:v>29024</c:v>
                </c:pt>
                <c:pt idx="42">
                  <c:v>22033</c:v>
                </c:pt>
                <c:pt idx="43">
                  <c:v>27123</c:v>
                </c:pt>
                <c:pt idx="44">
                  <c:v>55618</c:v>
                </c:pt>
                <c:pt idx="45">
                  <c:v>105336</c:v>
                </c:pt>
                <c:pt idx="46">
                  <c:v>58119</c:v>
                </c:pt>
                <c:pt idx="47">
                  <c:v>68924</c:v>
                </c:pt>
                <c:pt idx="48">
                  <c:v>58787</c:v>
                </c:pt>
                <c:pt idx="49">
                  <c:v>53467</c:v>
                </c:pt>
                <c:pt idx="50">
                  <c:v>45825</c:v>
                </c:pt>
                <c:pt idx="51">
                  <c:v>36195</c:v>
                </c:pt>
                <c:pt idx="52">
                  <c:v>34458</c:v>
                </c:pt>
                <c:pt idx="53">
                  <c:v>37085</c:v>
                </c:pt>
                <c:pt idx="54">
                  <c:v>34143</c:v>
                </c:pt>
                <c:pt idx="55">
                  <c:v>26245</c:v>
                </c:pt>
                <c:pt idx="56">
                  <c:v>32561</c:v>
                </c:pt>
                <c:pt idx="57">
                  <c:v>44858</c:v>
                </c:pt>
                <c:pt idx="58">
                  <c:v>46468</c:v>
                </c:pt>
                <c:pt idx="59">
                  <c:v>43101</c:v>
                </c:pt>
                <c:pt idx="60">
                  <c:v>36952</c:v>
                </c:pt>
                <c:pt idx="61">
                  <c:v>23087</c:v>
                </c:pt>
                <c:pt idx="62">
                  <c:v>20796</c:v>
                </c:pt>
                <c:pt idx="63">
                  <c:v>18852</c:v>
                </c:pt>
                <c:pt idx="64">
                  <c:v>11002</c:v>
                </c:pt>
                <c:pt idx="65">
                  <c:v>9038</c:v>
                </c:pt>
                <c:pt idx="66">
                  <c:v>15307</c:v>
                </c:pt>
                <c:pt idx="67">
                  <c:v>5444</c:v>
                </c:pt>
                <c:pt idx="68">
                  <c:v>9296</c:v>
                </c:pt>
              </c:numCache>
            </c:numRef>
          </c:val>
          <c:smooth val="0"/>
        </c:ser>
        <c:ser>
          <c:idx val="3"/>
          <c:order val="2"/>
          <c:tx>
            <c:strRef>
              <c:f>Sheet2!$C$1</c:f>
              <c:strCache>
                <c:ptCount val="1"/>
                <c:pt idx="0">
                  <c:v>Private/ Charter Landings(N) West</c:v>
                </c:pt>
              </c:strCache>
            </c:strRef>
          </c:tx>
          <c:spPr>
            <a:ln w="28575" cap="rnd">
              <a:solidFill>
                <a:srgbClr val="FF0000"/>
              </a:solidFill>
              <a:round/>
            </a:ln>
            <a:effectLst/>
          </c:spPr>
          <c:marker>
            <c:symbol val="none"/>
          </c:marker>
          <c:cat>
            <c:numRef>
              <c:f>Sheet2!$A$2:$A$71</c:f>
              <c:numCache>
                <c:formatCode>General</c:formatCode>
                <c:ptCount val="70"/>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numCache>
            </c:numRef>
          </c:cat>
          <c:val>
            <c:numRef>
              <c:f>Sheet2!$C$2:$C$70</c:f>
              <c:numCache>
                <c:formatCode>General</c:formatCode>
                <c:ptCount val="69"/>
                <c:pt idx="0">
                  <c:v>0</c:v>
                </c:pt>
                <c:pt idx="1">
                  <c:v>389.05251848667183</c:v>
                </c:pt>
                <c:pt idx="2">
                  <c:v>1140.5175749918087</c:v>
                </c:pt>
                <c:pt idx="3">
                  <c:v>2163.1249463116878</c:v>
                </c:pt>
                <c:pt idx="4">
                  <c:v>3185.7323176315258</c:v>
                </c:pt>
                <c:pt idx="5">
                  <c:v>3801.6262167294371</c:v>
                </c:pt>
                <c:pt idx="6">
                  <c:v>4824.2335880492483</c:v>
                </c:pt>
                <c:pt idx="7">
                  <c:v>5846.8409593690749</c:v>
                </c:pt>
                <c:pt idx="8">
                  <c:v>6869.4483306889251</c:v>
                </c:pt>
                <c:pt idx="9">
                  <c:v>7892.055702008669</c:v>
                </c:pt>
                <c:pt idx="10">
                  <c:v>8914.6630733285383</c:v>
                </c:pt>
                <c:pt idx="11">
                  <c:v>10278.543045706032</c:v>
                </c:pt>
                <c:pt idx="12">
                  <c:v>11642.423018083522</c:v>
                </c:pt>
                <c:pt idx="13">
                  <c:v>13006.302990461016</c:v>
                </c:pt>
                <c:pt idx="14">
                  <c:v>14370.182962838509</c:v>
                </c:pt>
                <c:pt idx="15">
                  <c:v>15734.062935216003</c:v>
                </c:pt>
                <c:pt idx="16">
                  <c:v>16567.121456221797</c:v>
                </c:pt>
                <c:pt idx="17">
                  <c:v>17400.179977227588</c:v>
                </c:pt>
                <c:pt idx="18">
                  <c:v>18233.238498233382</c:v>
                </c:pt>
                <c:pt idx="19">
                  <c:v>19066.297019239173</c:v>
                </c:pt>
                <c:pt idx="20">
                  <c:v>19899.355540244967</c:v>
                </c:pt>
                <c:pt idx="21">
                  <c:v>20634.751795883498</c:v>
                </c:pt>
                <c:pt idx="22">
                  <c:v>21370.148051522028</c:v>
                </c:pt>
                <c:pt idx="23">
                  <c:v>22105.544307160559</c:v>
                </c:pt>
                <c:pt idx="24">
                  <c:v>22840.940562799089</c:v>
                </c:pt>
                <c:pt idx="25">
                  <c:v>23576.336818437609</c:v>
                </c:pt>
                <c:pt idx="26">
                  <c:v>26556.093854714483</c:v>
                </c:pt>
                <c:pt idx="27">
                  <c:v>29535.850890991354</c:v>
                </c:pt>
                <c:pt idx="28">
                  <c:v>32515.607927268229</c:v>
                </c:pt>
                <c:pt idx="29">
                  <c:v>35495.364963545107</c:v>
                </c:pt>
                <c:pt idx="30">
                  <c:v>38475.121999821975</c:v>
                </c:pt>
                <c:pt idx="31">
                  <c:v>37744.365956079404</c:v>
                </c:pt>
                <c:pt idx="32">
                  <c:v>37013.609912336826</c:v>
                </c:pt>
                <c:pt idx="33">
                  <c:v>36282.853868594248</c:v>
                </c:pt>
                <c:pt idx="34">
                  <c:v>35552.097824851669</c:v>
                </c:pt>
                <c:pt idx="35">
                  <c:v>34821.341781109113</c:v>
                </c:pt>
                <c:pt idx="36">
                  <c:v>35237.836912213403</c:v>
                </c:pt>
                <c:pt idx="37">
                  <c:v>94726.102920300735</c:v>
                </c:pt>
                <c:pt idx="38">
                  <c:v>245044.27370410314</c:v>
                </c:pt>
                <c:pt idx="39">
                  <c:v>115287.39642507458</c:v>
                </c:pt>
                <c:pt idx="40">
                  <c:v>18027.99757404409</c:v>
                </c:pt>
                <c:pt idx="41">
                  <c:v>13524.341704158976</c:v>
                </c:pt>
                <c:pt idx="42">
                  <c:v>5480.3934159348282</c:v>
                </c:pt>
                <c:pt idx="43">
                  <c:v>12274.925105742343</c:v>
                </c:pt>
                <c:pt idx="44">
                  <c:v>59922.638721347859</c:v>
                </c:pt>
                <c:pt idx="45">
                  <c:v>116203.41983929688</c:v>
                </c:pt>
                <c:pt idx="46">
                  <c:v>109777.78370295532</c:v>
                </c:pt>
                <c:pt idx="47">
                  <c:v>43084.111415085441</c:v>
                </c:pt>
                <c:pt idx="48">
                  <c:v>18703.298811222518</c:v>
                </c:pt>
                <c:pt idx="49">
                  <c:v>47096.427663770955</c:v>
                </c:pt>
                <c:pt idx="50">
                  <c:v>76658.333556358397</c:v>
                </c:pt>
                <c:pt idx="51">
                  <c:v>5727.378990187025</c:v>
                </c:pt>
                <c:pt idx="52">
                  <c:v>17250.457085876729</c:v>
                </c:pt>
                <c:pt idx="53">
                  <c:v>7190.6582669107038</c:v>
                </c:pt>
                <c:pt idx="54">
                  <c:v>38831.689044946688</c:v>
                </c:pt>
                <c:pt idx="55">
                  <c:v>63558.030497539134</c:v>
                </c:pt>
                <c:pt idx="56">
                  <c:v>22530.146901036256</c:v>
                </c:pt>
                <c:pt idx="57">
                  <c:v>6835.9864193545955</c:v>
                </c:pt>
                <c:pt idx="58">
                  <c:v>15295.000672622878</c:v>
                </c:pt>
                <c:pt idx="59">
                  <c:v>34703.134106916237</c:v>
                </c:pt>
                <c:pt idx="60">
                  <c:v>4499.3734296758157</c:v>
                </c:pt>
                <c:pt idx="61">
                  <c:v>1943.2941998623583</c:v>
                </c:pt>
                <c:pt idx="62">
                  <c:v>13749.124098109034</c:v>
                </c:pt>
                <c:pt idx="63">
                  <c:v>35227.497544748607</c:v>
                </c:pt>
                <c:pt idx="64">
                  <c:v>1058.1231832925398</c:v>
                </c:pt>
                <c:pt idx="65">
                  <c:v>1019.2471584550576</c:v>
                </c:pt>
                <c:pt idx="66">
                  <c:v>980.37113361757542</c:v>
                </c:pt>
                <c:pt idx="67">
                  <c:v>10587.369107594064</c:v>
                </c:pt>
                <c:pt idx="68">
                  <c:v>4703.76489446899</c:v>
                </c:pt>
              </c:numCache>
            </c:numRef>
          </c:val>
          <c:smooth val="0"/>
        </c:ser>
        <c:ser>
          <c:idx val="1"/>
          <c:order val="3"/>
          <c:tx>
            <c:strRef>
              <c:f>Sheet2!$E$1</c:f>
              <c:strCache>
                <c:ptCount val="1"/>
                <c:pt idx="0">
                  <c:v>Headboat Landings (N) West</c:v>
                </c:pt>
              </c:strCache>
            </c:strRef>
          </c:tx>
          <c:spPr>
            <a:ln w="28575" cap="rnd">
              <a:solidFill>
                <a:srgbClr val="7030A0"/>
              </a:solidFill>
              <a:round/>
            </a:ln>
            <a:effectLst/>
          </c:spPr>
          <c:marker>
            <c:symbol val="none"/>
          </c:marker>
          <c:cat>
            <c:numRef>
              <c:f>Sheet2!$A$2:$A$71</c:f>
              <c:numCache>
                <c:formatCode>General</c:formatCode>
                <c:ptCount val="70"/>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numCache>
            </c:numRef>
          </c:cat>
          <c:val>
            <c:numRef>
              <c:f>Sheet2!$E$3:$E$70</c:f>
              <c:numCache>
                <c:formatCode>General</c:formatCode>
                <c:ptCount val="68"/>
                <c:pt idx="0">
                  <c:v>163.70777380952379</c:v>
                </c:pt>
                <c:pt idx="1">
                  <c:v>327.41554761904757</c:v>
                </c:pt>
                <c:pt idx="2">
                  <c:v>654.83109523809514</c:v>
                </c:pt>
                <c:pt idx="3">
                  <c:v>982.24664285714277</c:v>
                </c:pt>
                <c:pt idx="4">
                  <c:v>1309.1634615384614</c:v>
                </c:pt>
                <c:pt idx="5">
                  <c:v>2181.9391025641025</c:v>
                </c:pt>
                <c:pt idx="6">
                  <c:v>3054.7147435897432</c:v>
                </c:pt>
                <c:pt idx="7">
                  <c:v>3927.4903846153843</c:v>
                </c:pt>
                <c:pt idx="8">
                  <c:v>4800.2660256410254</c:v>
                </c:pt>
                <c:pt idx="9">
                  <c:v>5673.0416666666661</c:v>
                </c:pt>
                <c:pt idx="10">
                  <c:v>5934.8743589743581</c:v>
                </c:pt>
                <c:pt idx="11">
                  <c:v>6196.7070512820501</c:v>
                </c:pt>
                <c:pt idx="12">
                  <c:v>6458.5397435897421</c:v>
                </c:pt>
                <c:pt idx="13">
                  <c:v>6720.3724358974332</c:v>
                </c:pt>
                <c:pt idx="14">
                  <c:v>6982.2051282051252</c:v>
                </c:pt>
                <c:pt idx="15">
                  <c:v>7244.0378205128172</c:v>
                </c:pt>
                <c:pt idx="16">
                  <c:v>7505.8705128205092</c:v>
                </c:pt>
                <c:pt idx="17">
                  <c:v>7767.7032051282013</c:v>
                </c:pt>
                <c:pt idx="18">
                  <c:v>8029.5358974358933</c:v>
                </c:pt>
                <c:pt idx="19">
                  <c:v>8291.368589743588</c:v>
                </c:pt>
                <c:pt idx="20">
                  <c:v>8002.5214133089121</c:v>
                </c:pt>
                <c:pt idx="21">
                  <c:v>7713.6742368742352</c:v>
                </c:pt>
                <c:pt idx="22">
                  <c:v>7424.8270604395584</c:v>
                </c:pt>
                <c:pt idx="23">
                  <c:v>7135.9798840048816</c:v>
                </c:pt>
                <c:pt idx="24">
                  <c:v>6847.1327075702065</c:v>
                </c:pt>
                <c:pt idx="25">
                  <c:v>5402.8968253968251</c:v>
                </c:pt>
                <c:pt idx="26">
                  <c:v>8104.3452380952376</c:v>
                </c:pt>
                <c:pt idx="27">
                  <c:v>11191.714852607709</c:v>
                </c:pt>
                <c:pt idx="28">
                  <c:v>10033.951247165533</c:v>
                </c:pt>
                <c:pt idx="29">
                  <c:v>10291.232022646824</c:v>
                </c:pt>
                <c:pt idx="30">
                  <c:v>10548.512875312359</c:v>
                </c:pt>
                <c:pt idx="31">
                  <c:v>15436.848072562356</c:v>
                </c:pt>
                <c:pt idx="32">
                  <c:v>15822.769274376416</c:v>
                </c:pt>
                <c:pt idx="33">
                  <c:v>15822.769274376416</c:v>
                </c:pt>
                <c:pt idx="34">
                  <c:v>14472.045068027212</c:v>
                </c:pt>
                <c:pt idx="35">
                  <c:v>15436.848072562356</c:v>
                </c:pt>
                <c:pt idx="36">
                  <c:v>14472.045068027212</c:v>
                </c:pt>
                <c:pt idx="37">
                  <c:v>13700.202664399092</c:v>
                </c:pt>
                <c:pt idx="38">
                  <c:v>16401.651077097504</c:v>
                </c:pt>
                <c:pt idx="39">
                  <c:v>16208.690476190475</c:v>
                </c:pt>
                <c:pt idx="40">
                  <c:v>16018</c:v>
                </c:pt>
                <c:pt idx="41">
                  <c:v>16697</c:v>
                </c:pt>
                <c:pt idx="42">
                  <c:v>41438</c:v>
                </c:pt>
                <c:pt idx="43">
                  <c:v>24891</c:v>
                </c:pt>
                <c:pt idx="44">
                  <c:v>25565</c:v>
                </c:pt>
                <c:pt idx="45">
                  <c:v>31128</c:v>
                </c:pt>
                <c:pt idx="46">
                  <c:v>41752</c:v>
                </c:pt>
                <c:pt idx="47">
                  <c:v>44184</c:v>
                </c:pt>
                <c:pt idx="48">
                  <c:v>56712</c:v>
                </c:pt>
                <c:pt idx="49">
                  <c:v>51841</c:v>
                </c:pt>
                <c:pt idx="50">
                  <c:v>40329</c:v>
                </c:pt>
                <c:pt idx="51">
                  <c:v>29227</c:v>
                </c:pt>
                <c:pt idx="52">
                  <c:v>16103</c:v>
                </c:pt>
                <c:pt idx="53">
                  <c:v>6836</c:v>
                </c:pt>
                <c:pt idx="54">
                  <c:v>5978</c:v>
                </c:pt>
                <c:pt idx="55">
                  <c:v>7494</c:v>
                </c:pt>
                <c:pt idx="56">
                  <c:v>8996</c:v>
                </c:pt>
                <c:pt idx="57">
                  <c:v>17013</c:v>
                </c:pt>
                <c:pt idx="58">
                  <c:v>18864</c:v>
                </c:pt>
                <c:pt idx="59">
                  <c:v>11318</c:v>
                </c:pt>
                <c:pt idx="60">
                  <c:v>10821</c:v>
                </c:pt>
                <c:pt idx="61">
                  <c:v>11953</c:v>
                </c:pt>
                <c:pt idx="62">
                  <c:v>3730</c:v>
                </c:pt>
                <c:pt idx="63">
                  <c:v>1102</c:v>
                </c:pt>
                <c:pt idx="64">
                  <c:v>414</c:v>
                </c:pt>
                <c:pt idx="65">
                  <c:v>1084</c:v>
                </c:pt>
                <c:pt idx="66">
                  <c:v>478</c:v>
                </c:pt>
                <c:pt idx="67">
                  <c:v>532</c:v>
                </c:pt>
              </c:numCache>
              <c:extLst/>
            </c:numRef>
          </c:val>
          <c:smooth val="0"/>
        </c:ser>
        <c:dLbls>
          <c:showLegendKey val="0"/>
          <c:showVal val="0"/>
          <c:showCatName val="0"/>
          <c:showSerName val="0"/>
          <c:showPercent val="0"/>
          <c:showBubbleSize val="0"/>
        </c:dLbls>
        <c:smooth val="0"/>
        <c:axId val="426009744"/>
        <c:axId val="426010304"/>
      </c:lineChart>
      <c:catAx>
        <c:axId val="426009744"/>
        <c:scaling>
          <c:orientation val="minMax"/>
        </c:scaling>
        <c:delete val="0"/>
        <c:axPos val="b"/>
        <c:title>
          <c:tx>
            <c:rich>
              <a:bodyPr rot="0" vert="horz"/>
              <a:lstStyle/>
              <a:p>
                <a:pPr>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26010304"/>
        <c:crosses val="autoZero"/>
        <c:auto val="1"/>
        <c:lblAlgn val="ctr"/>
        <c:lblOffset val="100"/>
        <c:tickMarkSkip val="5"/>
        <c:noMultiLvlLbl val="0"/>
      </c:catAx>
      <c:valAx>
        <c:axId val="426010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Landings (Numbers of Fish) </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26009744"/>
        <c:crosses val="autoZero"/>
        <c:crossBetween val="between"/>
      </c:valAx>
      <c:spPr>
        <a:noFill/>
        <a:ln>
          <a:noFill/>
        </a:ln>
        <a:effectLst/>
      </c:spPr>
    </c:plotArea>
    <c:legend>
      <c:legendPos val="b"/>
      <c:layout>
        <c:manualLayout>
          <c:xMode val="edge"/>
          <c:yMode val="edge"/>
          <c:x val="0.16293722305030636"/>
          <c:y val="0.1367099320332158"/>
          <c:w val="0.44471928077955775"/>
          <c:h val="0.33032696447087495"/>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Headboat East</a:t>
            </a:r>
          </a:p>
        </c:rich>
      </c:tx>
      <c:layout/>
      <c:overlay val="0"/>
    </c:title>
    <c:autoTitleDeleted val="0"/>
    <c:plotArea>
      <c:layout>
        <c:manualLayout>
          <c:layoutTarget val="inner"/>
          <c:xMode val="edge"/>
          <c:yMode val="edge"/>
          <c:x val="0.13701722844911796"/>
          <c:y val="0.19480351414406533"/>
          <c:w val="0.78066873216529875"/>
          <c:h val="0.56789698162729663"/>
        </c:manualLayout>
      </c:layout>
      <c:scatterChart>
        <c:scatterStyle val="lineMarker"/>
        <c:varyColors val="0"/>
        <c:ser>
          <c:idx val="1"/>
          <c:order val="0"/>
          <c:tx>
            <c:strRef>
              <c:f>Sheet1!$H$190</c:f>
              <c:strCache>
                <c:ptCount val="1"/>
                <c:pt idx="0">
                  <c:v>HB E C</c:v>
                </c:pt>
              </c:strCache>
            </c:strRef>
          </c:tx>
          <c:xVal>
            <c:numRef>
              <c:f>Sheet1!$B$4:$B$36</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xVal>
          <c:yVal>
            <c:numRef>
              <c:f>Sheet1!$D$193:$D$225</c:f>
              <c:numCache>
                <c:formatCode>General</c:formatCode>
                <c:ptCount val="33"/>
                <c:pt idx="5">
                  <c:v>0.72746591839999997</c:v>
                </c:pt>
                <c:pt idx="6">
                  <c:v>0.65751770539999999</c:v>
                </c:pt>
                <c:pt idx="7">
                  <c:v>0.72725802390000005</c:v>
                </c:pt>
                <c:pt idx="8">
                  <c:v>1.7344805023000001</c:v>
                </c:pt>
                <c:pt idx="9">
                  <c:v>2.3133626779999998</c:v>
                </c:pt>
                <c:pt idx="10">
                  <c:v>1.9684380507999999</c:v>
                </c:pt>
                <c:pt idx="11">
                  <c:v>2.3073426023999999</c:v>
                </c:pt>
                <c:pt idx="12">
                  <c:v>1.6713019972000001</c:v>
                </c:pt>
                <c:pt idx="13">
                  <c:v>1.2508873345</c:v>
                </c:pt>
                <c:pt idx="14">
                  <c:v>1.2061598052</c:v>
                </c:pt>
                <c:pt idx="15">
                  <c:v>1.0440670175</c:v>
                </c:pt>
                <c:pt idx="16">
                  <c:v>1.1267570078</c:v>
                </c:pt>
                <c:pt idx="17">
                  <c:v>1.0888172645</c:v>
                </c:pt>
                <c:pt idx="18">
                  <c:v>1.1230371965999999</c:v>
                </c:pt>
                <c:pt idx="19">
                  <c:v>0.7094250822</c:v>
                </c:pt>
                <c:pt idx="20">
                  <c:v>0.70575716799999999</c:v>
                </c:pt>
                <c:pt idx="21">
                  <c:v>1.1679014485999999</c:v>
                </c:pt>
                <c:pt idx="22">
                  <c:v>1.1029736017</c:v>
                </c:pt>
                <c:pt idx="23">
                  <c:v>1.0799817869999999</c:v>
                </c:pt>
                <c:pt idx="24">
                  <c:v>1.2033238230000001</c:v>
                </c:pt>
                <c:pt idx="25">
                  <c:v>0.67710688919999995</c:v>
                </c:pt>
                <c:pt idx="26">
                  <c:v>0.74874720500000003</c:v>
                </c:pt>
                <c:pt idx="27">
                  <c:v>0.5064461214</c:v>
                </c:pt>
                <c:pt idx="28">
                  <c:v>0.23729988930000001</c:v>
                </c:pt>
                <c:pt idx="29">
                  <c:v>0.22271047450000001</c:v>
                </c:pt>
                <c:pt idx="30">
                  <c:v>0.2673114908</c:v>
                </c:pt>
                <c:pt idx="31">
                  <c:v>0.22983524399999999</c:v>
                </c:pt>
                <c:pt idx="32">
                  <c:v>0.19428667080000001</c:v>
                </c:pt>
              </c:numCache>
            </c:numRef>
          </c:yVal>
          <c:smooth val="0"/>
        </c:ser>
        <c:dLbls>
          <c:showLegendKey val="0"/>
          <c:showVal val="0"/>
          <c:showCatName val="0"/>
          <c:showSerName val="0"/>
          <c:showPercent val="0"/>
          <c:showBubbleSize val="0"/>
        </c:dLbls>
        <c:axId val="479596368"/>
        <c:axId val="479596928"/>
      </c:scatterChart>
      <c:valAx>
        <c:axId val="479596368"/>
        <c:scaling>
          <c:orientation val="minMax"/>
          <c:min val="1980"/>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79596928"/>
        <c:crosses val="autoZero"/>
        <c:crossBetween val="midCat"/>
      </c:valAx>
      <c:valAx>
        <c:axId val="479596928"/>
        <c:scaling>
          <c:orientation val="minMax"/>
        </c:scaling>
        <c:delete val="0"/>
        <c:axPos val="l"/>
        <c:majorGridlines/>
        <c:title>
          <c:tx>
            <c:rich>
              <a:bodyPr/>
              <a:lstStyle/>
              <a:p>
                <a:pPr>
                  <a:defRPr/>
                </a:pPr>
                <a:r>
                  <a:rPr lang="en-US"/>
                  <a:t>Relative Index</a:t>
                </a:r>
              </a:p>
            </c:rich>
          </c:tx>
          <c:layout/>
          <c:overlay val="0"/>
        </c:title>
        <c:numFmt formatCode="General" sourceLinked="1"/>
        <c:majorTickMark val="out"/>
        <c:minorTickMark val="none"/>
        <c:tickLblPos val="nextTo"/>
        <c:crossAx val="479596368"/>
        <c:crosses val="autoZero"/>
        <c:crossBetween val="midCat"/>
      </c:valAx>
    </c:plotArea>
    <c:legend>
      <c:legendPos val="r"/>
      <c:layout>
        <c:manualLayout>
          <c:xMode val="edge"/>
          <c:yMode val="edge"/>
          <c:x val="0.69176138123140196"/>
          <c:y val="0.19631743948673083"/>
          <c:w val="0.23096170424716617"/>
          <c:h val="0.1674343832020997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Commercial Handline East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178937007874017"/>
          <c:y val="0.17171296296296296"/>
          <c:w val="0.84968241469816275"/>
          <c:h val="0.58912839020122487"/>
        </c:manualLayout>
      </c:layout>
      <c:lineChart>
        <c:grouping val="standard"/>
        <c:varyColors val="0"/>
        <c:ser>
          <c:idx val="0"/>
          <c:order val="0"/>
          <c:tx>
            <c:strRef>
              <c:f>Sheet2!$D$1</c:f>
              <c:strCache>
                <c:ptCount val="1"/>
                <c:pt idx="0">
                  <c:v>CH E</c:v>
                </c:pt>
              </c:strCache>
            </c:strRef>
          </c:tx>
          <c:spPr>
            <a:ln w="28575" cap="rnd">
              <a:solidFill>
                <a:schemeClr val="accent1"/>
              </a:solidFill>
              <a:round/>
            </a:ln>
            <a:effectLst/>
          </c:spPr>
          <c:marker>
            <c:symbol val="none"/>
          </c:marker>
          <c:cat>
            <c:numRef>
              <c:f>Sheet2!$A$2:$A$22</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Sheet2!$D$2:$D$22</c:f>
              <c:numCache>
                <c:formatCode>General</c:formatCode>
                <c:ptCount val="21"/>
                <c:pt idx="0">
                  <c:v>1.8923251217278119</c:v>
                </c:pt>
                <c:pt idx="1">
                  <c:v>2.0697343682206042</c:v>
                </c:pt>
                <c:pt idx="2">
                  <c:v>1.4019187195680471</c:v>
                </c:pt>
                <c:pt idx="3">
                  <c:v>1.0144386057947259</c:v>
                </c:pt>
                <c:pt idx="4">
                  <c:v>0.83305211396615719</c:v>
                </c:pt>
                <c:pt idx="5">
                  <c:v>0.9285060020247794</c:v>
                </c:pt>
                <c:pt idx="6">
                  <c:v>0.83823458516125915</c:v>
                </c:pt>
                <c:pt idx="7">
                  <c:v>0.59706889071011904</c:v>
                </c:pt>
                <c:pt idx="8">
                  <c:v>1.0188979414742323</c:v>
                </c:pt>
                <c:pt idx="9">
                  <c:v>1.5240080991177747</c:v>
                </c:pt>
                <c:pt idx="10">
                  <c:v>1.7674637227016343</c:v>
                </c:pt>
                <c:pt idx="11">
                  <c:v>1.2901942824085233</c:v>
                </c:pt>
                <c:pt idx="12">
                  <c:v>1.3198428385479437</c:v>
                </c:pt>
                <c:pt idx="13">
                  <c:v>0.74266017451670441</c:v>
                </c:pt>
                <c:pt idx="14">
                  <c:v>0.79810056404570218</c:v>
                </c:pt>
                <c:pt idx="15">
                  <c:v>0.62129393048257242</c:v>
                </c:pt>
                <c:pt idx="16">
                  <c:v>0.51764450658053318</c:v>
                </c:pt>
                <c:pt idx="17">
                  <c:v>0.38916742997637754</c:v>
                </c:pt>
                <c:pt idx="18">
                  <c:v>0.6586559321216795</c:v>
                </c:pt>
                <c:pt idx="19">
                  <c:v>0.33167815648652554</c:v>
                </c:pt>
                <c:pt idx="20">
                  <c:v>0.44521043243503833</c:v>
                </c:pt>
              </c:numCache>
            </c:numRef>
          </c:val>
          <c:smooth val="0"/>
        </c:ser>
        <c:dLbls>
          <c:showLegendKey val="0"/>
          <c:showVal val="0"/>
          <c:showCatName val="0"/>
          <c:showSerName val="0"/>
          <c:showPercent val="0"/>
          <c:showBubbleSize val="0"/>
        </c:dLbls>
        <c:smooth val="0"/>
        <c:axId val="479599168"/>
        <c:axId val="479599728"/>
      </c:lineChart>
      <c:catAx>
        <c:axId val="479599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599728"/>
        <c:crosses val="autoZero"/>
        <c:auto val="1"/>
        <c:lblAlgn val="ctr"/>
        <c:lblOffset val="100"/>
        <c:noMultiLvlLbl val="0"/>
      </c:catAx>
      <c:valAx>
        <c:axId val="479599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Relative Index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599168"/>
        <c:crosses val="autoZero"/>
        <c:crossBetween val="between"/>
      </c:valAx>
      <c:spPr>
        <a:noFill/>
        <a:ln>
          <a:noFill/>
        </a:ln>
        <a:effectLst/>
      </c:spPr>
    </c:plotArea>
    <c:legend>
      <c:legendPos val="r"/>
      <c:layout>
        <c:manualLayout>
          <c:xMode val="edge"/>
          <c:yMode val="edge"/>
          <c:x val="0.83702734033245829"/>
          <c:y val="0.17671223388743074"/>
          <c:w val="0.14908377077865267"/>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Commercial Handline West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178937007874017"/>
          <c:y val="0.17171296296296296"/>
          <c:w val="0.84968241469816275"/>
          <c:h val="0.58912839020122487"/>
        </c:manualLayout>
      </c:layout>
      <c:lineChart>
        <c:grouping val="standard"/>
        <c:varyColors val="0"/>
        <c:ser>
          <c:idx val="0"/>
          <c:order val="0"/>
          <c:tx>
            <c:strRef>
              <c:f>Sheet2!$D$27</c:f>
              <c:strCache>
                <c:ptCount val="1"/>
                <c:pt idx="0">
                  <c:v>CH W</c:v>
                </c:pt>
              </c:strCache>
            </c:strRef>
          </c:tx>
          <c:spPr>
            <a:ln w="28575" cap="rnd">
              <a:solidFill>
                <a:schemeClr val="accent1"/>
              </a:solidFill>
              <a:round/>
            </a:ln>
            <a:effectLst/>
          </c:spPr>
          <c:marker>
            <c:symbol val="none"/>
          </c:marker>
          <c:cat>
            <c:numRef>
              <c:f>Sheet2!$A$28:$A$48</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Sheet2!$D$28:$D$48</c:f>
              <c:numCache>
                <c:formatCode>General</c:formatCode>
                <c:ptCount val="21"/>
                <c:pt idx="0">
                  <c:v>1.5230999999999999</c:v>
                </c:pt>
                <c:pt idx="1">
                  <c:v>2.3496700000000001</c:v>
                </c:pt>
                <c:pt idx="2">
                  <c:v>2.2232699999999999</c:v>
                </c:pt>
                <c:pt idx="3">
                  <c:v>1.63229</c:v>
                </c:pt>
                <c:pt idx="4">
                  <c:v>1.25173</c:v>
                </c:pt>
                <c:pt idx="5">
                  <c:v>1.41771</c:v>
                </c:pt>
                <c:pt idx="6">
                  <c:v>1.3361000000000001</c:v>
                </c:pt>
                <c:pt idx="7">
                  <c:v>1.00139</c:v>
                </c:pt>
                <c:pt idx="8">
                  <c:v>0.80944000000000005</c:v>
                </c:pt>
                <c:pt idx="9">
                  <c:v>1.00291</c:v>
                </c:pt>
                <c:pt idx="10">
                  <c:v>1.0201899999999999</c:v>
                </c:pt>
                <c:pt idx="11">
                  <c:v>0.91254999999999997</c:v>
                </c:pt>
                <c:pt idx="12">
                  <c:v>0.50593999999999995</c:v>
                </c:pt>
                <c:pt idx="13">
                  <c:v>0.54503999999999997</c:v>
                </c:pt>
                <c:pt idx="14">
                  <c:v>0.85435000000000005</c:v>
                </c:pt>
                <c:pt idx="15">
                  <c:v>0.74095</c:v>
                </c:pt>
                <c:pt idx="16">
                  <c:v>0.51759999999999995</c:v>
                </c:pt>
                <c:pt idx="17">
                  <c:v>0.40970000000000001</c:v>
                </c:pt>
                <c:pt idx="18">
                  <c:v>0.52493999999999996</c:v>
                </c:pt>
                <c:pt idx="19">
                  <c:v>0.20282</c:v>
                </c:pt>
                <c:pt idx="20">
                  <c:v>0.21829999999999999</c:v>
                </c:pt>
              </c:numCache>
            </c:numRef>
          </c:val>
          <c:smooth val="0"/>
        </c:ser>
        <c:dLbls>
          <c:showLegendKey val="0"/>
          <c:showVal val="0"/>
          <c:showCatName val="0"/>
          <c:showSerName val="0"/>
          <c:showPercent val="0"/>
          <c:showBubbleSize val="0"/>
        </c:dLbls>
        <c:smooth val="0"/>
        <c:axId val="479601968"/>
        <c:axId val="479602528"/>
      </c:lineChart>
      <c:catAx>
        <c:axId val="479601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2528"/>
        <c:crosses val="autoZero"/>
        <c:auto val="1"/>
        <c:lblAlgn val="ctr"/>
        <c:lblOffset val="100"/>
        <c:noMultiLvlLbl val="0"/>
      </c:catAx>
      <c:valAx>
        <c:axId val="47960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Relative Index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1968"/>
        <c:crosses val="autoZero"/>
        <c:crossBetween val="between"/>
      </c:valAx>
      <c:spPr>
        <a:noFill/>
        <a:ln>
          <a:noFill/>
        </a:ln>
        <a:effectLst/>
      </c:spPr>
    </c:plotArea>
    <c:legend>
      <c:legendPos val="r"/>
      <c:layout>
        <c:manualLayout>
          <c:xMode val="edge"/>
          <c:yMode val="edge"/>
          <c:x val="0.83147178477690276"/>
          <c:y val="0.17671223388743074"/>
          <c:w val="0.14908377077865267"/>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SEAMAP Neuston</c:v>
                </c:pt>
              </c:strCache>
            </c:strRef>
          </c:tx>
          <c:spPr>
            <a:ln w="28575" cap="rnd">
              <a:solidFill>
                <a:schemeClr val="accent1"/>
              </a:solidFill>
              <a:round/>
            </a:ln>
            <a:effectLst/>
          </c:spPr>
          <c:marker>
            <c:symbol val="none"/>
          </c:marker>
          <c:cat>
            <c:numRef>
              <c:f>Sheet1!$A$3:$A$22</c:f>
              <c:numCache>
                <c:formatCode>General</c:formatCode>
                <c:ptCount val="19"/>
                <c:pt idx="0">
                  <c:v>1987</c:v>
                </c:pt>
                <c:pt idx="1">
                  <c:v>1988</c:v>
                </c:pt>
                <c:pt idx="2">
                  <c:v>1989</c:v>
                </c:pt>
                <c:pt idx="3">
                  <c:v>1990</c:v>
                </c:pt>
                <c:pt idx="4">
                  <c:v>1991</c:v>
                </c:pt>
                <c:pt idx="5">
                  <c:v>1992</c:v>
                </c:pt>
                <c:pt idx="6">
                  <c:v>1993</c:v>
                </c:pt>
                <c:pt idx="7">
                  <c:v>1994</c:v>
                </c:pt>
                <c:pt idx="8">
                  <c:v>1995</c:v>
                </c:pt>
                <c:pt idx="9">
                  <c:v>1996</c:v>
                </c:pt>
                <c:pt idx="10">
                  <c:v>1997</c:v>
                </c:pt>
                <c:pt idx="11">
                  <c:v>1999</c:v>
                </c:pt>
                <c:pt idx="12">
                  <c:v>2000</c:v>
                </c:pt>
                <c:pt idx="13">
                  <c:v>2001</c:v>
                </c:pt>
                <c:pt idx="14">
                  <c:v>2002</c:v>
                </c:pt>
                <c:pt idx="15">
                  <c:v>2003</c:v>
                </c:pt>
                <c:pt idx="16">
                  <c:v>2004</c:v>
                </c:pt>
                <c:pt idx="17">
                  <c:v>2006</c:v>
                </c:pt>
                <c:pt idx="18">
                  <c:v>2007</c:v>
                </c:pt>
              </c:numCache>
            </c:numRef>
          </c:cat>
          <c:val>
            <c:numRef>
              <c:f>Sheet1!$B$3:$B$22</c:f>
              <c:numCache>
                <c:formatCode>General</c:formatCode>
                <c:ptCount val="19"/>
                <c:pt idx="0">
                  <c:v>0.39617999999999998</c:v>
                </c:pt>
                <c:pt idx="1">
                  <c:v>0.41910999999999998</c:v>
                </c:pt>
                <c:pt idx="2">
                  <c:v>0.22090000000000001</c:v>
                </c:pt>
                <c:pt idx="3">
                  <c:v>0.37103999999999998</c:v>
                </c:pt>
                <c:pt idx="4">
                  <c:v>0.74063000000000001</c:v>
                </c:pt>
                <c:pt idx="5">
                  <c:v>1.9928600000000001</c:v>
                </c:pt>
                <c:pt idx="6">
                  <c:v>0.79232999999999998</c:v>
                </c:pt>
                <c:pt idx="7">
                  <c:v>0.98834</c:v>
                </c:pt>
                <c:pt idx="8">
                  <c:v>1.0421</c:v>
                </c:pt>
                <c:pt idx="9">
                  <c:v>0.75863000000000003</c:v>
                </c:pt>
                <c:pt idx="10">
                  <c:v>0.71962999999999999</c:v>
                </c:pt>
                <c:pt idx="11">
                  <c:v>0.20762</c:v>
                </c:pt>
                <c:pt idx="12">
                  <c:v>2.2443300000000002</c:v>
                </c:pt>
                <c:pt idx="13">
                  <c:v>0.39801999999999998</c:v>
                </c:pt>
                <c:pt idx="14">
                  <c:v>1.40706</c:v>
                </c:pt>
                <c:pt idx="15">
                  <c:v>0.69342999999999999</c:v>
                </c:pt>
                <c:pt idx="16">
                  <c:v>0.40493000000000001</c:v>
                </c:pt>
                <c:pt idx="17">
                  <c:v>1.80179</c:v>
                </c:pt>
                <c:pt idx="18">
                  <c:v>1.65072</c:v>
                </c:pt>
              </c:numCache>
            </c:numRef>
          </c:val>
          <c:smooth val="0"/>
        </c:ser>
        <c:dLbls>
          <c:showLegendKey val="0"/>
          <c:showVal val="0"/>
          <c:showCatName val="0"/>
          <c:showSerName val="0"/>
          <c:showPercent val="0"/>
          <c:showBubbleSize val="0"/>
        </c:dLbls>
        <c:smooth val="0"/>
        <c:axId val="479604768"/>
        <c:axId val="479605328"/>
      </c:lineChart>
      <c:catAx>
        <c:axId val="479604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5328"/>
        <c:crosses val="autoZero"/>
        <c:auto val="1"/>
        <c:lblAlgn val="ctr"/>
        <c:lblOffset val="100"/>
        <c:noMultiLvlLbl val="0"/>
      </c:catAx>
      <c:valAx>
        <c:axId val="47960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Relative Index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4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Sheet1!$B$26</c:f>
              <c:strCache>
                <c:ptCount val="1"/>
                <c:pt idx="0">
                  <c:v>SEAMAP Trawl</c:v>
                </c:pt>
              </c:strCache>
            </c:strRef>
          </c:tx>
          <c:spPr>
            <a:ln w="28575" cap="rnd">
              <a:solidFill>
                <a:schemeClr val="accent1"/>
              </a:solidFill>
              <a:round/>
            </a:ln>
            <a:effectLst/>
          </c:spPr>
          <c:marker>
            <c:symbol val="none"/>
          </c:marker>
          <c:cat>
            <c:numRef>
              <c:f>Sheet1!$A$27:$A$53</c:f>
              <c:numCache>
                <c:formatCode>General</c:formatCode>
                <c:ptCount val="27"/>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numCache>
            </c:numRef>
          </c:cat>
          <c:val>
            <c:numRef>
              <c:f>Sheet1!$B$27:$B$53</c:f>
              <c:numCache>
                <c:formatCode>General</c:formatCode>
                <c:ptCount val="27"/>
                <c:pt idx="0">
                  <c:v>0.90083000000000002</c:v>
                </c:pt>
                <c:pt idx="1">
                  <c:v>0.78839000000000004</c:v>
                </c:pt>
                <c:pt idx="2">
                  <c:v>1.3397699999999999</c:v>
                </c:pt>
                <c:pt idx="3">
                  <c:v>0.32166</c:v>
                </c:pt>
                <c:pt idx="4">
                  <c:v>2.82945</c:v>
                </c:pt>
                <c:pt idx="5">
                  <c:v>0.30901000000000001</c:v>
                </c:pt>
                <c:pt idx="6">
                  <c:v>2.1293799999999998</c:v>
                </c:pt>
                <c:pt idx="7">
                  <c:v>1.64808</c:v>
                </c:pt>
                <c:pt idx="8">
                  <c:v>0.98248000000000002</c:v>
                </c:pt>
                <c:pt idx="9">
                  <c:v>1.0574699999999999</c:v>
                </c:pt>
                <c:pt idx="10">
                  <c:v>0.53605999999999998</c:v>
                </c:pt>
                <c:pt idx="11">
                  <c:v>6.5820000000000004E-2</c:v>
                </c:pt>
                <c:pt idx="12">
                  <c:v>0.97472000000000003</c:v>
                </c:pt>
                <c:pt idx="13">
                  <c:v>1.98509</c:v>
                </c:pt>
                <c:pt idx="14">
                  <c:v>2.82822</c:v>
                </c:pt>
                <c:pt idx="15">
                  <c:v>1.31209</c:v>
                </c:pt>
                <c:pt idx="16">
                  <c:v>0.79005000000000003</c:v>
                </c:pt>
                <c:pt idx="17">
                  <c:v>0.75063000000000002</c:v>
                </c:pt>
                <c:pt idx="18">
                  <c:v>1.0262199999999999</c:v>
                </c:pt>
                <c:pt idx="19">
                  <c:v>0.93540999999999996</c:v>
                </c:pt>
                <c:pt idx="20">
                  <c:v>0.98358000000000001</c:v>
                </c:pt>
                <c:pt idx="21">
                  <c:v>0.71584000000000003</c:v>
                </c:pt>
                <c:pt idx="22">
                  <c:v>0.17362</c:v>
                </c:pt>
                <c:pt idx="23">
                  <c:v>0.25218000000000002</c:v>
                </c:pt>
                <c:pt idx="24">
                  <c:v>0.31097000000000002</c:v>
                </c:pt>
                <c:pt idx="25">
                  <c:v>0.84401000000000004</c:v>
                </c:pt>
                <c:pt idx="26">
                  <c:v>0.20896999999999999</c:v>
                </c:pt>
              </c:numCache>
            </c:numRef>
          </c:val>
          <c:smooth val="0"/>
        </c:ser>
        <c:dLbls>
          <c:showLegendKey val="0"/>
          <c:showVal val="0"/>
          <c:showCatName val="0"/>
          <c:showSerName val="0"/>
          <c:showPercent val="0"/>
          <c:showBubbleSize val="0"/>
        </c:dLbls>
        <c:smooth val="0"/>
        <c:axId val="479607568"/>
        <c:axId val="479608128"/>
      </c:lineChart>
      <c:catAx>
        <c:axId val="4796075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8128"/>
        <c:crosses val="autoZero"/>
        <c:auto val="1"/>
        <c:lblAlgn val="ctr"/>
        <c:lblOffset val="100"/>
        <c:noMultiLvlLbl val="0"/>
      </c:catAx>
      <c:valAx>
        <c:axId val="47960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Relative Index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075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Sheet1!$B$56</c:f>
              <c:strCache>
                <c:ptCount val="1"/>
                <c:pt idx="0">
                  <c:v>Combined Video</c:v>
                </c:pt>
              </c:strCache>
            </c:strRef>
          </c:tx>
          <c:spPr>
            <a:ln w="28575" cap="rnd">
              <a:solidFill>
                <a:schemeClr val="accent1"/>
              </a:solidFill>
              <a:round/>
            </a:ln>
            <a:effectLst/>
          </c:spPr>
          <c:marker>
            <c:symbol val="none"/>
          </c:marker>
          <c:cat>
            <c:numRef>
              <c:f>Sheet1!$A$57:$A$77</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numCache>
            </c:numRef>
          </c:cat>
          <c:val>
            <c:numRef>
              <c:f>Sheet1!$B$57:$B$77</c:f>
              <c:numCache>
                <c:formatCode>General</c:formatCode>
                <c:ptCount val="21"/>
                <c:pt idx="0">
                  <c:v>1.76176</c:v>
                </c:pt>
                <c:pt idx="1">
                  <c:v>2.9526500000000002</c:v>
                </c:pt>
                <c:pt idx="2">
                  <c:v>1.2342500000000001</c:v>
                </c:pt>
                <c:pt idx="3">
                  <c:v>1.7957099999999999</c:v>
                </c:pt>
                <c:pt idx="4">
                  <c:v>1.77735</c:v>
                </c:pt>
                <c:pt idx="8">
                  <c:v>0.21365000000000001</c:v>
                </c:pt>
                <c:pt idx="9">
                  <c:v>1.458</c:v>
                </c:pt>
                <c:pt idx="11">
                  <c:v>0.53400999999999998</c:v>
                </c:pt>
                <c:pt idx="12">
                  <c:v>0.46149000000000001</c:v>
                </c:pt>
                <c:pt idx="13">
                  <c:v>0.77863000000000004</c:v>
                </c:pt>
                <c:pt idx="14">
                  <c:v>1.4671000000000001</c:v>
                </c:pt>
                <c:pt idx="15">
                  <c:v>0.40023999999999998</c:v>
                </c:pt>
                <c:pt idx="16">
                  <c:v>0.77346999999999999</c:v>
                </c:pt>
                <c:pt idx="17">
                  <c:v>0.49614999999999998</c:v>
                </c:pt>
                <c:pt idx="18">
                  <c:v>0.36621999999999999</c:v>
                </c:pt>
                <c:pt idx="19">
                  <c:v>0.23366000000000001</c:v>
                </c:pt>
                <c:pt idx="20">
                  <c:v>0.29565999999999998</c:v>
                </c:pt>
              </c:numCache>
            </c:numRef>
          </c:val>
          <c:smooth val="0"/>
        </c:ser>
        <c:dLbls>
          <c:showLegendKey val="0"/>
          <c:showVal val="0"/>
          <c:showCatName val="0"/>
          <c:showSerName val="0"/>
          <c:showPercent val="0"/>
          <c:showBubbleSize val="0"/>
        </c:dLbls>
        <c:smooth val="0"/>
        <c:axId val="479610368"/>
        <c:axId val="479610928"/>
      </c:lineChart>
      <c:catAx>
        <c:axId val="479610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10928"/>
        <c:crosses val="autoZero"/>
        <c:auto val="1"/>
        <c:lblAlgn val="ctr"/>
        <c:lblOffset val="100"/>
        <c:noMultiLvlLbl val="0"/>
      </c:catAx>
      <c:valAx>
        <c:axId val="479610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Relative Index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6103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Age!$C$1</c:f>
              <c:strCache>
                <c:ptCount val="1"/>
                <c:pt idx="0">
                  <c:v>Recreational Numbers</c:v>
                </c:pt>
              </c:strCache>
            </c:strRef>
          </c:tx>
          <c:spPr>
            <a:solidFill>
              <a:schemeClr val="accent2">
                <a:lumMod val="75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Age!$C$2:$C$12</c:f>
              <c:numCache>
                <c:formatCode>General</c:formatCode>
                <c:ptCount val="11"/>
                <c:pt idx="0">
                  <c:v>94</c:v>
                </c:pt>
                <c:pt idx="1">
                  <c:v>136</c:v>
                </c:pt>
                <c:pt idx="2">
                  <c:v>149</c:v>
                </c:pt>
                <c:pt idx="3">
                  <c:v>99</c:v>
                </c:pt>
                <c:pt idx="4">
                  <c:v>361</c:v>
                </c:pt>
                <c:pt idx="5">
                  <c:v>369</c:v>
                </c:pt>
                <c:pt idx="6">
                  <c:v>441</c:v>
                </c:pt>
                <c:pt idx="7">
                  <c:v>226</c:v>
                </c:pt>
                <c:pt idx="8">
                  <c:v>454</c:v>
                </c:pt>
                <c:pt idx="9">
                  <c:v>688</c:v>
                </c:pt>
                <c:pt idx="10">
                  <c:v>1035</c:v>
                </c:pt>
              </c:numCache>
            </c:numRef>
          </c:val>
        </c:ser>
        <c:ser>
          <c:idx val="3"/>
          <c:order val="3"/>
          <c:tx>
            <c:strRef>
              <c:f>Age!$E$1</c:f>
              <c:strCache>
                <c:ptCount val="1"/>
                <c:pt idx="0">
                  <c:v>Commercial Numbers</c:v>
                </c:pt>
              </c:strCache>
            </c:strRef>
          </c:tx>
          <c:spPr>
            <a:solidFill>
              <a:schemeClr val="accent5">
                <a:lumMod val="75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Age!$E$2:$E$12</c:f>
              <c:numCache>
                <c:formatCode>General</c:formatCode>
                <c:ptCount val="11"/>
                <c:pt idx="0">
                  <c:v>137</c:v>
                </c:pt>
                <c:pt idx="1">
                  <c:v>152</c:v>
                </c:pt>
                <c:pt idx="2">
                  <c:v>202</c:v>
                </c:pt>
                <c:pt idx="3">
                  <c:v>147</c:v>
                </c:pt>
                <c:pt idx="4">
                  <c:v>409</c:v>
                </c:pt>
                <c:pt idx="5">
                  <c:v>435</c:v>
                </c:pt>
                <c:pt idx="6">
                  <c:v>461</c:v>
                </c:pt>
                <c:pt idx="7">
                  <c:v>244</c:v>
                </c:pt>
                <c:pt idx="8">
                  <c:v>504</c:v>
                </c:pt>
                <c:pt idx="9">
                  <c:v>744</c:v>
                </c:pt>
                <c:pt idx="10">
                  <c:v>1031</c:v>
                </c:pt>
              </c:numCache>
            </c:numRef>
          </c:val>
        </c:ser>
        <c:dLbls>
          <c:showLegendKey val="0"/>
          <c:showVal val="0"/>
          <c:showCatName val="0"/>
          <c:showSerName val="0"/>
          <c:showPercent val="0"/>
          <c:showBubbleSize val="0"/>
        </c:dLbls>
        <c:gapWidth val="219"/>
        <c:overlap val="-27"/>
        <c:axId val="479338144"/>
        <c:axId val="479338704"/>
        <c:extLst>
          <c:ext xmlns:c15="http://schemas.microsoft.com/office/drawing/2012/chart" uri="{02D57815-91ED-43cb-92C2-25804820EDAC}">
            <c15:filteredBarSeries>
              <c15:ser>
                <c:idx val="0"/>
                <c:order val="0"/>
                <c:tx>
                  <c:strRef>
                    <c:extLst>
                      <c:ext uri="{02D57815-91ED-43cb-92C2-25804820EDAC}">
                        <c15:formulaRef>
                          <c15:sqref>Age!$B$1</c15:sqref>
                        </c15:formulaRef>
                      </c:ext>
                    </c:extLst>
                    <c:strCache>
                      <c:ptCount val="1"/>
                      <c:pt idx="0">
                        <c:v>Recreational Samples</c:v>
                      </c:pt>
                    </c:strCache>
                  </c:strRef>
                </c:tx>
                <c:spPr>
                  <a:solidFill>
                    <a:schemeClr val="accent1"/>
                  </a:solidFill>
                  <a:ln>
                    <a:noFill/>
                  </a:ln>
                  <a:effectLst/>
                </c:spPr>
                <c:invertIfNegative val="0"/>
                <c:cat>
                  <c:numRef>
                    <c:extLst>
                      <c:ex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c:ext uri="{02D57815-91ED-43cb-92C2-25804820EDAC}">
                        <c15:formulaRef>
                          <c15:sqref>Age!$B$2:$B$12</c15:sqref>
                        </c15:formulaRef>
                      </c:ext>
                    </c:extLst>
                    <c:numCache>
                      <c:formatCode>General</c:formatCode>
                      <c:ptCount val="11"/>
                      <c:pt idx="0">
                        <c:v>32</c:v>
                      </c:pt>
                      <c:pt idx="1">
                        <c:v>29</c:v>
                      </c:pt>
                      <c:pt idx="2">
                        <c:v>33</c:v>
                      </c:pt>
                      <c:pt idx="3">
                        <c:v>36</c:v>
                      </c:pt>
                      <c:pt idx="4">
                        <c:v>121</c:v>
                      </c:pt>
                      <c:pt idx="5">
                        <c:v>140</c:v>
                      </c:pt>
                      <c:pt idx="6">
                        <c:v>203</c:v>
                      </c:pt>
                      <c:pt idx="7">
                        <c:v>135</c:v>
                      </c:pt>
                      <c:pt idx="8">
                        <c:v>159</c:v>
                      </c:pt>
                      <c:pt idx="9">
                        <c:v>164</c:v>
                      </c:pt>
                      <c:pt idx="10">
                        <c:v>192</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Age!$D$1</c15:sqref>
                        </c15:formulaRef>
                      </c:ext>
                    </c:extLst>
                    <c:strCache>
                      <c:ptCount val="1"/>
                      <c:pt idx="0">
                        <c:v>Commercial Samples</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xmlns:c15="http://schemas.microsoft.com/office/drawing/2012/chart">
                      <c:ext xmlns:c15="http://schemas.microsoft.com/office/drawing/2012/chart" uri="{02D57815-91ED-43cb-92C2-25804820EDAC}">
                        <c15:formulaRef>
                          <c15:sqref>Age!$D$2:$D$12</c15:sqref>
                        </c15:formulaRef>
                      </c:ext>
                    </c:extLst>
                    <c:numCache>
                      <c:formatCode>General</c:formatCode>
                      <c:ptCount val="11"/>
                      <c:pt idx="0">
                        <c:v>34</c:v>
                      </c:pt>
                      <c:pt idx="1">
                        <c:v>22</c:v>
                      </c:pt>
                      <c:pt idx="2">
                        <c:v>33</c:v>
                      </c:pt>
                      <c:pt idx="3">
                        <c:v>38</c:v>
                      </c:pt>
                      <c:pt idx="4">
                        <c:v>45</c:v>
                      </c:pt>
                      <c:pt idx="5">
                        <c:v>48</c:v>
                      </c:pt>
                      <c:pt idx="6">
                        <c:v>32</c:v>
                      </c:pt>
                      <c:pt idx="7">
                        <c:v>16</c:v>
                      </c:pt>
                      <c:pt idx="8">
                        <c:v>60</c:v>
                      </c:pt>
                      <c:pt idx="9">
                        <c:v>66</c:v>
                      </c:pt>
                      <c:pt idx="10">
                        <c:v>108</c:v>
                      </c:pt>
                    </c:numCache>
                  </c:numRef>
                </c:val>
              </c15:ser>
            </c15:filteredBarSeries>
          </c:ext>
        </c:extLst>
      </c:barChart>
      <c:catAx>
        <c:axId val="47933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38704"/>
        <c:crosses val="autoZero"/>
        <c:auto val="1"/>
        <c:lblAlgn val="ctr"/>
        <c:lblOffset val="100"/>
        <c:noMultiLvlLbl val="0"/>
      </c:catAx>
      <c:valAx>
        <c:axId val="47933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38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4260717410323E-2"/>
          <c:y val="3.7870370370370374E-2"/>
          <c:w val="0.87753018372703417"/>
          <c:h val="0.75808617672790901"/>
        </c:manualLayout>
      </c:layout>
      <c:barChart>
        <c:barDir val="col"/>
        <c:grouping val="clustered"/>
        <c:varyColors val="0"/>
        <c:ser>
          <c:idx val="0"/>
          <c:order val="0"/>
          <c:tx>
            <c:strRef>
              <c:f>Age!$B$1</c:f>
              <c:strCache>
                <c:ptCount val="1"/>
                <c:pt idx="0">
                  <c:v>Recreational Samples</c:v>
                </c:pt>
              </c:strCache>
            </c:strRef>
          </c:tx>
          <c:spPr>
            <a:solidFill>
              <a:schemeClr val="accent2">
                <a:lumMod val="75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Age!$B$2:$B$12</c:f>
              <c:numCache>
                <c:formatCode>General</c:formatCode>
                <c:ptCount val="11"/>
                <c:pt idx="0">
                  <c:v>32</c:v>
                </c:pt>
                <c:pt idx="1">
                  <c:v>29</c:v>
                </c:pt>
                <c:pt idx="2">
                  <c:v>33</c:v>
                </c:pt>
                <c:pt idx="3">
                  <c:v>36</c:v>
                </c:pt>
                <c:pt idx="4">
                  <c:v>121</c:v>
                </c:pt>
                <c:pt idx="5">
                  <c:v>140</c:v>
                </c:pt>
                <c:pt idx="6">
                  <c:v>203</c:v>
                </c:pt>
                <c:pt idx="7">
                  <c:v>135</c:v>
                </c:pt>
                <c:pt idx="8">
                  <c:v>159</c:v>
                </c:pt>
                <c:pt idx="9">
                  <c:v>164</c:v>
                </c:pt>
                <c:pt idx="10">
                  <c:v>192</c:v>
                </c:pt>
              </c:numCache>
            </c:numRef>
          </c:val>
        </c:ser>
        <c:ser>
          <c:idx val="2"/>
          <c:order val="2"/>
          <c:tx>
            <c:strRef>
              <c:f>Age!$D$1</c:f>
              <c:strCache>
                <c:ptCount val="1"/>
                <c:pt idx="0">
                  <c:v>Commercial Samples</c:v>
                </c:pt>
              </c:strCache>
            </c:strRef>
          </c:tx>
          <c:spPr>
            <a:solidFill>
              <a:schemeClr val="accent5">
                <a:lumMod val="75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Age!$D$2:$D$12</c:f>
              <c:numCache>
                <c:formatCode>General</c:formatCode>
                <c:ptCount val="11"/>
                <c:pt idx="0">
                  <c:v>34</c:v>
                </c:pt>
                <c:pt idx="1">
                  <c:v>22</c:v>
                </c:pt>
                <c:pt idx="2">
                  <c:v>33</c:v>
                </c:pt>
                <c:pt idx="3">
                  <c:v>38</c:v>
                </c:pt>
                <c:pt idx="4">
                  <c:v>45</c:v>
                </c:pt>
                <c:pt idx="5">
                  <c:v>48</c:v>
                </c:pt>
                <c:pt idx="6">
                  <c:v>32</c:v>
                </c:pt>
                <c:pt idx="7">
                  <c:v>16</c:v>
                </c:pt>
                <c:pt idx="8">
                  <c:v>60</c:v>
                </c:pt>
                <c:pt idx="9">
                  <c:v>66</c:v>
                </c:pt>
                <c:pt idx="10">
                  <c:v>108</c:v>
                </c:pt>
              </c:numCache>
            </c:numRef>
          </c:val>
        </c:ser>
        <c:dLbls>
          <c:showLegendKey val="0"/>
          <c:showVal val="0"/>
          <c:showCatName val="0"/>
          <c:showSerName val="0"/>
          <c:showPercent val="0"/>
          <c:showBubbleSize val="0"/>
        </c:dLbls>
        <c:gapWidth val="219"/>
        <c:overlap val="-27"/>
        <c:axId val="479342624"/>
        <c:axId val="479343184"/>
        <c:extLst>
          <c:ext xmlns:c15="http://schemas.microsoft.com/office/drawing/2012/chart" uri="{02D57815-91ED-43cb-92C2-25804820EDAC}">
            <c15:filteredBarSeries>
              <c15:ser>
                <c:idx val="1"/>
                <c:order val="1"/>
                <c:tx>
                  <c:strRef>
                    <c:extLst>
                      <c:ext uri="{02D57815-91ED-43cb-92C2-25804820EDAC}">
                        <c15:formulaRef>
                          <c15:sqref>Age!$C$1</c15:sqref>
                        </c15:formulaRef>
                      </c:ext>
                    </c:extLst>
                    <c:strCache>
                      <c:ptCount val="1"/>
                      <c:pt idx="0">
                        <c:v>Recreational Numbers</c:v>
                      </c:pt>
                    </c:strCache>
                  </c:strRef>
                </c:tx>
                <c:spPr>
                  <a:solidFill>
                    <a:schemeClr val="accent2"/>
                  </a:solidFill>
                  <a:ln>
                    <a:noFill/>
                  </a:ln>
                  <a:effectLst/>
                </c:spPr>
                <c:invertIfNegative val="0"/>
                <c:cat>
                  <c:numRef>
                    <c:extLst>
                      <c:ex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c:ext uri="{02D57815-91ED-43cb-92C2-25804820EDAC}">
                        <c15:formulaRef>
                          <c15:sqref>Age!$C$2:$C$12</c15:sqref>
                        </c15:formulaRef>
                      </c:ext>
                    </c:extLst>
                    <c:numCache>
                      <c:formatCode>General</c:formatCode>
                      <c:ptCount val="11"/>
                      <c:pt idx="0">
                        <c:v>94</c:v>
                      </c:pt>
                      <c:pt idx="1">
                        <c:v>136</c:v>
                      </c:pt>
                      <c:pt idx="2">
                        <c:v>149</c:v>
                      </c:pt>
                      <c:pt idx="3">
                        <c:v>99</c:v>
                      </c:pt>
                      <c:pt idx="4">
                        <c:v>361</c:v>
                      </c:pt>
                      <c:pt idx="5">
                        <c:v>369</c:v>
                      </c:pt>
                      <c:pt idx="6">
                        <c:v>441</c:v>
                      </c:pt>
                      <c:pt idx="7">
                        <c:v>226</c:v>
                      </c:pt>
                      <c:pt idx="8">
                        <c:v>454</c:v>
                      </c:pt>
                      <c:pt idx="9">
                        <c:v>688</c:v>
                      </c:pt>
                      <c:pt idx="10">
                        <c:v>1035</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Age!$E$1</c15:sqref>
                        </c15:formulaRef>
                      </c:ext>
                    </c:extLst>
                    <c:strCache>
                      <c:ptCount val="1"/>
                      <c:pt idx="0">
                        <c:v>Commercial Numbers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xmlns:c15="http://schemas.microsoft.com/office/drawing/2012/chart">
                      <c:ext xmlns:c15="http://schemas.microsoft.com/office/drawing/2012/chart" uri="{02D57815-91ED-43cb-92C2-25804820EDAC}">
                        <c15:formulaRef>
                          <c15:sqref>Age!$E$2:$E$12</c15:sqref>
                        </c15:formulaRef>
                      </c:ext>
                    </c:extLst>
                    <c:numCache>
                      <c:formatCode>General</c:formatCode>
                      <c:ptCount val="11"/>
                      <c:pt idx="0">
                        <c:v>137</c:v>
                      </c:pt>
                      <c:pt idx="1">
                        <c:v>152</c:v>
                      </c:pt>
                      <c:pt idx="2">
                        <c:v>202</c:v>
                      </c:pt>
                      <c:pt idx="3">
                        <c:v>147</c:v>
                      </c:pt>
                      <c:pt idx="4">
                        <c:v>409</c:v>
                      </c:pt>
                      <c:pt idx="5">
                        <c:v>435</c:v>
                      </c:pt>
                      <c:pt idx="6">
                        <c:v>461</c:v>
                      </c:pt>
                      <c:pt idx="7">
                        <c:v>244</c:v>
                      </c:pt>
                      <c:pt idx="8">
                        <c:v>504</c:v>
                      </c:pt>
                      <c:pt idx="9">
                        <c:v>744</c:v>
                      </c:pt>
                      <c:pt idx="10">
                        <c:v>1031</c:v>
                      </c:pt>
                    </c:numCache>
                  </c:numRef>
                </c:val>
              </c15:ser>
            </c15:filteredBarSeries>
          </c:ext>
        </c:extLst>
      </c:barChart>
      <c:catAx>
        <c:axId val="47934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43184"/>
        <c:crosses val="autoZero"/>
        <c:auto val="1"/>
        <c:lblAlgn val="ctr"/>
        <c:lblOffset val="100"/>
        <c:noMultiLvlLbl val="0"/>
      </c:catAx>
      <c:valAx>
        <c:axId val="47934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42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Age!$D$1</c:f>
              <c:strCache>
                <c:ptCount val="1"/>
                <c:pt idx="0">
                  <c:v>Commercial Samples</c:v>
                </c:pt>
              </c:strCache>
            </c:strRef>
          </c:tx>
          <c:spPr>
            <a:solidFill>
              <a:schemeClr val="accent5">
                <a:tint val="86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Age!$D$2:$D$12</c:f>
              <c:numCache>
                <c:formatCode>General</c:formatCode>
                <c:ptCount val="11"/>
                <c:pt idx="0">
                  <c:v>34</c:v>
                </c:pt>
                <c:pt idx="1">
                  <c:v>22</c:v>
                </c:pt>
                <c:pt idx="2">
                  <c:v>33</c:v>
                </c:pt>
                <c:pt idx="3">
                  <c:v>38</c:v>
                </c:pt>
                <c:pt idx="4">
                  <c:v>45</c:v>
                </c:pt>
                <c:pt idx="5">
                  <c:v>48</c:v>
                </c:pt>
                <c:pt idx="6">
                  <c:v>32</c:v>
                </c:pt>
                <c:pt idx="7">
                  <c:v>16</c:v>
                </c:pt>
                <c:pt idx="8">
                  <c:v>60</c:v>
                </c:pt>
                <c:pt idx="9">
                  <c:v>66</c:v>
                </c:pt>
                <c:pt idx="10">
                  <c:v>108</c:v>
                </c:pt>
              </c:numCache>
            </c:numRef>
          </c:val>
        </c:ser>
        <c:ser>
          <c:idx val="3"/>
          <c:order val="3"/>
          <c:tx>
            <c:strRef>
              <c:f>Age!$E$1</c:f>
              <c:strCache>
                <c:ptCount val="1"/>
                <c:pt idx="0">
                  <c:v>Commercial Numbers</c:v>
                </c:pt>
              </c:strCache>
            </c:strRef>
          </c:tx>
          <c:spPr>
            <a:solidFill>
              <a:schemeClr val="accent5">
                <a:tint val="58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Age!$E$2:$E$12</c:f>
              <c:numCache>
                <c:formatCode>General</c:formatCode>
                <c:ptCount val="11"/>
                <c:pt idx="0">
                  <c:v>137</c:v>
                </c:pt>
                <c:pt idx="1">
                  <c:v>152</c:v>
                </c:pt>
                <c:pt idx="2">
                  <c:v>202</c:v>
                </c:pt>
                <c:pt idx="3">
                  <c:v>147</c:v>
                </c:pt>
                <c:pt idx="4">
                  <c:v>409</c:v>
                </c:pt>
                <c:pt idx="5">
                  <c:v>435</c:v>
                </c:pt>
                <c:pt idx="6">
                  <c:v>461</c:v>
                </c:pt>
                <c:pt idx="7">
                  <c:v>244</c:v>
                </c:pt>
                <c:pt idx="8">
                  <c:v>504</c:v>
                </c:pt>
                <c:pt idx="9">
                  <c:v>744</c:v>
                </c:pt>
                <c:pt idx="10">
                  <c:v>1031</c:v>
                </c:pt>
              </c:numCache>
            </c:numRef>
          </c:val>
        </c:ser>
        <c:dLbls>
          <c:showLegendKey val="0"/>
          <c:showVal val="0"/>
          <c:showCatName val="0"/>
          <c:showSerName val="0"/>
          <c:showPercent val="0"/>
          <c:showBubbleSize val="0"/>
        </c:dLbls>
        <c:gapWidth val="219"/>
        <c:overlap val="-27"/>
        <c:axId val="479347104"/>
        <c:axId val="479347664"/>
        <c:extLst>
          <c:ext xmlns:c15="http://schemas.microsoft.com/office/drawing/2012/chart" uri="{02D57815-91ED-43cb-92C2-25804820EDAC}">
            <c15:filteredBarSeries>
              <c15:ser>
                <c:idx val="0"/>
                <c:order val="0"/>
                <c:tx>
                  <c:strRef>
                    <c:extLst>
                      <c:ext uri="{02D57815-91ED-43cb-92C2-25804820EDAC}">
                        <c15:formulaRef>
                          <c15:sqref>Age!$B$1</c15:sqref>
                        </c15:formulaRef>
                      </c:ext>
                    </c:extLst>
                    <c:strCache>
                      <c:ptCount val="1"/>
                      <c:pt idx="0">
                        <c:v>Recreational Samples</c:v>
                      </c:pt>
                    </c:strCache>
                  </c:strRef>
                </c:tx>
                <c:spPr>
                  <a:solidFill>
                    <a:schemeClr val="accent5">
                      <a:shade val="58000"/>
                    </a:schemeClr>
                  </a:solidFill>
                  <a:ln>
                    <a:noFill/>
                  </a:ln>
                  <a:effectLst/>
                </c:spPr>
                <c:invertIfNegative val="0"/>
                <c:cat>
                  <c:numRef>
                    <c:extLst>
                      <c:ex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c:ext uri="{02D57815-91ED-43cb-92C2-25804820EDAC}">
                        <c15:formulaRef>
                          <c15:sqref>Age!$B$2:$B$12</c15:sqref>
                        </c15:formulaRef>
                      </c:ext>
                    </c:extLst>
                    <c:numCache>
                      <c:formatCode>General</c:formatCode>
                      <c:ptCount val="11"/>
                      <c:pt idx="0">
                        <c:v>32</c:v>
                      </c:pt>
                      <c:pt idx="1">
                        <c:v>29</c:v>
                      </c:pt>
                      <c:pt idx="2">
                        <c:v>33</c:v>
                      </c:pt>
                      <c:pt idx="3">
                        <c:v>36</c:v>
                      </c:pt>
                      <c:pt idx="4">
                        <c:v>121</c:v>
                      </c:pt>
                      <c:pt idx="5">
                        <c:v>140</c:v>
                      </c:pt>
                      <c:pt idx="6">
                        <c:v>203</c:v>
                      </c:pt>
                      <c:pt idx="7">
                        <c:v>135</c:v>
                      </c:pt>
                      <c:pt idx="8">
                        <c:v>159</c:v>
                      </c:pt>
                      <c:pt idx="9">
                        <c:v>164</c:v>
                      </c:pt>
                      <c:pt idx="10">
                        <c:v>192</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Age!$C$1</c15:sqref>
                        </c15:formulaRef>
                      </c:ext>
                    </c:extLst>
                    <c:strCache>
                      <c:ptCount val="1"/>
                      <c:pt idx="0">
                        <c:v>Recreational Numbers</c:v>
                      </c:pt>
                    </c:strCache>
                  </c:strRef>
                </c:tx>
                <c:spPr>
                  <a:solidFill>
                    <a:schemeClr val="accent5">
                      <a:shade val="86000"/>
                    </a:schemeClr>
                  </a:solidFill>
                  <a:ln>
                    <a:noFill/>
                  </a:ln>
                  <a:effectLst/>
                </c:spPr>
                <c:invertIfNegative val="0"/>
                <c:cat>
                  <c:numRef>
                    <c:extLst xmlns:c15="http://schemas.microsoft.com/office/drawing/2012/chart">
                      <c:ext xmlns:c15="http://schemas.microsoft.com/office/drawing/2012/char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xmlns:c15="http://schemas.microsoft.com/office/drawing/2012/chart">
                      <c:ext xmlns:c15="http://schemas.microsoft.com/office/drawing/2012/chart" uri="{02D57815-91ED-43cb-92C2-25804820EDAC}">
                        <c15:formulaRef>
                          <c15:sqref>Age!$C$2:$C$12</c15:sqref>
                        </c15:formulaRef>
                      </c:ext>
                    </c:extLst>
                    <c:numCache>
                      <c:formatCode>General</c:formatCode>
                      <c:ptCount val="11"/>
                      <c:pt idx="0">
                        <c:v>94</c:v>
                      </c:pt>
                      <c:pt idx="1">
                        <c:v>136</c:v>
                      </c:pt>
                      <c:pt idx="2">
                        <c:v>149</c:v>
                      </c:pt>
                      <c:pt idx="3">
                        <c:v>99</c:v>
                      </c:pt>
                      <c:pt idx="4">
                        <c:v>361</c:v>
                      </c:pt>
                      <c:pt idx="5">
                        <c:v>369</c:v>
                      </c:pt>
                      <c:pt idx="6">
                        <c:v>441</c:v>
                      </c:pt>
                      <c:pt idx="7">
                        <c:v>226</c:v>
                      </c:pt>
                      <c:pt idx="8">
                        <c:v>454</c:v>
                      </c:pt>
                      <c:pt idx="9">
                        <c:v>688</c:v>
                      </c:pt>
                      <c:pt idx="10">
                        <c:v>1035</c:v>
                      </c:pt>
                    </c:numCache>
                  </c:numRef>
                </c:val>
              </c15:ser>
            </c15:filteredBarSeries>
          </c:ext>
        </c:extLst>
      </c:barChart>
      <c:catAx>
        <c:axId val="47934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47664"/>
        <c:crosses val="autoZero"/>
        <c:auto val="1"/>
        <c:lblAlgn val="ctr"/>
        <c:lblOffset val="100"/>
        <c:noMultiLvlLbl val="0"/>
      </c:catAx>
      <c:valAx>
        <c:axId val="47934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Age!$B$1</c:f>
              <c:strCache>
                <c:ptCount val="1"/>
                <c:pt idx="0">
                  <c:v>Recreational Samples</c:v>
                </c:pt>
              </c:strCache>
            </c:strRef>
          </c:tx>
          <c:spPr>
            <a:solidFill>
              <a:schemeClr val="accent2">
                <a:shade val="58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Age!$B$2:$B$12</c:f>
              <c:numCache>
                <c:formatCode>General</c:formatCode>
                <c:ptCount val="11"/>
                <c:pt idx="0">
                  <c:v>32</c:v>
                </c:pt>
                <c:pt idx="1">
                  <c:v>29</c:v>
                </c:pt>
                <c:pt idx="2">
                  <c:v>33</c:v>
                </c:pt>
                <c:pt idx="3">
                  <c:v>36</c:v>
                </c:pt>
                <c:pt idx="4">
                  <c:v>121</c:v>
                </c:pt>
                <c:pt idx="5">
                  <c:v>140</c:v>
                </c:pt>
                <c:pt idx="6">
                  <c:v>203</c:v>
                </c:pt>
                <c:pt idx="7">
                  <c:v>135</c:v>
                </c:pt>
                <c:pt idx="8">
                  <c:v>159</c:v>
                </c:pt>
                <c:pt idx="9">
                  <c:v>164</c:v>
                </c:pt>
                <c:pt idx="10">
                  <c:v>192</c:v>
                </c:pt>
              </c:numCache>
            </c:numRef>
          </c:val>
        </c:ser>
        <c:ser>
          <c:idx val="1"/>
          <c:order val="1"/>
          <c:tx>
            <c:strRef>
              <c:f>Age!$C$1</c:f>
              <c:strCache>
                <c:ptCount val="1"/>
                <c:pt idx="0">
                  <c:v>Recreational Numbers</c:v>
                </c:pt>
              </c:strCache>
            </c:strRef>
          </c:tx>
          <c:spPr>
            <a:solidFill>
              <a:schemeClr val="accent2">
                <a:shade val="86000"/>
              </a:schemeClr>
            </a:solidFill>
            <a:ln>
              <a:noFill/>
            </a:ln>
            <a:effectLst/>
          </c:spPr>
          <c:invertIfNegative val="0"/>
          <c:cat>
            <c:numRef>
              <c:f>Age!$A$2:$A$12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Age!$C$2:$C$12</c:f>
              <c:numCache>
                <c:formatCode>General</c:formatCode>
                <c:ptCount val="11"/>
                <c:pt idx="0">
                  <c:v>94</c:v>
                </c:pt>
                <c:pt idx="1">
                  <c:v>136</c:v>
                </c:pt>
                <c:pt idx="2">
                  <c:v>149</c:v>
                </c:pt>
                <c:pt idx="3">
                  <c:v>99</c:v>
                </c:pt>
                <c:pt idx="4">
                  <c:v>361</c:v>
                </c:pt>
                <c:pt idx="5">
                  <c:v>369</c:v>
                </c:pt>
                <c:pt idx="6">
                  <c:v>441</c:v>
                </c:pt>
                <c:pt idx="7">
                  <c:v>226</c:v>
                </c:pt>
                <c:pt idx="8">
                  <c:v>454</c:v>
                </c:pt>
                <c:pt idx="9">
                  <c:v>688</c:v>
                </c:pt>
                <c:pt idx="10">
                  <c:v>1035</c:v>
                </c:pt>
              </c:numCache>
            </c:numRef>
          </c:val>
        </c:ser>
        <c:dLbls>
          <c:showLegendKey val="0"/>
          <c:showVal val="0"/>
          <c:showCatName val="0"/>
          <c:showSerName val="0"/>
          <c:showPercent val="0"/>
          <c:showBubbleSize val="0"/>
        </c:dLbls>
        <c:gapWidth val="219"/>
        <c:overlap val="-27"/>
        <c:axId val="479761328"/>
        <c:axId val="479761888"/>
        <c:extLst>
          <c:ext xmlns:c15="http://schemas.microsoft.com/office/drawing/2012/chart" uri="{02D57815-91ED-43cb-92C2-25804820EDAC}">
            <c15:filteredBarSeries>
              <c15:ser>
                <c:idx val="2"/>
                <c:order val="2"/>
                <c:tx>
                  <c:strRef>
                    <c:extLst>
                      <c:ext uri="{02D57815-91ED-43cb-92C2-25804820EDAC}">
                        <c15:formulaRef>
                          <c15:sqref>Age!$D$1</c15:sqref>
                        </c15:formulaRef>
                      </c:ext>
                    </c:extLst>
                    <c:strCache>
                      <c:ptCount val="1"/>
                      <c:pt idx="0">
                        <c:v>Commercial Samples</c:v>
                      </c:pt>
                    </c:strCache>
                  </c:strRef>
                </c:tx>
                <c:spPr>
                  <a:solidFill>
                    <a:schemeClr val="accent2">
                      <a:tint val="86000"/>
                    </a:schemeClr>
                  </a:solidFill>
                  <a:ln>
                    <a:noFill/>
                  </a:ln>
                  <a:effectLst/>
                </c:spPr>
                <c:invertIfNegative val="0"/>
                <c:cat>
                  <c:numRef>
                    <c:extLst>
                      <c:ex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c:ext uri="{02D57815-91ED-43cb-92C2-25804820EDAC}">
                        <c15:formulaRef>
                          <c15:sqref>Age!$D$2:$D$12</c15:sqref>
                        </c15:formulaRef>
                      </c:ext>
                    </c:extLst>
                    <c:numCache>
                      <c:formatCode>General</c:formatCode>
                      <c:ptCount val="11"/>
                      <c:pt idx="0">
                        <c:v>34</c:v>
                      </c:pt>
                      <c:pt idx="1">
                        <c:v>22</c:v>
                      </c:pt>
                      <c:pt idx="2">
                        <c:v>33</c:v>
                      </c:pt>
                      <c:pt idx="3">
                        <c:v>38</c:v>
                      </c:pt>
                      <c:pt idx="4">
                        <c:v>45</c:v>
                      </c:pt>
                      <c:pt idx="5">
                        <c:v>48</c:v>
                      </c:pt>
                      <c:pt idx="6">
                        <c:v>32</c:v>
                      </c:pt>
                      <c:pt idx="7">
                        <c:v>16</c:v>
                      </c:pt>
                      <c:pt idx="8">
                        <c:v>60</c:v>
                      </c:pt>
                      <c:pt idx="9">
                        <c:v>66</c:v>
                      </c:pt>
                      <c:pt idx="10">
                        <c:v>108</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Age!$E$1</c15:sqref>
                        </c15:formulaRef>
                      </c:ext>
                    </c:extLst>
                    <c:strCache>
                      <c:ptCount val="1"/>
                      <c:pt idx="0">
                        <c:v>Commercial Numbers</c:v>
                      </c:pt>
                    </c:strCache>
                  </c:strRef>
                </c:tx>
                <c:spPr>
                  <a:solidFill>
                    <a:schemeClr val="accent2">
                      <a:tint val="58000"/>
                    </a:schemeClr>
                  </a:solidFill>
                  <a:ln>
                    <a:noFill/>
                  </a:ln>
                  <a:effectLst/>
                </c:spPr>
                <c:invertIfNegative val="0"/>
                <c:cat>
                  <c:numRef>
                    <c:extLst xmlns:c15="http://schemas.microsoft.com/office/drawing/2012/chart">
                      <c:ext xmlns:c15="http://schemas.microsoft.com/office/drawing/2012/chart" uri="{02D57815-91ED-43cb-92C2-25804820EDAC}">
                        <c15:formulaRef>
                          <c15:sqref>Age!$A$2:$A$12</c15:sqref>
                        </c15:formulaRef>
                      </c:ext>
                    </c:extLst>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extLst xmlns:c15="http://schemas.microsoft.com/office/drawing/2012/chart">
                      <c:ext xmlns:c15="http://schemas.microsoft.com/office/drawing/2012/chart" uri="{02D57815-91ED-43cb-92C2-25804820EDAC}">
                        <c15:formulaRef>
                          <c15:sqref>Age!$E$2:$E$12</c15:sqref>
                        </c15:formulaRef>
                      </c:ext>
                    </c:extLst>
                    <c:numCache>
                      <c:formatCode>General</c:formatCode>
                      <c:ptCount val="11"/>
                      <c:pt idx="0">
                        <c:v>137</c:v>
                      </c:pt>
                      <c:pt idx="1">
                        <c:v>152</c:v>
                      </c:pt>
                      <c:pt idx="2">
                        <c:v>202</c:v>
                      </c:pt>
                      <c:pt idx="3">
                        <c:v>147</c:v>
                      </c:pt>
                      <c:pt idx="4">
                        <c:v>409</c:v>
                      </c:pt>
                      <c:pt idx="5">
                        <c:v>435</c:v>
                      </c:pt>
                      <c:pt idx="6">
                        <c:v>461</c:v>
                      </c:pt>
                      <c:pt idx="7">
                        <c:v>244</c:v>
                      </c:pt>
                      <c:pt idx="8">
                        <c:v>504</c:v>
                      </c:pt>
                      <c:pt idx="9">
                        <c:v>744</c:v>
                      </c:pt>
                      <c:pt idx="10">
                        <c:v>1031</c:v>
                      </c:pt>
                    </c:numCache>
                  </c:numRef>
                </c:val>
              </c15:ser>
            </c15:filteredBarSeries>
          </c:ext>
        </c:extLst>
      </c:barChart>
      <c:catAx>
        <c:axId val="47976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61888"/>
        <c:crosses val="autoZero"/>
        <c:auto val="1"/>
        <c:lblAlgn val="ctr"/>
        <c:lblOffset val="100"/>
        <c:noMultiLvlLbl val="0"/>
      </c:catAx>
      <c:valAx>
        <c:axId val="47976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6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Commercial Landings by Gear - East</a:t>
            </a:r>
          </a:p>
        </c:rich>
      </c:tx>
      <c:layout/>
      <c:overlay val="0"/>
      <c:spPr>
        <a:noFill/>
        <a:ln>
          <a:noFill/>
        </a:ln>
        <a:effectLst/>
      </c:spPr>
    </c:title>
    <c:autoTitleDeleted val="0"/>
    <c:plotArea>
      <c:layout>
        <c:manualLayout>
          <c:layoutTarget val="inner"/>
          <c:xMode val="edge"/>
          <c:yMode val="edge"/>
          <c:x val="0.16641863517060368"/>
          <c:y val="0.10260027662517289"/>
          <c:w val="0.80946741032370939"/>
          <c:h val="0.7509029524836367"/>
        </c:manualLayout>
      </c:layout>
      <c:lineChart>
        <c:grouping val="standard"/>
        <c:varyColors val="0"/>
        <c:ser>
          <c:idx val="0"/>
          <c:order val="0"/>
          <c:tx>
            <c:strRef>
              <c:f>Sheet3!$B$4</c:f>
              <c:strCache>
                <c:ptCount val="1"/>
                <c:pt idx="0">
                  <c:v>Handline</c:v>
                </c:pt>
              </c:strCache>
            </c:strRef>
          </c:tx>
          <c:spPr>
            <a:ln w="28575" cap="rnd">
              <a:solidFill>
                <a:srgbClr val="0070C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Sheet3!$B$5:$B$55</c:f>
              <c:numCache>
                <c:formatCode>General</c:formatCode>
                <c:ptCount val="51"/>
                <c:pt idx="0">
                  <c:v>3100</c:v>
                </c:pt>
                <c:pt idx="1">
                  <c:v>15700</c:v>
                </c:pt>
                <c:pt idx="2">
                  <c:v>17400</c:v>
                </c:pt>
                <c:pt idx="3">
                  <c:v>8600</c:v>
                </c:pt>
                <c:pt idx="4">
                  <c:v>12200</c:v>
                </c:pt>
                <c:pt idx="5">
                  <c:v>8600</c:v>
                </c:pt>
                <c:pt idx="6">
                  <c:v>14600</c:v>
                </c:pt>
                <c:pt idx="7">
                  <c:v>16000</c:v>
                </c:pt>
                <c:pt idx="8">
                  <c:v>30500</c:v>
                </c:pt>
                <c:pt idx="9">
                  <c:v>47400</c:v>
                </c:pt>
                <c:pt idx="10">
                  <c:v>40000</c:v>
                </c:pt>
                <c:pt idx="11">
                  <c:v>40000</c:v>
                </c:pt>
                <c:pt idx="12">
                  <c:v>62000</c:v>
                </c:pt>
                <c:pt idx="13">
                  <c:v>69700</c:v>
                </c:pt>
                <c:pt idx="14">
                  <c:v>50095.914330259366</c:v>
                </c:pt>
                <c:pt idx="15">
                  <c:v>48518.033582894772</c:v>
                </c:pt>
                <c:pt idx="16">
                  <c:v>65670.022375905188</c:v>
                </c:pt>
                <c:pt idx="17">
                  <c:v>64015.348669611587</c:v>
                </c:pt>
                <c:pt idx="18">
                  <c:v>61465</c:v>
                </c:pt>
                <c:pt idx="19">
                  <c:v>55317</c:v>
                </c:pt>
                <c:pt idx="20">
                  <c:v>40486</c:v>
                </c:pt>
                <c:pt idx="21">
                  <c:v>29050.000000000004</c:v>
                </c:pt>
                <c:pt idx="22">
                  <c:v>43332.999999999993</c:v>
                </c:pt>
                <c:pt idx="23">
                  <c:v>60397</c:v>
                </c:pt>
                <c:pt idx="24">
                  <c:v>65974.000000000015</c:v>
                </c:pt>
                <c:pt idx="25">
                  <c:v>124927</c:v>
                </c:pt>
                <c:pt idx="26">
                  <c:v>187797.99999999997</c:v>
                </c:pt>
                <c:pt idx="27">
                  <c:v>270238.31934551918</c:v>
                </c:pt>
                <c:pt idx="28">
                  <c:v>341215.67644060991</c:v>
                </c:pt>
                <c:pt idx="29">
                  <c:v>183096.09745218669</c:v>
                </c:pt>
                <c:pt idx="30">
                  <c:v>287183.48956894624</c:v>
                </c:pt>
                <c:pt idx="31">
                  <c:v>200701.86780378004</c:v>
                </c:pt>
                <c:pt idx="32">
                  <c:v>182072.25144238494</c:v>
                </c:pt>
                <c:pt idx="33">
                  <c:v>112641.84604428265</c:v>
                </c:pt>
                <c:pt idx="34">
                  <c:v>80971.779282064672</c:v>
                </c:pt>
                <c:pt idx="35">
                  <c:v>87645.380955478351</c:v>
                </c:pt>
                <c:pt idx="36">
                  <c:v>98691.665712623566</c:v>
                </c:pt>
                <c:pt idx="37">
                  <c:v>48185.745276549977</c:v>
                </c:pt>
                <c:pt idx="38">
                  <c:v>87791.991906227136</c:v>
                </c:pt>
                <c:pt idx="39">
                  <c:v>127913.59595406086</c:v>
                </c:pt>
                <c:pt idx="40">
                  <c:v>145073.57658598296</c:v>
                </c:pt>
                <c:pt idx="41">
                  <c:v>116086.12174113246</c:v>
                </c:pt>
                <c:pt idx="42">
                  <c:v>94515.06505844972</c:v>
                </c:pt>
                <c:pt idx="43">
                  <c:v>49703.014870503059</c:v>
                </c:pt>
                <c:pt idx="44">
                  <c:v>43420.370628198543</c:v>
                </c:pt>
                <c:pt idx="45">
                  <c:v>35495.996360264566</c:v>
                </c:pt>
                <c:pt idx="46">
                  <c:v>55327.050213125607</c:v>
                </c:pt>
                <c:pt idx="47">
                  <c:v>44590.241683879722</c:v>
                </c:pt>
                <c:pt idx="48">
                  <c:v>97569.588023151286</c:v>
                </c:pt>
                <c:pt idx="49">
                  <c:v>67060.888995241534</c:v>
                </c:pt>
                <c:pt idx="50">
                  <c:v>59422.63417075717</c:v>
                </c:pt>
              </c:numCache>
            </c:numRef>
          </c:val>
          <c:smooth val="0"/>
        </c:ser>
        <c:ser>
          <c:idx val="1"/>
          <c:order val="1"/>
          <c:tx>
            <c:strRef>
              <c:f>Sheet3!$C$4</c:f>
              <c:strCache>
                <c:ptCount val="1"/>
                <c:pt idx="0">
                  <c:v>Longline</c:v>
                </c:pt>
              </c:strCache>
            </c:strRef>
          </c:tx>
          <c:spPr>
            <a:ln w="28575" cap="rnd">
              <a:solidFill>
                <a:srgbClr val="FF000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Sheet3!$C$5:$C$55</c:f>
              <c:numCache>
                <c:formatCode>General</c:formatCode>
                <c:ptCount val="51"/>
                <c:pt idx="16">
                  <c:v>0</c:v>
                </c:pt>
                <c:pt idx="17">
                  <c:v>1406.3257740724614</c:v>
                </c:pt>
                <c:pt idx="18">
                  <c:v>3032.9999999999995</c:v>
                </c:pt>
                <c:pt idx="19">
                  <c:v>7641.9999999999982</c:v>
                </c:pt>
                <c:pt idx="20">
                  <c:v>9102.0000000000018</c:v>
                </c:pt>
                <c:pt idx="21">
                  <c:v>8345.9999999999982</c:v>
                </c:pt>
                <c:pt idx="22">
                  <c:v>11507.000000000004</c:v>
                </c:pt>
                <c:pt idx="23">
                  <c:v>12461.000000000002</c:v>
                </c:pt>
                <c:pt idx="24">
                  <c:v>23339</c:v>
                </c:pt>
                <c:pt idx="25">
                  <c:v>13051</c:v>
                </c:pt>
                <c:pt idx="26">
                  <c:v>30165.999999999989</c:v>
                </c:pt>
                <c:pt idx="27">
                  <c:v>12978.696884832503</c:v>
                </c:pt>
                <c:pt idx="28">
                  <c:v>7.8799693500405619</c:v>
                </c:pt>
                <c:pt idx="29">
                  <c:v>151981.04106210024</c:v>
                </c:pt>
                <c:pt idx="30">
                  <c:v>13566.393339876631</c:v>
                </c:pt>
                <c:pt idx="31">
                  <c:v>20207.072044908105</c:v>
                </c:pt>
                <c:pt idx="32">
                  <c:v>6385.040552112102</c:v>
                </c:pt>
                <c:pt idx="33">
                  <c:v>6721.9545240319076</c:v>
                </c:pt>
                <c:pt idx="34">
                  <c:v>10456.480113812324</c:v>
                </c:pt>
                <c:pt idx="35">
                  <c:v>5520.3460758910096</c:v>
                </c:pt>
                <c:pt idx="36">
                  <c:v>10102.938126754363</c:v>
                </c:pt>
                <c:pt idx="37">
                  <c:v>5456.7224274212786</c:v>
                </c:pt>
                <c:pt idx="38">
                  <c:v>6052.6349976946467</c:v>
                </c:pt>
                <c:pt idx="39">
                  <c:v>2988.788809654719</c:v>
                </c:pt>
                <c:pt idx="40">
                  <c:v>7298.8104968000371</c:v>
                </c:pt>
                <c:pt idx="41">
                  <c:v>14316.6761892104</c:v>
                </c:pt>
                <c:pt idx="42">
                  <c:v>6615.5058031603603</c:v>
                </c:pt>
                <c:pt idx="43">
                  <c:v>7636.989786341248</c:v>
                </c:pt>
                <c:pt idx="44">
                  <c:v>7989.6117167018165</c:v>
                </c:pt>
                <c:pt idx="45">
                  <c:v>15555.329480705941</c:v>
                </c:pt>
                <c:pt idx="46">
                  <c:v>9149.5814529851232</c:v>
                </c:pt>
                <c:pt idx="47">
                  <c:v>2530.4078566632797</c:v>
                </c:pt>
                <c:pt idx="48">
                  <c:v>1056.61002293605</c:v>
                </c:pt>
                <c:pt idx="49">
                  <c:v>704.89247232357934</c:v>
                </c:pt>
                <c:pt idx="50">
                  <c:v>1050.0543583656665</c:v>
                </c:pt>
              </c:numCache>
            </c:numRef>
          </c:val>
          <c:smooth val="0"/>
        </c:ser>
        <c:ser>
          <c:idx val="2"/>
          <c:order val="2"/>
          <c:tx>
            <c:strRef>
              <c:f>Sheet3!$D$4</c:f>
              <c:strCache>
                <c:ptCount val="1"/>
                <c:pt idx="0">
                  <c:v>Trap</c:v>
                </c:pt>
              </c:strCache>
            </c:strRef>
          </c:tx>
          <c:spPr>
            <a:ln w="28575" cap="rnd">
              <a:solidFill>
                <a:srgbClr val="00B05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Sheet3!$D$5:$D$55</c:f>
              <c:numCache>
                <c:formatCode>General</c:formatCode>
                <c:ptCount val="51"/>
                <c:pt idx="25">
                  <c:v>0</c:v>
                </c:pt>
                <c:pt idx="26">
                  <c:v>12397</c:v>
                </c:pt>
                <c:pt idx="27">
                  <c:v>76469.395544780622</c:v>
                </c:pt>
                <c:pt idx="28">
                  <c:v>95.64621305105922</c:v>
                </c:pt>
                <c:pt idx="29">
                  <c:v>23100.834144946224</c:v>
                </c:pt>
                <c:pt idx="30">
                  <c:v>80781.62455737844</c:v>
                </c:pt>
                <c:pt idx="31">
                  <c:v>30669.209852097687</c:v>
                </c:pt>
                <c:pt idx="32">
                  <c:v>18755.042615518658</c:v>
                </c:pt>
                <c:pt idx="33">
                  <c:v>22820.788737725932</c:v>
                </c:pt>
                <c:pt idx="34">
                  <c:v>16351.520706676301</c:v>
                </c:pt>
                <c:pt idx="35">
                  <c:v>13065.458922408707</c:v>
                </c:pt>
                <c:pt idx="36">
                  <c:v>13946.34973851515</c:v>
                </c:pt>
                <c:pt idx="37">
                  <c:v>9282.3987947946371</c:v>
                </c:pt>
                <c:pt idx="38">
                  <c:v>14742.384927383177</c:v>
                </c:pt>
                <c:pt idx="39">
                  <c:v>17570.934922414152</c:v>
                </c:pt>
                <c:pt idx="40">
                  <c:v>14093.377581629949</c:v>
                </c:pt>
                <c:pt idx="41">
                  <c:v>12626.477922288024</c:v>
                </c:pt>
                <c:pt idx="42">
                  <c:v>6847.7661804501977</c:v>
                </c:pt>
                <c:pt idx="43">
                  <c:v>3722.5185928369701</c:v>
                </c:pt>
                <c:pt idx="44">
                  <c:v>14.646336405430576</c:v>
                </c:pt>
                <c:pt idx="45">
                  <c:v>0</c:v>
                </c:pt>
              </c:numCache>
            </c:numRef>
          </c:val>
          <c:smooth val="0"/>
        </c:ser>
        <c:ser>
          <c:idx val="3"/>
          <c:order val="3"/>
          <c:tx>
            <c:strRef>
              <c:f>Sheet3!$E$4</c:f>
              <c:strCache>
                <c:ptCount val="1"/>
                <c:pt idx="0">
                  <c:v>Total</c:v>
                </c:pt>
              </c:strCache>
            </c:strRef>
          </c:tx>
          <c:spPr>
            <a:ln w="28575" cap="rnd">
              <a:solidFill>
                <a:sysClr val="windowText" lastClr="00000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Sheet3!$E$5:$E$55</c:f>
              <c:numCache>
                <c:formatCode>General</c:formatCode>
                <c:ptCount val="51"/>
                <c:pt idx="0">
                  <c:v>3100</c:v>
                </c:pt>
                <c:pt idx="1">
                  <c:v>15700</c:v>
                </c:pt>
                <c:pt idx="2">
                  <c:v>17400</c:v>
                </c:pt>
                <c:pt idx="3">
                  <c:v>8600</c:v>
                </c:pt>
                <c:pt idx="4">
                  <c:v>12200</c:v>
                </c:pt>
                <c:pt idx="5">
                  <c:v>8600</c:v>
                </c:pt>
                <c:pt idx="6">
                  <c:v>14600</c:v>
                </c:pt>
                <c:pt idx="7">
                  <c:v>16000</c:v>
                </c:pt>
                <c:pt idx="8">
                  <c:v>30500</c:v>
                </c:pt>
                <c:pt idx="9">
                  <c:v>47400</c:v>
                </c:pt>
                <c:pt idx="10">
                  <c:v>40000</c:v>
                </c:pt>
                <c:pt idx="11">
                  <c:v>40000</c:v>
                </c:pt>
                <c:pt idx="12">
                  <c:v>62000</c:v>
                </c:pt>
                <c:pt idx="13">
                  <c:v>69700</c:v>
                </c:pt>
                <c:pt idx="14">
                  <c:v>50095.914330259366</c:v>
                </c:pt>
                <c:pt idx="15">
                  <c:v>48518.033582894772</c:v>
                </c:pt>
                <c:pt idx="16">
                  <c:v>65670.022375905188</c:v>
                </c:pt>
                <c:pt idx="17">
                  <c:v>65421.674443684045</c:v>
                </c:pt>
                <c:pt idx="18">
                  <c:v>64498</c:v>
                </c:pt>
                <c:pt idx="19">
                  <c:v>62959</c:v>
                </c:pt>
                <c:pt idx="20">
                  <c:v>49588</c:v>
                </c:pt>
                <c:pt idx="21">
                  <c:v>37396</c:v>
                </c:pt>
                <c:pt idx="22">
                  <c:v>54840</c:v>
                </c:pt>
                <c:pt idx="23">
                  <c:v>72858</c:v>
                </c:pt>
                <c:pt idx="24">
                  <c:v>89313.000000000015</c:v>
                </c:pt>
                <c:pt idx="25">
                  <c:v>137978</c:v>
                </c:pt>
                <c:pt idx="26">
                  <c:v>230360.99999999997</c:v>
                </c:pt>
                <c:pt idx="27">
                  <c:v>359686.41177513229</c:v>
                </c:pt>
                <c:pt idx="28">
                  <c:v>341319.20262301102</c:v>
                </c:pt>
                <c:pt idx="29">
                  <c:v>358177.9726592332</c:v>
                </c:pt>
                <c:pt idx="30">
                  <c:v>381531.50746620132</c:v>
                </c:pt>
                <c:pt idx="31">
                  <c:v>251578.14970078581</c:v>
                </c:pt>
                <c:pt idx="32">
                  <c:v>207212.33461001568</c:v>
                </c:pt>
                <c:pt idx="33">
                  <c:v>142184.58930604049</c:v>
                </c:pt>
                <c:pt idx="34">
                  <c:v>107779.7801025533</c:v>
                </c:pt>
                <c:pt idx="35">
                  <c:v>106231.18595377807</c:v>
                </c:pt>
                <c:pt idx="36">
                  <c:v>122740.95357789309</c:v>
                </c:pt>
                <c:pt idx="37">
                  <c:v>62924.866498765892</c:v>
                </c:pt>
                <c:pt idx="38">
                  <c:v>108587.01183130496</c:v>
                </c:pt>
                <c:pt idx="39">
                  <c:v>148473.31968612975</c:v>
                </c:pt>
                <c:pt idx="40">
                  <c:v>166465.76466441294</c:v>
                </c:pt>
                <c:pt idx="41">
                  <c:v>143029.27585263088</c:v>
                </c:pt>
                <c:pt idx="42">
                  <c:v>107978.33704206027</c:v>
                </c:pt>
                <c:pt idx="43">
                  <c:v>61062.523249681275</c:v>
                </c:pt>
                <c:pt idx="44">
                  <c:v>51424.628681305789</c:v>
                </c:pt>
                <c:pt idx="45">
                  <c:v>51051.325840970509</c:v>
                </c:pt>
                <c:pt idx="46">
                  <c:v>64476.631666110727</c:v>
                </c:pt>
                <c:pt idx="47">
                  <c:v>47120.649540543003</c:v>
                </c:pt>
                <c:pt idx="48">
                  <c:v>98626.198046087331</c:v>
                </c:pt>
                <c:pt idx="49">
                  <c:v>67765.781467565117</c:v>
                </c:pt>
                <c:pt idx="50">
                  <c:v>60472.688529122839</c:v>
                </c:pt>
              </c:numCache>
            </c:numRef>
          </c:val>
          <c:smooth val="0"/>
        </c:ser>
        <c:dLbls>
          <c:showLegendKey val="0"/>
          <c:showVal val="0"/>
          <c:showCatName val="0"/>
          <c:showSerName val="0"/>
          <c:showPercent val="0"/>
          <c:showBubbleSize val="0"/>
        </c:dLbls>
        <c:smooth val="0"/>
        <c:axId val="426014224"/>
        <c:axId val="426014784"/>
      </c:lineChart>
      <c:catAx>
        <c:axId val="4260142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014784"/>
        <c:crosses val="autoZero"/>
        <c:auto val="1"/>
        <c:lblAlgn val="ctr"/>
        <c:lblOffset val="100"/>
        <c:noMultiLvlLbl val="0"/>
      </c:catAx>
      <c:valAx>
        <c:axId val="42601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Landings (lbs)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014224"/>
        <c:crosses val="autoZero"/>
        <c:crossBetween val="between"/>
      </c:valAx>
      <c:spPr>
        <a:noFill/>
        <a:ln>
          <a:noFill/>
        </a:ln>
        <a:effectLst/>
      </c:spPr>
    </c:plotArea>
    <c:legend>
      <c:legendPos val="b"/>
      <c:layout>
        <c:manualLayout>
          <c:xMode val="edge"/>
          <c:yMode val="edge"/>
          <c:x val="0.13643778792210898"/>
          <c:y val="0.11514490149312254"/>
          <c:w val="0.18816004748003032"/>
          <c:h val="0.162863397262064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4260717410323E-2"/>
          <c:y val="9.4872776319626706E-2"/>
          <c:w val="0.87753018372703417"/>
          <c:h val="0.67463728492271802"/>
        </c:manualLayout>
      </c:layout>
      <c:barChart>
        <c:barDir val="col"/>
        <c:grouping val="clustered"/>
        <c:varyColors val="0"/>
        <c:ser>
          <c:idx val="2"/>
          <c:order val="1"/>
          <c:tx>
            <c:strRef>
              <c:f>Sheet1!$C$1</c:f>
              <c:strCache>
                <c:ptCount val="1"/>
                <c:pt idx="0">
                  <c:v>Recreational Numbers</c:v>
                </c:pt>
              </c:strCache>
            </c:strRef>
          </c:tx>
          <c:spPr>
            <a:solidFill>
              <a:schemeClr val="accent2">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931</c:v>
                </c:pt>
                <c:pt idx="1">
                  <c:v>1123</c:v>
                </c:pt>
                <c:pt idx="2">
                  <c:v>2723</c:v>
                </c:pt>
                <c:pt idx="3">
                  <c:v>1168</c:v>
                </c:pt>
                <c:pt idx="4">
                  <c:v>1739</c:v>
                </c:pt>
                <c:pt idx="5">
                  <c:v>1389</c:v>
                </c:pt>
                <c:pt idx="6">
                  <c:v>1164</c:v>
                </c:pt>
                <c:pt idx="7">
                  <c:v>965</c:v>
                </c:pt>
                <c:pt idx="8">
                  <c:v>1934</c:v>
                </c:pt>
                <c:pt idx="9">
                  <c:v>2386</c:v>
                </c:pt>
                <c:pt idx="10">
                  <c:v>2163</c:v>
                </c:pt>
                <c:pt idx="11">
                  <c:v>3089</c:v>
                </c:pt>
                <c:pt idx="12">
                  <c:v>2630</c:v>
                </c:pt>
                <c:pt idx="13">
                  <c:v>2345</c:v>
                </c:pt>
                <c:pt idx="14">
                  <c:v>2962</c:v>
                </c:pt>
                <c:pt idx="15">
                  <c:v>2302</c:v>
                </c:pt>
                <c:pt idx="16">
                  <c:v>1314</c:v>
                </c:pt>
                <c:pt idx="17">
                  <c:v>1305</c:v>
                </c:pt>
                <c:pt idx="18">
                  <c:v>1279</c:v>
                </c:pt>
                <c:pt idx="19">
                  <c:v>817</c:v>
                </c:pt>
                <c:pt idx="20">
                  <c:v>574</c:v>
                </c:pt>
                <c:pt idx="21">
                  <c:v>1206</c:v>
                </c:pt>
                <c:pt idx="22">
                  <c:v>486</c:v>
                </c:pt>
                <c:pt idx="23">
                  <c:v>636</c:v>
                </c:pt>
              </c:numCache>
            </c:numRef>
          </c:val>
        </c:ser>
        <c:ser>
          <c:idx val="4"/>
          <c:order val="3"/>
          <c:tx>
            <c:strRef>
              <c:f>Sheet1!$F$1</c:f>
              <c:strCache>
                <c:ptCount val="1"/>
                <c:pt idx="0">
                  <c:v>Commercial Numbers </c:v>
                </c:pt>
              </c:strCache>
            </c:strRef>
          </c:tx>
          <c:spPr>
            <a:solidFill>
              <a:schemeClr val="accent5">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437</c:v>
                </c:pt>
                <c:pt idx="1">
                  <c:v>877</c:v>
                </c:pt>
                <c:pt idx="2">
                  <c:v>1662</c:v>
                </c:pt>
                <c:pt idx="3">
                  <c:v>1716</c:v>
                </c:pt>
                <c:pt idx="4">
                  <c:v>2716</c:v>
                </c:pt>
                <c:pt idx="5">
                  <c:v>2222</c:v>
                </c:pt>
                <c:pt idx="6">
                  <c:v>1836</c:v>
                </c:pt>
                <c:pt idx="7">
                  <c:v>1522</c:v>
                </c:pt>
                <c:pt idx="8">
                  <c:v>1177</c:v>
                </c:pt>
                <c:pt idx="9">
                  <c:v>996</c:v>
                </c:pt>
                <c:pt idx="10">
                  <c:v>527</c:v>
                </c:pt>
                <c:pt idx="11">
                  <c:v>1356</c:v>
                </c:pt>
                <c:pt idx="12">
                  <c:v>939</c:v>
                </c:pt>
                <c:pt idx="13">
                  <c:v>752</c:v>
                </c:pt>
                <c:pt idx="14">
                  <c:v>330</c:v>
                </c:pt>
                <c:pt idx="15">
                  <c:v>541</c:v>
                </c:pt>
                <c:pt idx="16">
                  <c:v>380</c:v>
                </c:pt>
                <c:pt idx="17">
                  <c:v>255</c:v>
                </c:pt>
                <c:pt idx="18">
                  <c:v>217</c:v>
                </c:pt>
                <c:pt idx="19">
                  <c:v>233</c:v>
                </c:pt>
                <c:pt idx="20">
                  <c:v>207</c:v>
                </c:pt>
                <c:pt idx="21">
                  <c:v>356</c:v>
                </c:pt>
                <c:pt idx="22">
                  <c:v>420</c:v>
                </c:pt>
                <c:pt idx="23">
                  <c:v>777</c:v>
                </c:pt>
              </c:numCache>
            </c:numRef>
          </c:val>
        </c:ser>
        <c:dLbls>
          <c:showLegendKey val="0"/>
          <c:showVal val="0"/>
          <c:showCatName val="0"/>
          <c:showSerName val="0"/>
          <c:showPercent val="0"/>
          <c:showBubbleSize val="0"/>
        </c:dLbls>
        <c:gapWidth val="219"/>
        <c:overlap val="-27"/>
        <c:axId val="479765808"/>
        <c:axId val="479766368"/>
        <c:extLst>
          <c:ext xmlns:c15="http://schemas.microsoft.com/office/drawing/2012/chart" uri="{02D57815-91ED-43cb-92C2-25804820EDAC}">
            <c15:filteredBarSeries>
              <c15:ser>
                <c:idx val="1"/>
                <c:order val="0"/>
                <c:tx>
                  <c:strRef>
                    <c:extLst>
                      <c:ext uri="{02D57815-91ED-43cb-92C2-25804820EDAC}">
                        <c15:formulaRef>
                          <c15:sqref>Sheet1!$B$1</c15:sqref>
                        </c15:formulaRef>
                      </c:ext>
                    </c:extLst>
                    <c:strCache>
                      <c:ptCount val="1"/>
                      <c:pt idx="0">
                        <c:v>Recreational Samples</c:v>
                      </c:pt>
                    </c:strCache>
                  </c:strRef>
                </c:tx>
                <c:spPr>
                  <a:solidFill>
                    <a:schemeClr val="accent2">
                      <a:lumMod val="75000"/>
                    </a:schemeClr>
                  </a:solidFill>
                  <a:ln>
                    <a:noFill/>
                  </a:ln>
                  <a:effectLst/>
                </c:spPr>
                <c:invertIfNegative val="0"/>
                <c:cat>
                  <c:numRef>
                    <c:extLst>
                      <c:ex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c:ext uri="{02D57815-91ED-43cb-92C2-25804820EDAC}">
                        <c15:formulaRef>
                          <c15:sqref>Sheet1!$B$2:$B$25</c15:sqref>
                        </c15:formulaRef>
                      </c:ext>
                    </c:extLst>
                    <c:numCache>
                      <c:formatCode>General</c:formatCode>
                      <c:ptCount val="24"/>
                      <c:pt idx="0">
                        <c:v>99</c:v>
                      </c:pt>
                      <c:pt idx="1">
                        <c:v>137</c:v>
                      </c:pt>
                      <c:pt idx="2">
                        <c:v>213</c:v>
                      </c:pt>
                      <c:pt idx="3">
                        <c:v>134</c:v>
                      </c:pt>
                      <c:pt idx="4">
                        <c:v>144</c:v>
                      </c:pt>
                      <c:pt idx="5">
                        <c:v>122</c:v>
                      </c:pt>
                      <c:pt idx="6">
                        <c:v>96</c:v>
                      </c:pt>
                      <c:pt idx="7">
                        <c:v>160</c:v>
                      </c:pt>
                      <c:pt idx="8">
                        <c:v>213</c:v>
                      </c:pt>
                      <c:pt idx="9">
                        <c:v>261</c:v>
                      </c:pt>
                      <c:pt idx="10">
                        <c:v>238</c:v>
                      </c:pt>
                      <c:pt idx="11">
                        <c:v>238</c:v>
                      </c:pt>
                      <c:pt idx="12">
                        <c:v>245</c:v>
                      </c:pt>
                      <c:pt idx="13">
                        <c:v>240</c:v>
                      </c:pt>
                      <c:pt idx="14">
                        <c:v>282</c:v>
                      </c:pt>
                      <c:pt idx="15">
                        <c:v>231</c:v>
                      </c:pt>
                      <c:pt idx="16">
                        <c:v>204</c:v>
                      </c:pt>
                      <c:pt idx="17">
                        <c:v>281</c:v>
                      </c:pt>
                      <c:pt idx="18">
                        <c:v>255</c:v>
                      </c:pt>
                      <c:pt idx="19">
                        <c:v>199</c:v>
                      </c:pt>
                      <c:pt idx="20">
                        <c:v>157</c:v>
                      </c:pt>
                      <c:pt idx="21">
                        <c:v>224</c:v>
                      </c:pt>
                      <c:pt idx="22">
                        <c:v>112</c:v>
                      </c:pt>
                      <c:pt idx="23">
                        <c:v>163</c:v>
                      </c:pt>
                    </c:numCache>
                  </c:numRef>
                </c:val>
              </c15:ser>
            </c15:filteredBarSeries>
            <c15:filteredBarSeries>
              <c15:ser>
                <c:idx val="3"/>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Commercial Samples</c:v>
                      </c:pt>
                    </c:strCache>
                  </c:strRef>
                </c:tx>
                <c:spPr>
                  <a:solidFill>
                    <a:schemeClr val="accent5">
                      <a:lumMod val="75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xmlns:c15="http://schemas.microsoft.com/office/drawing/2012/chart">
                      <c:ext xmlns:c15="http://schemas.microsoft.com/office/drawing/2012/chart" uri="{02D57815-91ED-43cb-92C2-25804820EDAC}">
                        <c15:formulaRef>
                          <c15:sqref>Sheet1!$E$2:$E$25</c15:sqref>
                        </c15:formulaRef>
                      </c:ext>
                    </c:extLst>
                    <c:numCache>
                      <c:formatCode>General</c:formatCode>
                      <c:ptCount val="24"/>
                      <c:pt idx="0">
                        <c:v>63</c:v>
                      </c:pt>
                      <c:pt idx="1">
                        <c:v>99</c:v>
                      </c:pt>
                      <c:pt idx="2">
                        <c:v>107</c:v>
                      </c:pt>
                      <c:pt idx="3">
                        <c:v>107</c:v>
                      </c:pt>
                      <c:pt idx="4">
                        <c:v>155</c:v>
                      </c:pt>
                      <c:pt idx="5">
                        <c:v>110</c:v>
                      </c:pt>
                      <c:pt idx="6">
                        <c:v>117</c:v>
                      </c:pt>
                      <c:pt idx="7">
                        <c:v>103</c:v>
                      </c:pt>
                      <c:pt idx="8">
                        <c:v>102</c:v>
                      </c:pt>
                      <c:pt idx="9">
                        <c:v>96</c:v>
                      </c:pt>
                      <c:pt idx="10">
                        <c:v>87</c:v>
                      </c:pt>
                      <c:pt idx="11">
                        <c:v>99</c:v>
                      </c:pt>
                      <c:pt idx="12">
                        <c:v>103</c:v>
                      </c:pt>
                      <c:pt idx="13">
                        <c:v>90</c:v>
                      </c:pt>
                      <c:pt idx="14">
                        <c:v>53</c:v>
                      </c:pt>
                      <c:pt idx="15">
                        <c:v>88</c:v>
                      </c:pt>
                      <c:pt idx="16">
                        <c:v>71</c:v>
                      </c:pt>
                      <c:pt idx="17">
                        <c:v>69</c:v>
                      </c:pt>
                      <c:pt idx="18">
                        <c:v>64</c:v>
                      </c:pt>
                      <c:pt idx="19">
                        <c:v>56</c:v>
                      </c:pt>
                      <c:pt idx="20">
                        <c:v>47</c:v>
                      </c:pt>
                      <c:pt idx="21">
                        <c:v>77</c:v>
                      </c:pt>
                      <c:pt idx="22">
                        <c:v>75</c:v>
                      </c:pt>
                      <c:pt idx="23">
                        <c:v>138</c:v>
                      </c:pt>
                    </c:numCache>
                  </c:numRef>
                </c:val>
              </c15:ser>
            </c15:filteredBarSeries>
          </c:ext>
        </c:extLst>
      </c:barChart>
      <c:catAx>
        <c:axId val="47976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66368"/>
        <c:crosses val="autoZero"/>
        <c:auto val="1"/>
        <c:lblAlgn val="ctr"/>
        <c:lblOffset val="100"/>
        <c:noMultiLvlLbl val="0"/>
      </c:catAx>
      <c:valAx>
        <c:axId val="47976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6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0.12476851851851854"/>
          <c:w val="0.89019685039370078"/>
          <c:h val="0.62834098862642163"/>
        </c:manualLayout>
      </c:layout>
      <c:barChart>
        <c:barDir val="col"/>
        <c:grouping val="clustered"/>
        <c:varyColors val="0"/>
        <c:ser>
          <c:idx val="1"/>
          <c:order val="0"/>
          <c:tx>
            <c:strRef>
              <c:f>Sheet1!$B$1</c:f>
              <c:strCache>
                <c:ptCount val="1"/>
                <c:pt idx="0">
                  <c:v>Recreational Samples</c:v>
                </c:pt>
              </c:strCache>
            </c:strRef>
          </c:tx>
          <c:spPr>
            <a:solidFill>
              <a:schemeClr val="accent2">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99</c:v>
                </c:pt>
                <c:pt idx="1">
                  <c:v>137</c:v>
                </c:pt>
                <c:pt idx="2">
                  <c:v>213</c:v>
                </c:pt>
                <c:pt idx="3">
                  <c:v>134</c:v>
                </c:pt>
                <c:pt idx="4">
                  <c:v>144</c:v>
                </c:pt>
                <c:pt idx="5">
                  <c:v>122</c:v>
                </c:pt>
                <c:pt idx="6">
                  <c:v>96</c:v>
                </c:pt>
                <c:pt idx="7">
                  <c:v>160</c:v>
                </c:pt>
                <c:pt idx="8">
                  <c:v>213</c:v>
                </c:pt>
                <c:pt idx="9">
                  <c:v>261</c:v>
                </c:pt>
                <c:pt idx="10">
                  <c:v>238</c:v>
                </c:pt>
                <c:pt idx="11">
                  <c:v>238</c:v>
                </c:pt>
                <c:pt idx="12">
                  <c:v>245</c:v>
                </c:pt>
                <c:pt idx="13">
                  <c:v>240</c:v>
                </c:pt>
                <c:pt idx="14">
                  <c:v>282</c:v>
                </c:pt>
                <c:pt idx="15">
                  <c:v>231</c:v>
                </c:pt>
                <c:pt idx="16">
                  <c:v>204</c:v>
                </c:pt>
                <c:pt idx="17">
                  <c:v>281</c:v>
                </c:pt>
                <c:pt idx="18">
                  <c:v>255</c:v>
                </c:pt>
                <c:pt idx="19">
                  <c:v>199</c:v>
                </c:pt>
                <c:pt idx="20">
                  <c:v>157</c:v>
                </c:pt>
                <c:pt idx="21">
                  <c:v>224</c:v>
                </c:pt>
                <c:pt idx="22">
                  <c:v>112</c:v>
                </c:pt>
                <c:pt idx="23">
                  <c:v>163</c:v>
                </c:pt>
              </c:numCache>
            </c:numRef>
          </c:val>
        </c:ser>
        <c:ser>
          <c:idx val="3"/>
          <c:order val="2"/>
          <c:tx>
            <c:strRef>
              <c:f>Sheet1!$E$1</c:f>
              <c:strCache>
                <c:ptCount val="1"/>
                <c:pt idx="0">
                  <c:v>Commercial Samples</c:v>
                </c:pt>
              </c:strCache>
            </c:strRef>
          </c:tx>
          <c:spPr>
            <a:solidFill>
              <a:schemeClr val="accent5">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63</c:v>
                </c:pt>
                <c:pt idx="1">
                  <c:v>99</c:v>
                </c:pt>
                <c:pt idx="2">
                  <c:v>107</c:v>
                </c:pt>
                <c:pt idx="3">
                  <c:v>107</c:v>
                </c:pt>
                <c:pt idx="4">
                  <c:v>155</c:v>
                </c:pt>
                <c:pt idx="5">
                  <c:v>110</c:v>
                </c:pt>
                <c:pt idx="6">
                  <c:v>117</c:v>
                </c:pt>
                <c:pt idx="7">
                  <c:v>103</c:v>
                </c:pt>
                <c:pt idx="8">
                  <c:v>102</c:v>
                </c:pt>
                <c:pt idx="9">
                  <c:v>96</c:v>
                </c:pt>
                <c:pt idx="10">
                  <c:v>87</c:v>
                </c:pt>
                <c:pt idx="11">
                  <c:v>99</c:v>
                </c:pt>
                <c:pt idx="12">
                  <c:v>103</c:v>
                </c:pt>
                <c:pt idx="13">
                  <c:v>90</c:v>
                </c:pt>
                <c:pt idx="14">
                  <c:v>53</c:v>
                </c:pt>
                <c:pt idx="15">
                  <c:v>88</c:v>
                </c:pt>
                <c:pt idx="16">
                  <c:v>71</c:v>
                </c:pt>
                <c:pt idx="17">
                  <c:v>69</c:v>
                </c:pt>
                <c:pt idx="18">
                  <c:v>64</c:v>
                </c:pt>
                <c:pt idx="19">
                  <c:v>56</c:v>
                </c:pt>
                <c:pt idx="20">
                  <c:v>47</c:v>
                </c:pt>
                <c:pt idx="21">
                  <c:v>77</c:v>
                </c:pt>
                <c:pt idx="22">
                  <c:v>75</c:v>
                </c:pt>
                <c:pt idx="23">
                  <c:v>138</c:v>
                </c:pt>
              </c:numCache>
            </c:numRef>
          </c:val>
        </c:ser>
        <c:dLbls>
          <c:showLegendKey val="0"/>
          <c:showVal val="0"/>
          <c:showCatName val="0"/>
          <c:showSerName val="0"/>
          <c:showPercent val="0"/>
          <c:showBubbleSize val="0"/>
        </c:dLbls>
        <c:gapWidth val="219"/>
        <c:overlap val="-27"/>
        <c:axId val="479770288"/>
        <c:axId val="479770848"/>
        <c:extLst>
          <c:ext xmlns:c15="http://schemas.microsoft.com/office/drawing/2012/chart" uri="{02D57815-91ED-43cb-92C2-25804820EDAC}">
            <c15:filteredBarSeries>
              <c15:ser>
                <c:idx val="2"/>
                <c:order val="1"/>
                <c:tx>
                  <c:strRef>
                    <c:extLst>
                      <c:ext uri="{02D57815-91ED-43cb-92C2-25804820EDAC}">
                        <c15:formulaRef>
                          <c15:sqref>Sheet1!$C$1</c15:sqref>
                        </c15:formulaRef>
                      </c:ext>
                    </c:extLst>
                    <c:strCache>
                      <c:ptCount val="1"/>
                      <c:pt idx="0">
                        <c:v>Recreational Numbers</c:v>
                      </c:pt>
                    </c:strCache>
                  </c:strRef>
                </c:tx>
                <c:spPr>
                  <a:solidFill>
                    <a:schemeClr val="accent2">
                      <a:lumMod val="60000"/>
                      <a:lumOff val="40000"/>
                    </a:schemeClr>
                  </a:solidFill>
                  <a:ln>
                    <a:noFill/>
                  </a:ln>
                  <a:effectLst/>
                </c:spPr>
                <c:invertIfNegative val="0"/>
                <c:cat>
                  <c:numRef>
                    <c:extLst>
                      <c:ex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c:ext uri="{02D57815-91ED-43cb-92C2-25804820EDAC}">
                        <c15:formulaRef>
                          <c15:sqref>Sheet1!$C$2:$C$25</c15:sqref>
                        </c15:formulaRef>
                      </c:ext>
                    </c:extLst>
                    <c:numCache>
                      <c:formatCode>General</c:formatCode>
                      <c:ptCount val="24"/>
                      <c:pt idx="0">
                        <c:v>2539</c:v>
                      </c:pt>
                      <c:pt idx="1">
                        <c:v>2482</c:v>
                      </c:pt>
                      <c:pt idx="2">
                        <c:v>3890</c:v>
                      </c:pt>
                      <c:pt idx="3">
                        <c:v>1868</c:v>
                      </c:pt>
                      <c:pt idx="4">
                        <c:v>2669</c:v>
                      </c:pt>
                      <c:pt idx="5">
                        <c:v>2261</c:v>
                      </c:pt>
                      <c:pt idx="6">
                        <c:v>1872</c:v>
                      </c:pt>
                      <c:pt idx="7">
                        <c:v>1847</c:v>
                      </c:pt>
                      <c:pt idx="8">
                        <c:v>3053</c:v>
                      </c:pt>
                      <c:pt idx="9">
                        <c:v>3000</c:v>
                      </c:pt>
                      <c:pt idx="10">
                        <c:v>2909</c:v>
                      </c:pt>
                      <c:pt idx="11">
                        <c:v>3776</c:v>
                      </c:pt>
                      <c:pt idx="12">
                        <c:v>3693</c:v>
                      </c:pt>
                      <c:pt idx="13">
                        <c:v>3313</c:v>
                      </c:pt>
                      <c:pt idx="14">
                        <c:v>3590</c:v>
                      </c:pt>
                      <c:pt idx="15">
                        <c:v>2689</c:v>
                      </c:pt>
                      <c:pt idx="16">
                        <c:v>1650</c:v>
                      </c:pt>
                      <c:pt idx="17">
                        <c:v>1744</c:v>
                      </c:pt>
                      <c:pt idx="18">
                        <c:v>1600</c:v>
                      </c:pt>
                      <c:pt idx="19">
                        <c:v>1018</c:v>
                      </c:pt>
                      <c:pt idx="20">
                        <c:v>837</c:v>
                      </c:pt>
                      <c:pt idx="21">
                        <c:v>1425</c:v>
                      </c:pt>
                      <c:pt idx="22">
                        <c:v>614</c:v>
                      </c:pt>
                      <c:pt idx="23">
                        <c:v>948</c:v>
                      </c:pt>
                    </c:numCache>
                  </c:numRef>
                </c:val>
              </c15:ser>
            </c15:filteredBarSeries>
            <c15:filteredBar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Commercial Numbers </c:v>
                      </c:pt>
                    </c:strCache>
                  </c:strRef>
                </c:tx>
                <c:spPr>
                  <a:solidFill>
                    <a:schemeClr val="accent5">
                      <a:lumMod val="60000"/>
                      <a:lumOff val="4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xmlns:c15="http://schemas.microsoft.com/office/drawing/2012/chart">
                      <c:ext xmlns:c15="http://schemas.microsoft.com/office/drawing/2012/chart" uri="{02D57815-91ED-43cb-92C2-25804820EDAC}">
                        <c15:formulaRef>
                          <c15:sqref>Sheet1!$F$2:$F$25</c15:sqref>
                        </c15:formulaRef>
                      </c:ext>
                    </c:extLst>
                    <c:numCache>
                      <c:formatCode>General</c:formatCode>
                      <c:ptCount val="24"/>
                      <c:pt idx="0">
                        <c:v>437</c:v>
                      </c:pt>
                      <c:pt idx="1">
                        <c:v>877</c:v>
                      </c:pt>
                      <c:pt idx="2">
                        <c:v>1662</c:v>
                      </c:pt>
                      <c:pt idx="3">
                        <c:v>1716</c:v>
                      </c:pt>
                      <c:pt idx="4">
                        <c:v>2716</c:v>
                      </c:pt>
                      <c:pt idx="5">
                        <c:v>2222</c:v>
                      </c:pt>
                      <c:pt idx="6">
                        <c:v>1836</c:v>
                      </c:pt>
                      <c:pt idx="7">
                        <c:v>1522</c:v>
                      </c:pt>
                      <c:pt idx="8">
                        <c:v>1177</c:v>
                      </c:pt>
                      <c:pt idx="9">
                        <c:v>996</c:v>
                      </c:pt>
                      <c:pt idx="10">
                        <c:v>527</c:v>
                      </c:pt>
                      <c:pt idx="11">
                        <c:v>1356</c:v>
                      </c:pt>
                      <c:pt idx="12">
                        <c:v>939</c:v>
                      </c:pt>
                      <c:pt idx="13">
                        <c:v>752</c:v>
                      </c:pt>
                      <c:pt idx="14">
                        <c:v>330</c:v>
                      </c:pt>
                      <c:pt idx="15">
                        <c:v>541</c:v>
                      </c:pt>
                      <c:pt idx="16">
                        <c:v>380</c:v>
                      </c:pt>
                      <c:pt idx="17">
                        <c:v>255</c:v>
                      </c:pt>
                      <c:pt idx="18">
                        <c:v>217</c:v>
                      </c:pt>
                      <c:pt idx="19">
                        <c:v>233</c:v>
                      </c:pt>
                      <c:pt idx="20">
                        <c:v>207</c:v>
                      </c:pt>
                      <c:pt idx="21">
                        <c:v>356</c:v>
                      </c:pt>
                      <c:pt idx="22">
                        <c:v>420</c:v>
                      </c:pt>
                      <c:pt idx="23">
                        <c:v>777</c:v>
                      </c:pt>
                    </c:numCache>
                  </c:numRef>
                </c:val>
              </c15:ser>
            </c15:filteredBarSeries>
          </c:ext>
        </c:extLst>
      </c:barChart>
      <c:catAx>
        <c:axId val="47977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70848"/>
        <c:crosses val="autoZero"/>
        <c:auto val="1"/>
        <c:lblAlgn val="ctr"/>
        <c:lblOffset val="100"/>
        <c:noMultiLvlLbl val="0"/>
      </c:catAx>
      <c:valAx>
        <c:axId val="47977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70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4260717410323E-2"/>
          <c:y val="6.6203703703703695E-2"/>
          <c:w val="0.87753018372703417"/>
          <c:h val="0.68690580344123653"/>
        </c:manualLayout>
      </c:layout>
      <c:barChart>
        <c:barDir val="col"/>
        <c:grouping val="clustered"/>
        <c:varyColors val="0"/>
        <c:ser>
          <c:idx val="3"/>
          <c:order val="2"/>
          <c:tx>
            <c:strRef>
              <c:f>Sheet1!$E$1</c:f>
              <c:strCache>
                <c:ptCount val="1"/>
                <c:pt idx="0">
                  <c:v>Commercial Samples</c:v>
                </c:pt>
              </c:strCache>
            </c:strRef>
          </c:tx>
          <c:spPr>
            <a:solidFill>
              <a:schemeClr val="accent5">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Sheet1!$E$2:$E$25</c:f>
              <c:numCache>
                <c:formatCode>General</c:formatCode>
                <c:ptCount val="24"/>
                <c:pt idx="0">
                  <c:v>63</c:v>
                </c:pt>
                <c:pt idx="1">
                  <c:v>99</c:v>
                </c:pt>
                <c:pt idx="2">
                  <c:v>107</c:v>
                </c:pt>
                <c:pt idx="3">
                  <c:v>107</c:v>
                </c:pt>
                <c:pt idx="4">
                  <c:v>155</c:v>
                </c:pt>
                <c:pt idx="5">
                  <c:v>110</c:v>
                </c:pt>
                <c:pt idx="6">
                  <c:v>117</c:v>
                </c:pt>
                <c:pt idx="7">
                  <c:v>103</c:v>
                </c:pt>
                <c:pt idx="8">
                  <c:v>102</c:v>
                </c:pt>
                <c:pt idx="9">
                  <c:v>96</c:v>
                </c:pt>
                <c:pt idx="10">
                  <c:v>87</c:v>
                </c:pt>
                <c:pt idx="11">
                  <c:v>99</c:v>
                </c:pt>
                <c:pt idx="12">
                  <c:v>103</c:v>
                </c:pt>
                <c:pt idx="13">
                  <c:v>90</c:v>
                </c:pt>
                <c:pt idx="14">
                  <c:v>53</c:v>
                </c:pt>
                <c:pt idx="15">
                  <c:v>88</c:v>
                </c:pt>
                <c:pt idx="16">
                  <c:v>71</c:v>
                </c:pt>
                <c:pt idx="17">
                  <c:v>69</c:v>
                </c:pt>
                <c:pt idx="18">
                  <c:v>64</c:v>
                </c:pt>
                <c:pt idx="19">
                  <c:v>56</c:v>
                </c:pt>
                <c:pt idx="20">
                  <c:v>47</c:v>
                </c:pt>
                <c:pt idx="21">
                  <c:v>77</c:v>
                </c:pt>
                <c:pt idx="22">
                  <c:v>75</c:v>
                </c:pt>
                <c:pt idx="23">
                  <c:v>138</c:v>
                </c:pt>
              </c:numCache>
            </c:numRef>
          </c:val>
        </c:ser>
        <c:ser>
          <c:idx val="4"/>
          <c:order val="3"/>
          <c:tx>
            <c:strRef>
              <c:f>Sheet1!$F$1</c:f>
              <c:strCache>
                <c:ptCount val="1"/>
                <c:pt idx="0">
                  <c:v>Commercial Numbers </c:v>
                </c:pt>
              </c:strCache>
            </c:strRef>
          </c:tx>
          <c:spPr>
            <a:solidFill>
              <a:schemeClr val="accent5">
                <a:lumMod val="60000"/>
                <a:lumOff val="40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Sheet1!$F$2:$F$25</c:f>
              <c:numCache>
                <c:formatCode>General</c:formatCode>
                <c:ptCount val="24"/>
                <c:pt idx="0">
                  <c:v>437</c:v>
                </c:pt>
                <c:pt idx="1">
                  <c:v>877</c:v>
                </c:pt>
                <c:pt idx="2">
                  <c:v>1662</c:v>
                </c:pt>
                <c:pt idx="3">
                  <c:v>1716</c:v>
                </c:pt>
                <c:pt idx="4">
                  <c:v>2716</c:v>
                </c:pt>
                <c:pt idx="5">
                  <c:v>2222</c:v>
                </c:pt>
                <c:pt idx="6">
                  <c:v>1836</c:v>
                </c:pt>
                <c:pt idx="7">
                  <c:v>1522</c:v>
                </c:pt>
                <c:pt idx="8">
                  <c:v>1177</c:v>
                </c:pt>
                <c:pt idx="9">
                  <c:v>996</c:v>
                </c:pt>
                <c:pt idx="10">
                  <c:v>527</c:v>
                </c:pt>
                <c:pt idx="11">
                  <c:v>1356</c:v>
                </c:pt>
                <c:pt idx="12">
                  <c:v>939</c:v>
                </c:pt>
                <c:pt idx="13">
                  <c:v>752</c:v>
                </c:pt>
                <c:pt idx="14">
                  <c:v>330</c:v>
                </c:pt>
                <c:pt idx="15">
                  <c:v>541</c:v>
                </c:pt>
                <c:pt idx="16">
                  <c:v>380</c:v>
                </c:pt>
                <c:pt idx="17">
                  <c:v>255</c:v>
                </c:pt>
                <c:pt idx="18">
                  <c:v>217</c:v>
                </c:pt>
                <c:pt idx="19">
                  <c:v>233</c:v>
                </c:pt>
                <c:pt idx="20">
                  <c:v>207</c:v>
                </c:pt>
                <c:pt idx="21">
                  <c:v>356</c:v>
                </c:pt>
                <c:pt idx="22">
                  <c:v>420</c:v>
                </c:pt>
                <c:pt idx="23">
                  <c:v>777</c:v>
                </c:pt>
              </c:numCache>
            </c:numRef>
          </c:val>
        </c:ser>
        <c:dLbls>
          <c:showLegendKey val="0"/>
          <c:showVal val="0"/>
          <c:showCatName val="0"/>
          <c:showSerName val="0"/>
          <c:showPercent val="0"/>
          <c:showBubbleSize val="0"/>
        </c:dLbls>
        <c:gapWidth val="219"/>
        <c:overlap val="-27"/>
        <c:axId val="479774768"/>
        <c:axId val="479775328"/>
        <c:extLst>
          <c:ext xmlns:c15="http://schemas.microsoft.com/office/drawing/2012/chart" uri="{02D57815-91ED-43cb-92C2-25804820EDAC}">
            <c15:filteredBarSeries>
              <c15:ser>
                <c:idx val="1"/>
                <c:order val="0"/>
                <c:tx>
                  <c:strRef>
                    <c:extLst>
                      <c:ext uri="{02D57815-91ED-43cb-92C2-25804820EDAC}">
                        <c15:formulaRef>
                          <c15:sqref>Sheet1!$B$1</c15:sqref>
                        </c15:formulaRef>
                      </c:ext>
                    </c:extLst>
                    <c:strCache>
                      <c:ptCount val="1"/>
                      <c:pt idx="0">
                        <c:v>Recreational Samples</c:v>
                      </c:pt>
                    </c:strCache>
                  </c:strRef>
                </c:tx>
                <c:spPr>
                  <a:solidFill>
                    <a:schemeClr val="accent2">
                      <a:lumMod val="75000"/>
                    </a:schemeClr>
                  </a:solidFill>
                  <a:ln>
                    <a:noFill/>
                  </a:ln>
                  <a:effectLst/>
                </c:spPr>
                <c:invertIfNegative val="0"/>
                <c:cat>
                  <c:numRef>
                    <c:extLst>
                      <c:ex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c:ext uri="{02D57815-91ED-43cb-92C2-25804820EDAC}">
                        <c15:formulaRef>
                          <c15:sqref>Sheet1!$B$2:$B$25</c15:sqref>
                        </c15:formulaRef>
                      </c:ext>
                    </c:extLst>
                    <c:numCache>
                      <c:formatCode>General</c:formatCode>
                      <c:ptCount val="24"/>
                      <c:pt idx="0">
                        <c:v>99</c:v>
                      </c:pt>
                      <c:pt idx="1">
                        <c:v>137</c:v>
                      </c:pt>
                      <c:pt idx="2">
                        <c:v>213</c:v>
                      </c:pt>
                      <c:pt idx="3">
                        <c:v>134</c:v>
                      </c:pt>
                      <c:pt idx="4">
                        <c:v>144</c:v>
                      </c:pt>
                      <c:pt idx="5">
                        <c:v>122</c:v>
                      </c:pt>
                      <c:pt idx="6">
                        <c:v>96</c:v>
                      </c:pt>
                      <c:pt idx="7">
                        <c:v>160</c:v>
                      </c:pt>
                      <c:pt idx="8">
                        <c:v>213</c:v>
                      </c:pt>
                      <c:pt idx="9">
                        <c:v>261</c:v>
                      </c:pt>
                      <c:pt idx="10">
                        <c:v>238</c:v>
                      </c:pt>
                      <c:pt idx="11">
                        <c:v>238</c:v>
                      </c:pt>
                      <c:pt idx="12">
                        <c:v>245</c:v>
                      </c:pt>
                      <c:pt idx="13">
                        <c:v>240</c:v>
                      </c:pt>
                      <c:pt idx="14">
                        <c:v>282</c:v>
                      </c:pt>
                      <c:pt idx="15">
                        <c:v>231</c:v>
                      </c:pt>
                      <c:pt idx="16">
                        <c:v>204</c:v>
                      </c:pt>
                      <c:pt idx="17">
                        <c:v>281</c:v>
                      </c:pt>
                      <c:pt idx="18">
                        <c:v>255</c:v>
                      </c:pt>
                      <c:pt idx="19">
                        <c:v>199</c:v>
                      </c:pt>
                      <c:pt idx="20">
                        <c:v>157</c:v>
                      </c:pt>
                      <c:pt idx="21">
                        <c:v>224</c:v>
                      </c:pt>
                      <c:pt idx="22">
                        <c:v>112</c:v>
                      </c:pt>
                      <c:pt idx="23">
                        <c:v>163</c:v>
                      </c:pt>
                    </c:numCache>
                  </c:numRef>
                </c:val>
              </c15:ser>
            </c15:filteredBarSeries>
            <c15:filteredBarSeries>
              <c15:ser>
                <c:idx val="2"/>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Recreational Numbers</c:v>
                      </c:pt>
                    </c:strCache>
                  </c:strRef>
                </c:tx>
                <c:spPr>
                  <a:solidFill>
                    <a:schemeClr val="accent2">
                      <a:lumMod val="60000"/>
                      <a:lumOff val="4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xmlns:c15="http://schemas.microsoft.com/office/drawing/2012/chart">
                      <c:ext xmlns:c15="http://schemas.microsoft.com/office/drawing/2012/chart" uri="{02D57815-91ED-43cb-92C2-25804820EDAC}">
                        <c15:formulaRef>
                          <c15:sqref>Sheet1!$C$2:$C$25</c15:sqref>
                        </c15:formulaRef>
                      </c:ext>
                    </c:extLst>
                    <c:numCache>
                      <c:formatCode>General</c:formatCode>
                      <c:ptCount val="24"/>
                      <c:pt idx="0">
                        <c:v>2539</c:v>
                      </c:pt>
                      <c:pt idx="1">
                        <c:v>2482</c:v>
                      </c:pt>
                      <c:pt idx="2">
                        <c:v>3890</c:v>
                      </c:pt>
                      <c:pt idx="3">
                        <c:v>1868</c:v>
                      </c:pt>
                      <c:pt idx="4">
                        <c:v>2669</c:v>
                      </c:pt>
                      <c:pt idx="5">
                        <c:v>2261</c:v>
                      </c:pt>
                      <c:pt idx="6">
                        <c:v>1872</c:v>
                      </c:pt>
                      <c:pt idx="7">
                        <c:v>1847</c:v>
                      </c:pt>
                      <c:pt idx="8">
                        <c:v>3053</c:v>
                      </c:pt>
                      <c:pt idx="9">
                        <c:v>3000</c:v>
                      </c:pt>
                      <c:pt idx="10">
                        <c:v>2909</c:v>
                      </c:pt>
                      <c:pt idx="11">
                        <c:v>3776</c:v>
                      </c:pt>
                      <c:pt idx="12">
                        <c:v>3693</c:v>
                      </c:pt>
                      <c:pt idx="13">
                        <c:v>3313</c:v>
                      </c:pt>
                      <c:pt idx="14">
                        <c:v>3590</c:v>
                      </c:pt>
                      <c:pt idx="15">
                        <c:v>2689</c:v>
                      </c:pt>
                      <c:pt idx="16">
                        <c:v>1650</c:v>
                      </c:pt>
                      <c:pt idx="17">
                        <c:v>1744</c:v>
                      </c:pt>
                      <c:pt idx="18">
                        <c:v>1600</c:v>
                      </c:pt>
                      <c:pt idx="19">
                        <c:v>1018</c:v>
                      </c:pt>
                      <c:pt idx="20">
                        <c:v>837</c:v>
                      </c:pt>
                      <c:pt idx="21">
                        <c:v>1425</c:v>
                      </c:pt>
                      <c:pt idx="22">
                        <c:v>614</c:v>
                      </c:pt>
                      <c:pt idx="23">
                        <c:v>948</c:v>
                      </c:pt>
                    </c:numCache>
                  </c:numRef>
                </c:val>
              </c15:ser>
            </c15:filteredBarSeries>
          </c:ext>
        </c:extLst>
      </c:barChart>
      <c:catAx>
        <c:axId val="47977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75328"/>
        <c:crosses val="autoZero"/>
        <c:auto val="1"/>
        <c:lblAlgn val="ctr"/>
        <c:lblOffset val="100"/>
        <c:noMultiLvlLbl val="0"/>
      </c:catAx>
      <c:valAx>
        <c:axId val="479775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77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4260717410323E-2"/>
          <c:y val="0.12476851851851854"/>
          <c:w val="0.87753018372703417"/>
          <c:h val="0.62834098862642163"/>
        </c:manualLayout>
      </c:layout>
      <c:barChart>
        <c:barDir val="col"/>
        <c:grouping val="clustered"/>
        <c:varyColors val="0"/>
        <c:ser>
          <c:idx val="1"/>
          <c:order val="0"/>
          <c:tx>
            <c:strRef>
              <c:f>Sheet1!$B$1</c:f>
              <c:strCache>
                <c:ptCount val="1"/>
                <c:pt idx="0">
                  <c:v>Recreational Samples</c:v>
                </c:pt>
              </c:strCache>
            </c:strRef>
          </c:tx>
          <c:spPr>
            <a:solidFill>
              <a:schemeClr val="accent2">
                <a:lumMod val="75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Sheet1!$B$2:$B$25</c:f>
              <c:numCache>
                <c:formatCode>General</c:formatCode>
                <c:ptCount val="24"/>
                <c:pt idx="0">
                  <c:v>99</c:v>
                </c:pt>
                <c:pt idx="1">
                  <c:v>137</c:v>
                </c:pt>
                <c:pt idx="2">
                  <c:v>213</c:v>
                </c:pt>
                <c:pt idx="3">
                  <c:v>134</c:v>
                </c:pt>
                <c:pt idx="4">
                  <c:v>144</c:v>
                </c:pt>
                <c:pt idx="5">
                  <c:v>122</c:v>
                </c:pt>
                <c:pt idx="6">
                  <c:v>96</c:v>
                </c:pt>
                <c:pt idx="7">
                  <c:v>160</c:v>
                </c:pt>
                <c:pt idx="8">
                  <c:v>213</c:v>
                </c:pt>
                <c:pt idx="9">
                  <c:v>261</c:v>
                </c:pt>
                <c:pt idx="10">
                  <c:v>238</c:v>
                </c:pt>
                <c:pt idx="11">
                  <c:v>238</c:v>
                </c:pt>
                <c:pt idx="12">
                  <c:v>245</c:v>
                </c:pt>
                <c:pt idx="13">
                  <c:v>240</c:v>
                </c:pt>
                <c:pt idx="14">
                  <c:v>282</c:v>
                </c:pt>
                <c:pt idx="15">
                  <c:v>231</c:v>
                </c:pt>
                <c:pt idx="16">
                  <c:v>204</c:v>
                </c:pt>
                <c:pt idx="17">
                  <c:v>281</c:v>
                </c:pt>
                <c:pt idx="18">
                  <c:v>255</c:v>
                </c:pt>
                <c:pt idx="19">
                  <c:v>199</c:v>
                </c:pt>
                <c:pt idx="20">
                  <c:v>157</c:v>
                </c:pt>
                <c:pt idx="21">
                  <c:v>224</c:v>
                </c:pt>
                <c:pt idx="22">
                  <c:v>112</c:v>
                </c:pt>
                <c:pt idx="23">
                  <c:v>163</c:v>
                </c:pt>
              </c:numCache>
            </c:numRef>
          </c:val>
        </c:ser>
        <c:ser>
          <c:idx val="2"/>
          <c:order val="1"/>
          <c:tx>
            <c:strRef>
              <c:f>Sheet1!$C$1</c:f>
              <c:strCache>
                <c:ptCount val="1"/>
                <c:pt idx="0">
                  <c:v>Recreational Numbers</c:v>
                </c:pt>
              </c:strCache>
            </c:strRef>
          </c:tx>
          <c:spPr>
            <a:solidFill>
              <a:schemeClr val="accent2">
                <a:lumMod val="60000"/>
                <a:lumOff val="40000"/>
              </a:schemeClr>
            </a:solidFill>
            <a:ln>
              <a:noFill/>
            </a:ln>
            <a:effectLst/>
          </c:spPr>
          <c:invertIfNegative val="0"/>
          <c:cat>
            <c:numRef>
              <c:f>Sheet1!$A$2:$A$25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Sheet1!$D$2:$D$25</c:f>
              <c:numCache>
                <c:formatCode>General</c:formatCode>
                <c:ptCount val="24"/>
                <c:pt idx="0">
                  <c:v>931</c:v>
                </c:pt>
                <c:pt idx="1">
                  <c:v>1123</c:v>
                </c:pt>
                <c:pt idx="2">
                  <c:v>2723</c:v>
                </c:pt>
                <c:pt idx="3">
                  <c:v>1168</c:v>
                </c:pt>
                <c:pt idx="4">
                  <c:v>1739</c:v>
                </c:pt>
                <c:pt idx="5">
                  <c:v>1389</c:v>
                </c:pt>
                <c:pt idx="6">
                  <c:v>1164</c:v>
                </c:pt>
                <c:pt idx="7">
                  <c:v>965</c:v>
                </c:pt>
                <c:pt idx="8">
                  <c:v>1934</c:v>
                </c:pt>
                <c:pt idx="9">
                  <c:v>2386</c:v>
                </c:pt>
                <c:pt idx="10">
                  <c:v>2163</c:v>
                </c:pt>
                <c:pt idx="11">
                  <c:v>3089</c:v>
                </c:pt>
                <c:pt idx="12">
                  <c:v>2630</c:v>
                </c:pt>
                <c:pt idx="13">
                  <c:v>2345</c:v>
                </c:pt>
                <c:pt idx="14">
                  <c:v>2962</c:v>
                </c:pt>
                <c:pt idx="15">
                  <c:v>2302</c:v>
                </c:pt>
                <c:pt idx="16">
                  <c:v>1314</c:v>
                </c:pt>
                <c:pt idx="17">
                  <c:v>1305</c:v>
                </c:pt>
                <c:pt idx="18">
                  <c:v>1279</c:v>
                </c:pt>
                <c:pt idx="19">
                  <c:v>817</c:v>
                </c:pt>
                <c:pt idx="20">
                  <c:v>574</c:v>
                </c:pt>
                <c:pt idx="21">
                  <c:v>1206</c:v>
                </c:pt>
                <c:pt idx="22">
                  <c:v>486</c:v>
                </c:pt>
                <c:pt idx="23">
                  <c:v>636</c:v>
                </c:pt>
              </c:numCache>
            </c:numRef>
          </c:val>
        </c:ser>
        <c:dLbls>
          <c:showLegendKey val="0"/>
          <c:showVal val="0"/>
          <c:showCatName val="0"/>
          <c:showSerName val="0"/>
          <c:showPercent val="0"/>
          <c:showBubbleSize val="0"/>
        </c:dLbls>
        <c:gapWidth val="219"/>
        <c:overlap val="-27"/>
        <c:axId val="479369792"/>
        <c:axId val="479370352"/>
        <c:extLst>
          <c:ext xmlns:c15="http://schemas.microsoft.com/office/drawing/2012/chart" uri="{02D57815-91ED-43cb-92C2-25804820EDAC}">
            <c15:filteredBarSeries>
              <c15:ser>
                <c:idx val="3"/>
                <c:order val="2"/>
                <c:tx>
                  <c:strRef>
                    <c:extLst>
                      <c:ext uri="{02D57815-91ED-43cb-92C2-25804820EDAC}">
                        <c15:formulaRef>
                          <c15:sqref>Sheet1!$E$1</c15:sqref>
                        </c15:formulaRef>
                      </c:ext>
                    </c:extLst>
                    <c:strCache>
                      <c:ptCount val="1"/>
                      <c:pt idx="0">
                        <c:v>Commercial Samples</c:v>
                      </c:pt>
                    </c:strCache>
                  </c:strRef>
                </c:tx>
                <c:spPr>
                  <a:solidFill>
                    <a:schemeClr val="accent5">
                      <a:lumMod val="75000"/>
                    </a:schemeClr>
                  </a:solidFill>
                  <a:ln>
                    <a:noFill/>
                  </a:ln>
                  <a:effectLst/>
                </c:spPr>
                <c:invertIfNegative val="0"/>
                <c:cat>
                  <c:numRef>
                    <c:extLst>
                      <c:ex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c:ext uri="{02D57815-91ED-43cb-92C2-25804820EDAC}">
                        <c15:formulaRef>
                          <c15:sqref>Sheet1!$E$2:$E$25</c15:sqref>
                        </c15:formulaRef>
                      </c:ext>
                    </c:extLst>
                    <c:numCache>
                      <c:formatCode>General</c:formatCode>
                      <c:ptCount val="24"/>
                      <c:pt idx="0">
                        <c:v>63</c:v>
                      </c:pt>
                      <c:pt idx="1">
                        <c:v>99</c:v>
                      </c:pt>
                      <c:pt idx="2">
                        <c:v>107</c:v>
                      </c:pt>
                      <c:pt idx="3">
                        <c:v>107</c:v>
                      </c:pt>
                      <c:pt idx="4">
                        <c:v>155</c:v>
                      </c:pt>
                      <c:pt idx="5">
                        <c:v>110</c:v>
                      </c:pt>
                      <c:pt idx="6">
                        <c:v>117</c:v>
                      </c:pt>
                      <c:pt idx="7">
                        <c:v>103</c:v>
                      </c:pt>
                      <c:pt idx="8">
                        <c:v>102</c:v>
                      </c:pt>
                      <c:pt idx="9">
                        <c:v>96</c:v>
                      </c:pt>
                      <c:pt idx="10">
                        <c:v>87</c:v>
                      </c:pt>
                      <c:pt idx="11">
                        <c:v>99</c:v>
                      </c:pt>
                      <c:pt idx="12">
                        <c:v>103</c:v>
                      </c:pt>
                      <c:pt idx="13">
                        <c:v>90</c:v>
                      </c:pt>
                      <c:pt idx="14">
                        <c:v>53</c:v>
                      </c:pt>
                      <c:pt idx="15">
                        <c:v>88</c:v>
                      </c:pt>
                      <c:pt idx="16">
                        <c:v>71</c:v>
                      </c:pt>
                      <c:pt idx="17">
                        <c:v>69</c:v>
                      </c:pt>
                      <c:pt idx="18">
                        <c:v>64</c:v>
                      </c:pt>
                      <c:pt idx="19">
                        <c:v>56</c:v>
                      </c:pt>
                      <c:pt idx="20">
                        <c:v>47</c:v>
                      </c:pt>
                      <c:pt idx="21">
                        <c:v>77</c:v>
                      </c:pt>
                      <c:pt idx="22">
                        <c:v>75</c:v>
                      </c:pt>
                      <c:pt idx="23">
                        <c:v>138</c:v>
                      </c:pt>
                    </c:numCache>
                  </c:numRef>
                </c:val>
              </c15:ser>
            </c15:filteredBarSeries>
            <c15:filteredBar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Commercial Numbers </c:v>
                      </c:pt>
                    </c:strCache>
                  </c:strRef>
                </c:tx>
                <c:spPr>
                  <a:solidFill>
                    <a:schemeClr val="accent5">
                      <a:lumMod val="60000"/>
                      <a:lumOff val="4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Sheet1!$A$2:$A$25</c15:sqref>
                        </c15:formulaRef>
                      </c:ext>
                    </c:extLst>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extLst xmlns:c15="http://schemas.microsoft.com/office/drawing/2012/chart">
                      <c:ext xmlns:c15="http://schemas.microsoft.com/office/drawing/2012/chart" uri="{02D57815-91ED-43cb-92C2-25804820EDAC}">
                        <c15:formulaRef>
                          <c15:sqref>Sheet1!$F$2:$F$25</c15:sqref>
                        </c15:formulaRef>
                      </c:ext>
                    </c:extLst>
                    <c:numCache>
                      <c:formatCode>General</c:formatCode>
                      <c:ptCount val="24"/>
                      <c:pt idx="0">
                        <c:v>437</c:v>
                      </c:pt>
                      <c:pt idx="1">
                        <c:v>877</c:v>
                      </c:pt>
                      <c:pt idx="2">
                        <c:v>1662</c:v>
                      </c:pt>
                      <c:pt idx="3">
                        <c:v>1716</c:v>
                      </c:pt>
                      <c:pt idx="4">
                        <c:v>2716</c:v>
                      </c:pt>
                      <c:pt idx="5">
                        <c:v>2222</c:v>
                      </c:pt>
                      <c:pt idx="6">
                        <c:v>1836</c:v>
                      </c:pt>
                      <c:pt idx="7">
                        <c:v>1522</c:v>
                      </c:pt>
                      <c:pt idx="8">
                        <c:v>1177</c:v>
                      </c:pt>
                      <c:pt idx="9">
                        <c:v>996</c:v>
                      </c:pt>
                      <c:pt idx="10">
                        <c:v>527</c:v>
                      </c:pt>
                      <c:pt idx="11">
                        <c:v>1356</c:v>
                      </c:pt>
                      <c:pt idx="12">
                        <c:v>939</c:v>
                      </c:pt>
                      <c:pt idx="13">
                        <c:v>752</c:v>
                      </c:pt>
                      <c:pt idx="14">
                        <c:v>330</c:v>
                      </c:pt>
                      <c:pt idx="15">
                        <c:v>541</c:v>
                      </c:pt>
                      <c:pt idx="16">
                        <c:v>380</c:v>
                      </c:pt>
                      <c:pt idx="17">
                        <c:v>255</c:v>
                      </c:pt>
                      <c:pt idx="18">
                        <c:v>217</c:v>
                      </c:pt>
                      <c:pt idx="19">
                        <c:v>233</c:v>
                      </c:pt>
                      <c:pt idx="20">
                        <c:v>207</c:v>
                      </c:pt>
                      <c:pt idx="21">
                        <c:v>356</c:v>
                      </c:pt>
                      <c:pt idx="22">
                        <c:v>420</c:v>
                      </c:pt>
                      <c:pt idx="23">
                        <c:v>777</c:v>
                      </c:pt>
                    </c:numCache>
                  </c:numRef>
                </c:val>
              </c15:ser>
            </c15:filteredBarSeries>
          </c:ext>
        </c:extLst>
      </c:barChart>
      <c:catAx>
        <c:axId val="47936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70352"/>
        <c:crosses val="autoZero"/>
        <c:auto val="1"/>
        <c:lblAlgn val="ctr"/>
        <c:lblOffset val="100"/>
        <c:noMultiLvlLbl val="0"/>
      </c:catAx>
      <c:valAx>
        <c:axId val="47937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69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Sheet4!$B$1</c:f>
              <c:strCache>
                <c:ptCount val="1"/>
                <c:pt idx="0">
                  <c:v>Samples (L)</c:v>
                </c:pt>
              </c:strCache>
            </c:strRef>
          </c:tx>
          <c:spPr>
            <a:ln w="28575" cap="rnd">
              <a:solidFill>
                <a:srgbClr val="00B050"/>
              </a:solidFill>
              <a:round/>
            </a:ln>
            <a:effectLst/>
          </c:spPr>
          <c:marker>
            <c:symbol val="none"/>
          </c:marker>
          <c:cat>
            <c:numRef>
              <c:f>Sheet4!$A$2:$A$25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Sheet4!$B$2:$B$25</c:f>
              <c:numCache>
                <c:formatCode>General</c:formatCode>
                <c:ptCount val="24"/>
                <c:pt idx="0">
                  <c:v>99</c:v>
                </c:pt>
                <c:pt idx="1">
                  <c:v>137</c:v>
                </c:pt>
                <c:pt idx="2">
                  <c:v>213</c:v>
                </c:pt>
                <c:pt idx="3">
                  <c:v>134</c:v>
                </c:pt>
                <c:pt idx="4">
                  <c:v>144</c:v>
                </c:pt>
                <c:pt idx="5">
                  <c:v>122</c:v>
                </c:pt>
                <c:pt idx="6">
                  <c:v>96</c:v>
                </c:pt>
                <c:pt idx="7">
                  <c:v>160</c:v>
                </c:pt>
                <c:pt idx="8">
                  <c:v>213</c:v>
                </c:pt>
                <c:pt idx="9">
                  <c:v>261</c:v>
                </c:pt>
                <c:pt idx="10">
                  <c:v>238</c:v>
                </c:pt>
                <c:pt idx="11">
                  <c:v>238</c:v>
                </c:pt>
                <c:pt idx="12">
                  <c:v>245</c:v>
                </c:pt>
                <c:pt idx="13">
                  <c:v>240</c:v>
                </c:pt>
                <c:pt idx="14">
                  <c:v>282</c:v>
                </c:pt>
                <c:pt idx="15">
                  <c:v>231</c:v>
                </c:pt>
                <c:pt idx="16">
                  <c:v>204</c:v>
                </c:pt>
                <c:pt idx="17">
                  <c:v>281</c:v>
                </c:pt>
                <c:pt idx="18">
                  <c:v>255</c:v>
                </c:pt>
                <c:pt idx="19">
                  <c:v>199</c:v>
                </c:pt>
                <c:pt idx="20">
                  <c:v>157</c:v>
                </c:pt>
                <c:pt idx="21">
                  <c:v>224</c:v>
                </c:pt>
                <c:pt idx="22">
                  <c:v>112</c:v>
                </c:pt>
                <c:pt idx="23">
                  <c:v>163</c:v>
                </c:pt>
              </c:numCache>
            </c:numRef>
          </c:val>
          <c:smooth val="0"/>
        </c:ser>
        <c:ser>
          <c:idx val="2"/>
          <c:order val="1"/>
          <c:tx>
            <c:strRef>
              <c:f>Sheet4!$C$1</c:f>
              <c:strCache>
                <c:ptCount val="1"/>
                <c:pt idx="0">
                  <c:v> Numbers (L)</c:v>
                </c:pt>
              </c:strCache>
            </c:strRef>
          </c:tx>
          <c:spPr>
            <a:ln w="28575" cap="rnd">
              <a:solidFill>
                <a:schemeClr val="tx1">
                  <a:lumMod val="95000"/>
                  <a:lumOff val="5000"/>
                </a:schemeClr>
              </a:solidFill>
              <a:round/>
            </a:ln>
            <a:effectLst/>
          </c:spPr>
          <c:marker>
            <c:symbol val="none"/>
          </c:marker>
          <c:cat>
            <c:numRef>
              <c:f>Sheet4!$A$2:$A$25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Sheet4!$C$2:$C$25</c:f>
              <c:numCache>
                <c:formatCode>General</c:formatCode>
                <c:ptCount val="24"/>
                <c:pt idx="0">
                  <c:v>2539</c:v>
                </c:pt>
                <c:pt idx="1">
                  <c:v>2482</c:v>
                </c:pt>
                <c:pt idx="2">
                  <c:v>3890</c:v>
                </c:pt>
                <c:pt idx="3">
                  <c:v>1868</c:v>
                </c:pt>
                <c:pt idx="4">
                  <c:v>2669</c:v>
                </c:pt>
                <c:pt idx="5">
                  <c:v>2261</c:v>
                </c:pt>
                <c:pt idx="6">
                  <c:v>1872</c:v>
                </c:pt>
                <c:pt idx="7">
                  <c:v>1847</c:v>
                </c:pt>
                <c:pt idx="8">
                  <c:v>3053</c:v>
                </c:pt>
                <c:pt idx="9">
                  <c:v>3000</c:v>
                </c:pt>
                <c:pt idx="10">
                  <c:v>2909</c:v>
                </c:pt>
                <c:pt idx="11">
                  <c:v>3776</c:v>
                </c:pt>
                <c:pt idx="12">
                  <c:v>3693</c:v>
                </c:pt>
                <c:pt idx="13">
                  <c:v>3313</c:v>
                </c:pt>
                <c:pt idx="14">
                  <c:v>3590</c:v>
                </c:pt>
                <c:pt idx="15">
                  <c:v>2689</c:v>
                </c:pt>
                <c:pt idx="16">
                  <c:v>1650</c:v>
                </c:pt>
                <c:pt idx="17">
                  <c:v>1744</c:v>
                </c:pt>
                <c:pt idx="18">
                  <c:v>1600</c:v>
                </c:pt>
                <c:pt idx="19">
                  <c:v>1018</c:v>
                </c:pt>
                <c:pt idx="20">
                  <c:v>837</c:v>
                </c:pt>
                <c:pt idx="21">
                  <c:v>1425</c:v>
                </c:pt>
                <c:pt idx="22">
                  <c:v>614</c:v>
                </c:pt>
                <c:pt idx="23">
                  <c:v>948</c:v>
                </c:pt>
              </c:numCache>
            </c:numRef>
          </c:val>
          <c:smooth val="0"/>
        </c:ser>
        <c:ser>
          <c:idx val="3"/>
          <c:order val="2"/>
          <c:tx>
            <c:strRef>
              <c:f>Sheet4!$D$1</c:f>
              <c:strCache>
                <c:ptCount val="1"/>
                <c:pt idx="0">
                  <c:v>Catch Weighted</c:v>
                </c:pt>
              </c:strCache>
            </c:strRef>
          </c:tx>
          <c:spPr>
            <a:ln w="28575" cap="rnd">
              <a:solidFill>
                <a:srgbClr val="C00000"/>
              </a:solidFill>
              <a:round/>
            </a:ln>
            <a:effectLst/>
          </c:spPr>
          <c:marker>
            <c:symbol val="none"/>
          </c:marker>
          <c:cat>
            <c:numRef>
              <c:f>Sheet4!$A$2:$A$25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Sheet4!$D$2:$D$25</c:f>
              <c:numCache>
                <c:formatCode>General</c:formatCode>
                <c:ptCount val="24"/>
                <c:pt idx="0">
                  <c:v>1092</c:v>
                </c:pt>
                <c:pt idx="1">
                  <c:v>305</c:v>
                </c:pt>
                <c:pt idx="2">
                  <c:v>777</c:v>
                </c:pt>
                <c:pt idx="3">
                  <c:v>646</c:v>
                </c:pt>
                <c:pt idx="4">
                  <c:v>750</c:v>
                </c:pt>
                <c:pt idx="5">
                  <c:v>572</c:v>
                </c:pt>
                <c:pt idx="6">
                  <c:v>548</c:v>
                </c:pt>
                <c:pt idx="7">
                  <c:v>791</c:v>
                </c:pt>
                <c:pt idx="8">
                  <c:v>457</c:v>
                </c:pt>
                <c:pt idx="9">
                  <c:v>692</c:v>
                </c:pt>
                <c:pt idx="10">
                  <c:v>841</c:v>
                </c:pt>
                <c:pt idx="11">
                  <c:v>639</c:v>
                </c:pt>
                <c:pt idx="12">
                  <c:v>662</c:v>
                </c:pt>
                <c:pt idx="13">
                  <c:v>803</c:v>
                </c:pt>
                <c:pt idx="14">
                  <c:v>1000</c:v>
                </c:pt>
                <c:pt idx="15">
                  <c:v>547</c:v>
                </c:pt>
                <c:pt idx="16">
                  <c:v>452</c:v>
                </c:pt>
                <c:pt idx="17">
                  <c:v>820</c:v>
                </c:pt>
                <c:pt idx="18">
                  <c:v>339</c:v>
                </c:pt>
                <c:pt idx="19">
                  <c:v>317</c:v>
                </c:pt>
                <c:pt idx="20">
                  <c:v>206</c:v>
                </c:pt>
                <c:pt idx="21">
                  <c:v>173</c:v>
                </c:pt>
                <c:pt idx="22">
                  <c:v>212</c:v>
                </c:pt>
                <c:pt idx="23">
                  <c:v>244</c:v>
                </c:pt>
              </c:numCache>
            </c:numRef>
          </c:val>
          <c:smooth val="0"/>
        </c:ser>
        <c:ser>
          <c:idx val="4"/>
          <c:order val="3"/>
          <c:tx>
            <c:strRef>
              <c:f>Sheet4!$E$1</c:f>
              <c:strCache>
                <c:ptCount val="1"/>
                <c:pt idx="0">
                  <c:v>Iterative Reweighting</c:v>
                </c:pt>
              </c:strCache>
            </c:strRef>
          </c:tx>
          <c:spPr>
            <a:ln w="28575" cap="rnd">
              <a:solidFill>
                <a:srgbClr val="0070C0"/>
              </a:solidFill>
              <a:round/>
            </a:ln>
            <a:effectLst/>
          </c:spPr>
          <c:marker>
            <c:symbol val="none"/>
          </c:marker>
          <c:cat>
            <c:numRef>
              <c:f>Sheet4!$A$2:$A$25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Sheet4!$E$2:$E$25</c:f>
              <c:numCache>
                <c:formatCode>General</c:formatCode>
                <c:ptCount val="24"/>
                <c:pt idx="0">
                  <c:v>471</c:v>
                </c:pt>
                <c:pt idx="1">
                  <c:v>265</c:v>
                </c:pt>
                <c:pt idx="2">
                  <c:v>400</c:v>
                </c:pt>
                <c:pt idx="3">
                  <c:v>297</c:v>
                </c:pt>
                <c:pt idx="4">
                  <c:v>400</c:v>
                </c:pt>
                <c:pt idx="5">
                  <c:v>388</c:v>
                </c:pt>
                <c:pt idx="6">
                  <c:v>400</c:v>
                </c:pt>
                <c:pt idx="7">
                  <c:v>400</c:v>
                </c:pt>
                <c:pt idx="8">
                  <c:v>386</c:v>
                </c:pt>
                <c:pt idx="9">
                  <c:v>392</c:v>
                </c:pt>
                <c:pt idx="10">
                  <c:v>400</c:v>
                </c:pt>
                <c:pt idx="11">
                  <c:v>400</c:v>
                </c:pt>
                <c:pt idx="12">
                  <c:v>362</c:v>
                </c:pt>
                <c:pt idx="13">
                  <c:v>296</c:v>
                </c:pt>
                <c:pt idx="14">
                  <c:v>346</c:v>
                </c:pt>
                <c:pt idx="15">
                  <c:v>348</c:v>
                </c:pt>
                <c:pt idx="16">
                  <c:v>299</c:v>
                </c:pt>
                <c:pt idx="17">
                  <c:v>367</c:v>
                </c:pt>
                <c:pt idx="18">
                  <c:v>384</c:v>
                </c:pt>
                <c:pt idx="19">
                  <c:v>455</c:v>
                </c:pt>
                <c:pt idx="20">
                  <c:v>231</c:v>
                </c:pt>
                <c:pt idx="21">
                  <c:v>456</c:v>
                </c:pt>
                <c:pt idx="22">
                  <c:v>730</c:v>
                </c:pt>
                <c:pt idx="23">
                  <c:v>1010</c:v>
                </c:pt>
              </c:numCache>
            </c:numRef>
          </c:val>
          <c:smooth val="0"/>
        </c:ser>
        <c:ser>
          <c:idx val="6"/>
          <c:order val="4"/>
          <c:tx>
            <c:strRef>
              <c:f>Sheet4!$H$1</c:f>
              <c:strCache>
                <c:ptCount val="1"/>
                <c:pt idx="0">
                  <c:v>Cap at 200</c:v>
                </c:pt>
              </c:strCache>
            </c:strRef>
          </c:tx>
          <c:spPr>
            <a:ln w="28575" cap="rnd">
              <a:solidFill>
                <a:srgbClr val="7030A0"/>
              </a:solidFill>
              <a:round/>
            </a:ln>
            <a:effectLst/>
          </c:spPr>
          <c:marker>
            <c:symbol val="none"/>
          </c:marker>
          <c:cat>
            <c:numRef>
              <c:f>Sheet4!$A$2:$A$25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Sheet4!$H$2:$H$25</c:f>
              <c:numCache>
                <c:formatCode>General</c:formatCode>
                <c:ptCount val="24"/>
                <c:pt idx="0">
                  <c:v>200</c:v>
                </c:pt>
                <c:pt idx="1">
                  <c:v>200</c:v>
                </c:pt>
                <c:pt idx="2">
                  <c:v>200</c:v>
                </c:pt>
                <c:pt idx="3">
                  <c:v>200</c:v>
                </c:pt>
                <c:pt idx="4">
                  <c:v>200</c:v>
                </c:pt>
                <c:pt idx="5">
                  <c:v>200</c:v>
                </c:pt>
                <c:pt idx="6">
                  <c:v>200</c:v>
                </c:pt>
                <c:pt idx="7">
                  <c:v>200</c:v>
                </c:pt>
                <c:pt idx="8">
                  <c:v>200</c:v>
                </c:pt>
                <c:pt idx="9">
                  <c:v>192</c:v>
                </c:pt>
                <c:pt idx="10">
                  <c:v>200</c:v>
                </c:pt>
                <c:pt idx="11">
                  <c:v>200</c:v>
                </c:pt>
                <c:pt idx="12">
                  <c:v>200</c:v>
                </c:pt>
                <c:pt idx="13">
                  <c:v>200</c:v>
                </c:pt>
                <c:pt idx="14">
                  <c:v>200</c:v>
                </c:pt>
                <c:pt idx="15">
                  <c:v>200</c:v>
                </c:pt>
                <c:pt idx="16">
                  <c:v>200</c:v>
                </c:pt>
                <c:pt idx="17">
                  <c:v>200</c:v>
                </c:pt>
                <c:pt idx="18">
                  <c:v>200</c:v>
                </c:pt>
                <c:pt idx="19">
                  <c:v>200</c:v>
                </c:pt>
                <c:pt idx="20">
                  <c:v>77</c:v>
                </c:pt>
                <c:pt idx="21">
                  <c:v>128</c:v>
                </c:pt>
                <c:pt idx="22">
                  <c:v>140</c:v>
                </c:pt>
                <c:pt idx="23">
                  <c:v>151</c:v>
                </c:pt>
              </c:numCache>
            </c:numRef>
          </c:val>
          <c:smooth val="0"/>
        </c:ser>
        <c:dLbls>
          <c:showLegendKey val="0"/>
          <c:showVal val="0"/>
          <c:showCatName val="0"/>
          <c:showSerName val="0"/>
          <c:showPercent val="0"/>
          <c:showBubbleSize val="0"/>
        </c:dLbls>
        <c:smooth val="0"/>
        <c:axId val="479374832"/>
        <c:axId val="479375392"/>
      </c:lineChart>
      <c:catAx>
        <c:axId val="47937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75392"/>
        <c:crosses val="autoZero"/>
        <c:auto val="1"/>
        <c:lblAlgn val="ctr"/>
        <c:lblOffset val="100"/>
        <c:noMultiLvlLbl val="0"/>
      </c:catAx>
      <c:valAx>
        <c:axId val="479375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74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Sheet4!$B$31</c:f>
              <c:strCache>
                <c:ptCount val="1"/>
                <c:pt idx="0">
                  <c:v>Samples (L)</c:v>
                </c:pt>
              </c:strCache>
            </c:strRef>
          </c:tx>
          <c:spPr>
            <a:ln w="28575" cap="rnd">
              <a:solidFill>
                <a:srgbClr val="00B050"/>
              </a:solidFill>
              <a:round/>
            </a:ln>
            <a:effectLst/>
          </c:spPr>
          <c:marker>
            <c:symbol val="none"/>
          </c:marker>
          <c:cat>
            <c:numRef>
              <c:f>Sheet4!$A$32:$A$55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Sheet4!$B$32:$B$55</c:f>
              <c:numCache>
                <c:formatCode>General</c:formatCode>
                <c:ptCount val="24"/>
                <c:pt idx="0">
                  <c:v>63</c:v>
                </c:pt>
                <c:pt idx="1">
                  <c:v>99</c:v>
                </c:pt>
                <c:pt idx="2">
                  <c:v>107</c:v>
                </c:pt>
                <c:pt idx="3">
                  <c:v>107</c:v>
                </c:pt>
                <c:pt idx="4">
                  <c:v>155</c:v>
                </c:pt>
                <c:pt idx="5">
                  <c:v>110</c:v>
                </c:pt>
                <c:pt idx="6">
                  <c:v>117</c:v>
                </c:pt>
                <c:pt idx="7">
                  <c:v>103</c:v>
                </c:pt>
                <c:pt idx="8">
                  <c:v>102</c:v>
                </c:pt>
                <c:pt idx="9">
                  <c:v>96</c:v>
                </c:pt>
                <c:pt idx="10">
                  <c:v>87</c:v>
                </c:pt>
                <c:pt idx="11">
                  <c:v>99</c:v>
                </c:pt>
                <c:pt idx="12">
                  <c:v>103</c:v>
                </c:pt>
                <c:pt idx="13">
                  <c:v>90</c:v>
                </c:pt>
                <c:pt idx="14">
                  <c:v>53</c:v>
                </c:pt>
                <c:pt idx="15">
                  <c:v>88</c:v>
                </c:pt>
                <c:pt idx="16">
                  <c:v>71</c:v>
                </c:pt>
                <c:pt idx="17">
                  <c:v>69</c:v>
                </c:pt>
                <c:pt idx="18">
                  <c:v>64</c:v>
                </c:pt>
                <c:pt idx="19">
                  <c:v>56</c:v>
                </c:pt>
                <c:pt idx="20">
                  <c:v>47</c:v>
                </c:pt>
                <c:pt idx="21">
                  <c:v>77</c:v>
                </c:pt>
                <c:pt idx="22">
                  <c:v>75</c:v>
                </c:pt>
                <c:pt idx="23">
                  <c:v>138</c:v>
                </c:pt>
              </c:numCache>
            </c:numRef>
          </c:val>
          <c:smooth val="0"/>
        </c:ser>
        <c:ser>
          <c:idx val="2"/>
          <c:order val="1"/>
          <c:tx>
            <c:strRef>
              <c:f>Sheet4!$C$31</c:f>
              <c:strCache>
                <c:ptCount val="1"/>
                <c:pt idx="0">
                  <c:v>Numbers (L)</c:v>
                </c:pt>
              </c:strCache>
            </c:strRef>
          </c:tx>
          <c:spPr>
            <a:ln w="28575" cap="rnd">
              <a:solidFill>
                <a:schemeClr val="bg2">
                  <a:lumMod val="10000"/>
                </a:schemeClr>
              </a:solidFill>
              <a:round/>
            </a:ln>
            <a:effectLst/>
          </c:spPr>
          <c:marker>
            <c:symbol val="none"/>
          </c:marker>
          <c:cat>
            <c:numRef>
              <c:f>Sheet4!$A$32:$A$55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Sheet4!$C$32:$C$55</c:f>
              <c:numCache>
                <c:formatCode>General</c:formatCode>
                <c:ptCount val="24"/>
                <c:pt idx="0">
                  <c:v>437</c:v>
                </c:pt>
                <c:pt idx="1">
                  <c:v>877</c:v>
                </c:pt>
                <c:pt idx="2">
                  <c:v>1662</c:v>
                </c:pt>
                <c:pt idx="3">
                  <c:v>1716</c:v>
                </c:pt>
                <c:pt idx="4">
                  <c:v>2716</c:v>
                </c:pt>
                <c:pt idx="5">
                  <c:v>2222</c:v>
                </c:pt>
                <c:pt idx="6">
                  <c:v>1836</c:v>
                </c:pt>
                <c:pt idx="7">
                  <c:v>1522</c:v>
                </c:pt>
                <c:pt idx="8">
                  <c:v>1177</c:v>
                </c:pt>
                <c:pt idx="9">
                  <c:v>996</c:v>
                </c:pt>
                <c:pt idx="10">
                  <c:v>527</c:v>
                </c:pt>
                <c:pt idx="11">
                  <c:v>1356</c:v>
                </c:pt>
                <c:pt idx="12">
                  <c:v>939</c:v>
                </c:pt>
                <c:pt idx="13">
                  <c:v>752</c:v>
                </c:pt>
                <c:pt idx="14">
                  <c:v>330</c:v>
                </c:pt>
                <c:pt idx="15">
                  <c:v>541</c:v>
                </c:pt>
                <c:pt idx="16">
                  <c:v>380</c:v>
                </c:pt>
                <c:pt idx="17">
                  <c:v>255</c:v>
                </c:pt>
                <c:pt idx="18">
                  <c:v>217</c:v>
                </c:pt>
                <c:pt idx="19">
                  <c:v>233</c:v>
                </c:pt>
                <c:pt idx="20">
                  <c:v>207</c:v>
                </c:pt>
                <c:pt idx="21">
                  <c:v>356</c:v>
                </c:pt>
                <c:pt idx="22">
                  <c:v>420</c:v>
                </c:pt>
                <c:pt idx="23">
                  <c:v>777</c:v>
                </c:pt>
              </c:numCache>
            </c:numRef>
          </c:val>
          <c:smooth val="0"/>
        </c:ser>
        <c:ser>
          <c:idx val="3"/>
          <c:order val="2"/>
          <c:tx>
            <c:strRef>
              <c:f>Sheet4!$D$31</c:f>
              <c:strCache>
                <c:ptCount val="1"/>
                <c:pt idx="0">
                  <c:v>Catch Weighted</c:v>
                </c:pt>
              </c:strCache>
            </c:strRef>
          </c:tx>
          <c:spPr>
            <a:ln w="28575" cap="rnd">
              <a:solidFill>
                <a:srgbClr val="C00000"/>
              </a:solidFill>
              <a:round/>
            </a:ln>
            <a:effectLst/>
          </c:spPr>
          <c:marker>
            <c:symbol val="none"/>
          </c:marker>
          <c:cat>
            <c:numRef>
              <c:f>Sheet4!$A$32:$A$55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Sheet4!$D$32:$D$55</c:f>
              <c:numCache>
                <c:formatCode>General</c:formatCode>
                <c:ptCount val="24"/>
                <c:pt idx="0">
                  <c:v>185</c:v>
                </c:pt>
                <c:pt idx="1">
                  <c:v>348</c:v>
                </c:pt>
                <c:pt idx="2">
                  <c:v>642</c:v>
                </c:pt>
                <c:pt idx="3">
                  <c:v>694</c:v>
                </c:pt>
                <c:pt idx="4">
                  <c:v>585</c:v>
                </c:pt>
                <c:pt idx="5">
                  <c:v>517</c:v>
                </c:pt>
                <c:pt idx="6">
                  <c:v>894</c:v>
                </c:pt>
                <c:pt idx="7">
                  <c:v>692</c:v>
                </c:pt>
                <c:pt idx="8">
                  <c:v>196</c:v>
                </c:pt>
                <c:pt idx="9">
                  <c:v>464</c:v>
                </c:pt>
                <c:pt idx="10">
                  <c:v>539</c:v>
                </c:pt>
                <c:pt idx="11">
                  <c:v>581</c:v>
                </c:pt>
                <c:pt idx="12">
                  <c:v>565</c:v>
                </c:pt>
                <c:pt idx="13">
                  <c:v>853</c:v>
                </c:pt>
                <c:pt idx="14">
                  <c:v>634</c:v>
                </c:pt>
                <c:pt idx="15">
                  <c:v>1000</c:v>
                </c:pt>
                <c:pt idx="16">
                  <c:v>816</c:v>
                </c:pt>
                <c:pt idx="17">
                  <c:v>351</c:v>
                </c:pt>
                <c:pt idx="18">
                  <c:v>214</c:v>
                </c:pt>
                <c:pt idx="19">
                  <c:v>500</c:v>
                </c:pt>
                <c:pt idx="20">
                  <c:v>285</c:v>
                </c:pt>
                <c:pt idx="21">
                  <c:v>319</c:v>
                </c:pt>
                <c:pt idx="22">
                  <c:v>414</c:v>
                </c:pt>
                <c:pt idx="23">
                  <c:v>607</c:v>
                </c:pt>
              </c:numCache>
            </c:numRef>
          </c:val>
          <c:smooth val="0"/>
        </c:ser>
        <c:ser>
          <c:idx val="4"/>
          <c:order val="3"/>
          <c:tx>
            <c:strRef>
              <c:f>Sheet4!$E$31</c:f>
              <c:strCache>
                <c:ptCount val="1"/>
                <c:pt idx="0">
                  <c:v>Iterative Reweighting</c:v>
                </c:pt>
              </c:strCache>
            </c:strRef>
          </c:tx>
          <c:spPr>
            <a:ln w="28575" cap="rnd">
              <a:solidFill>
                <a:srgbClr val="0070C0"/>
              </a:solidFill>
              <a:round/>
            </a:ln>
            <a:effectLst/>
          </c:spPr>
          <c:marker>
            <c:symbol val="none"/>
          </c:marker>
          <c:cat>
            <c:numRef>
              <c:f>Sheet4!$A$32:$A$55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Sheet4!$E$32:$E$55</c:f>
              <c:numCache>
                <c:formatCode>General</c:formatCode>
                <c:ptCount val="24"/>
                <c:pt idx="0">
                  <c:v>185</c:v>
                </c:pt>
                <c:pt idx="1">
                  <c:v>244</c:v>
                </c:pt>
                <c:pt idx="2">
                  <c:v>342</c:v>
                </c:pt>
                <c:pt idx="3">
                  <c:v>394</c:v>
                </c:pt>
                <c:pt idx="4">
                  <c:v>386</c:v>
                </c:pt>
                <c:pt idx="5">
                  <c:v>312</c:v>
                </c:pt>
                <c:pt idx="6">
                  <c:v>303</c:v>
                </c:pt>
                <c:pt idx="7">
                  <c:v>264</c:v>
                </c:pt>
                <c:pt idx="8">
                  <c:v>196</c:v>
                </c:pt>
                <c:pt idx="9">
                  <c:v>295</c:v>
                </c:pt>
                <c:pt idx="10">
                  <c:v>325</c:v>
                </c:pt>
                <c:pt idx="11">
                  <c:v>281</c:v>
                </c:pt>
                <c:pt idx="12">
                  <c:v>294</c:v>
                </c:pt>
                <c:pt idx="13">
                  <c:v>339</c:v>
                </c:pt>
                <c:pt idx="14">
                  <c:v>296</c:v>
                </c:pt>
                <c:pt idx="15">
                  <c:v>401</c:v>
                </c:pt>
                <c:pt idx="16">
                  <c:v>347</c:v>
                </c:pt>
                <c:pt idx="17">
                  <c:v>416</c:v>
                </c:pt>
                <c:pt idx="18">
                  <c:v>450</c:v>
                </c:pt>
                <c:pt idx="19">
                  <c:v>474</c:v>
                </c:pt>
                <c:pt idx="20">
                  <c:v>252</c:v>
                </c:pt>
                <c:pt idx="21">
                  <c:v>508</c:v>
                </c:pt>
                <c:pt idx="22">
                  <c:v>748</c:v>
                </c:pt>
                <c:pt idx="23">
                  <c:v>1045</c:v>
                </c:pt>
              </c:numCache>
            </c:numRef>
          </c:val>
          <c:smooth val="0"/>
        </c:ser>
        <c:ser>
          <c:idx val="6"/>
          <c:order val="4"/>
          <c:tx>
            <c:strRef>
              <c:f>Sheet4!$H$31</c:f>
              <c:strCache>
                <c:ptCount val="1"/>
                <c:pt idx="0">
                  <c:v>Cap at 200</c:v>
                </c:pt>
              </c:strCache>
            </c:strRef>
          </c:tx>
          <c:spPr>
            <a:ln w="28575" cap="rnd">
              <a:solidFill>
                <a:srgbClr val="7030A0"/>
              </a:solidFill>
              <a:round/>
            </a:ln>
            <a:effectLst/>
          </c:spPr>
          <c:marker>
            <c:symbol val="none"/>
          </c:marker>
          <c:cat>
            <c:numRef>
              <c:f>Sheet4!$A$32:$A$55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Sheet4!$H$32:$H$55</c:f>
              <c:numCache>
                <c:formatCode>General</c:formatCode>
                <c:ptCount val="24"/>
                <c:pt idx="0">
                  <c:v>132</c:v>
                </c:pt>
                <c:pt idx="1">
                  <c:v>200</c:v>
                </c:pt>
                <c:pt idx="2">
                  <c:v>200</c:v>
                </c:pt>
                <c:pt idx="3">
                  <c:v>194</c:v>
                </c:pt>
                <c:pt idx="4">
                  <c:v>186</c:v>
                </c:pt>
                <c:pt idx="5">
                  <c:v>200</c:v>
                </c:pt>
                <c:pt idx="6">
                  <c:v>200</c:v>
                </c:pt>
                <c:pt idx="7">
                  <c:v>200</c:v>
                </c:pt>
                <c:pt idx="8">
                  <c:v>146</c:v>
                </c:pt>
                <c:pt idx="9">
                  <c:v>200</c:v>
                </c:pt>
                <c:pt idx="10">
                  <c:v>200</c:v>
                </c:pt>
                <c:pt idx="11">
                  <c:v>200</c:v>
                </c:pt>
                <c:pt idx="12">
                  <c:v>200</c:v>
                </c:pt>
                <c:pt idx="13">
                  <c:v>200</c:v>
                </c:pt>
                <c:pt idx="14">
                  <c:v>134</c:v>
                </c:pt>
                <c:pt idx="15">
                  <c:v>200</c:v>
                </c:pt>
                <c:pt idx="16">
                  <c:v>200</c:v>
                </c:pt>
                <c:pt idx="17">
                  <c:v>187</c:v>
                </c:pt>
                <c:pt idx="18">
                  <c:v>118</c:v>
                </c:pt>
                <c:pt idx="19">
                  <c:v>200</c:v>
                </c:pt>
                <c:pt idx="20">
                  <c:v>76</c:v>
                </c:pt>
                <c:pt idx="21">
                  <c:v>31</c:v>
                </c:pt>
                <c:pt idx="22">
                  <c:v>180</c:v>
                </c:pt>
                <c:pt idx="23">
                  <c:v>200</c:v>
                </c:pt>
              </c:numCache>
            </c:numRef>
          </c:val>
          <c:smooth val="0"/>
        </c:ser>
        <c:dLbls>
          <c:showLegendKey val="0"/>
          <c:showVal val="0"/>
          <c:showCatName val="0"/>
          <c:showSerName val="0"/>
          <c:showPercent val="0"/>
          <c:showBubbleSize val="0"/>
        </c:dLbls>
        <c:smooth val="0"/>
        <c:axId val="479379872"/>
        <c:axId val="479380432"/>
      </c:lineChart>
      <c:catAx>
        <c:axId val="47937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80432"/>
        <c:crosses val="autoZero"/>
        <c:auto val="1"/>
        <c:lblAlgn val="ctr"/>
        <c:lblOffset val="100"/>
        <c:noMultiLvlLbl val="0"/>
      </c:catAx>
      <c:valAx>
        <c:axId val="47938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379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Sheet6!$B$1</c:f>
              <c:strCache>
                <c:ptCount val="1"/>
                <c:pt idx="0">
                  <c:v>Catch </c:v>
                </c:pt>
              </c:strCache>
            </c:strRef>
          </c:tx>
          <c:spPr>
            <a:ln w="28575" cap="rnd">
              <a:solidFill>
                <a:schemeClr val="accent1"/>
              </a:solidFill>
              <a:round/>
            </a:ln>
            <a:effectLst/>
          </c:spPr>
          <c:marker>
            <c:symbol val="none"/>
          </c:marker>
          <c:cat>
            <c:numRef>
              <c:f>Sheet6!$A$2:$A$69</c:f>
              <c:numCache>
                <c:formatCode>General</c:formatCode>
                <c:ptCount val="6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numCache>
            </c:numRef>
          </c:cat>
          <c:val>
            <c:numRef>
              <c:f>Sheet6!$B$2:$B$69</c:f>
              <c:numCache>
                <c:formatCode>General</c:formatCode>
                <c:ptCount val="68"/>
                <c:pt idx="0">
                  <c:v>0.999915</c:v>
                </c:pt>
                <c:pt idx="1">
                  <c:v>0.999498</c:v>
                </c:pt>
                <c:pt idx="2">
                  <c:v>0.99819000000000002</c:v>
                </c:pt>
                <c:pt idx="3">
                  <c:v>0.99616099999999996</c:v>
                </c:pt>
                <c:pt idx="4">
                  <c:v>0.99349100000000001</c:v>
                </c:pt>
                <c:pt idx="5">
                  <c:v>0.98917500000000003</c:v>
                </c:pt>
                <c:pt idx="6">
                  <c:v>0.98116499999999995</c:v>
                </c:pt>
                <c:pt idx="7">
                  <c:v>0.97096199999999999</c:v>
                </c:pt>
                <c:pt idx="8">
                  <c:v>0.95907100000000001</c:v>
                </c:pt>
                <c:pt idx="9">
                  <c:v>0.94701999999999997</c:v>
                </c:pt>
                <c:pt idx="10">
                  <c:v>0.93211100000000002</c:v>
                </c:pt>
                <c:pt idx="11">
                  <c:v>0.91823699999999997</c:v>
                </c:pt>
                <c:pt idx="12">
                  <c:v>0.90150200000000003</c:v>
                </c:pt>
                <c:pt idx="13">
                  <c:v>0.88312500000000005</c:v>
                </c:pt>
                <c:pt idx="14">
                  <c:v>0.860433</c:v>
                </c:pt>
                <c:pt idx="15">
                  <c:v>0.83757199999999998</c:v>
                </c:pt>
                <c:pt idx="16">
                  <c:v>0.81687299999999996</c:v>
                </c:pt>
                <c:pt idx="17">
                  <c:v>0.80788000000000004</c:v>
                </c:pt>
                <c:pt idx="18">
                  <c:v>0.78925699999999999</c:v>
                </c:pt>
                <c:pt idx="19">
                  <c:v>0.76911099999999999</c:v>
                </c:pt>
                <c:pt idx="20">
                  <c:v>0.74558400000000002</c:v>
                </c:pt>
                <c:pt idx="21">
                  <c:v>0.73541900000000004</c:v>
                </c:pt>
                <c:pt idx="22">
                  <c:v>0.72970999999999997</c:v>
                </c:pt>
                <c:pt idx="23">
                  <c:v>0.72167599999999998</c:v>
                </c:pt>
                <c:pt idx="24">
                  <c:v>0.71060100000000004</c:v>
                </c:pt>
                <c:pt idx="25">
                  <c:v>0.69824399999999998</c:v>
                </c:pt>
                <c:pt idx="26">
                  <c:v>0.69378099999999998</c:v>
                </c:pt>
                <c:pt idx="27">
                  <c:v>0.68578499999999998</c:v>
                </c:pt>
                <c:pt idx="28">
                  <c:v>0.660497</c:v>
                </c:pt>
                <c:pt idx="29">
                  <c:v>0.64382399999999995</c:v>
                </c:pt>
                <c:pt idx="30">
                  <c:v>0.62351800000000002</c:v>
                </c:pt>
                <c:pt idx="31">
                  <c:v>0.60681600000000002</c:v>
                </c:pt>
                <c:pt idx="32">
                  <c:v>0.58596199999999998</c:v>
                </c:pt>
                <c:pt idx="33">
                  <c:v>0.56140000000000001</c:v>
                </c:pt>
                <c:pt idx="34">
                  <c:v>0.534223</c:v>
                </c:pt>
                <c:pt idx="35">
                  <c:v>0.50646999999999998</c:v>
                </c:pt>
                <c:pt idx="36">
                  <c:v>0.45663399999999998</c:v>
                </c:pt>
                <c:pt idx="37">
                  <c:v>0.40707100000000002</c:v>
                </c:pt>
                <c:pt idx="38">
                  <c:v>0.37990400000000002</c:v>
                </c:pt>
                <c:pt idx="39">
                  <c:v>0.37767299999999998</c:v>
                </c:pt>
                <c:pt idx="40">
                  <c:v>0.38798300000000002</c:v>
                </c:pt>
                <c:pt idx="41">
                  <c:v>0.40090900000000002</c:v>
                </c:pt>
                <c:pt idx="42">
                  <c:v>0.440162</c:v>
                </c:pt>
                <c:pt idx="43">
                  <c:v>0.441361</c:v>
                </c:pt>
                <c:pt idx="44">
                  <c:v>0.42643300000000001</c:v>
                </c:pt>
                <c:pt idx="45">
                  <c:v>0.37502600000000003</c:v>
                </c:pt>
                <c:pt idx="46">
                  <c:v>0.34462199999999998</c:v>
                </c:pt>
                <c:pt idx="47">
                  <c:v>0.32148399999999999</c:v>
                </c:pt>
                <c:pt idx="48">
                  <c:v>0.29459400000000002</c:v>
                </c:pt>
                <c:pt idx="49">
                  <c:v>0.265685</c:v>
                </c:pt>
                <c:pt idx="50">
                  <c:v>0.230959</c:v>
                </c:pt>
                <c:pt idx="51">
                  <c:v>0.22210099999999999</c:v>
                </c:pt>
                <c:pt idx="52">
                  <c:v>0.21803500000000001</c:v>
                </c:pt>
                <c:pt idx="53">
                  <c:v>0.217751</c:v>
                </c:pt>
                <c:pt idx="54">
                  <c:v>0.226212</c:v>
                </c:pt>
                <c:pt idx="55">
                  <c:v>0.24310899999999999</c:v>
                </c:pt>
                <c:pt idx="56">
                  <c:v>0.25747599999999998</c:v>
                </c:pt>
                <c:pt idx="57">
                  <c:v>0.25876500000000002</c:v>
                </c:pt>
                <c:pt idx="58">
                  <c:v>0.24726300000000001</c:v>
                </c:pt>
                <c:pt idx="59">
                  <c:v>0.22356999999999999</c:v>
                </c:pt>
                <c:pt idx="60">
                  <c:v>0.21097099999999999</c:v>
                </c:pt>
                <c:pt idx="61">
                  <c:v>0.204989</c:v>
                </c:pt>
                <c:pt idx="62">
                  <c:v>0.19588800000000001</c:v>
                </c:pt>
                <c:pt idx="63">
                  <c:v>0.19333900000000001</c:v>
                </c:pt>
                <c:pt idx="64">
                  <c:v>0.19652600000000001</c:v>
                </c:pt>
                <c:pt idx="65">
                  <c:v>0.19735900000000001</c:v>
                </c:pt>
                <c:pt idx="66">
                  <c:v>0.190329</c:v>
                </c:pt>
                <c:pt idx="67">
                  <c:v>0.18629799999999999</c:v>
                </c:pt>
              </c:numCache>
            </c:numRef>
          </c:val>
          <c:smooth val="0"/>
        </c:ser>
        <c:ser>
          <c:idx val="1"/>
          <c:order val="1"/>
          <c:tx>
            <c:strRef>
              <c:f>Sheet6!$C$1</c:f>
              <c:strCache>
                <c:ptCount val="1"/>
                <c:pt idx="0">
                  <c:v>Numbers (L)</c:v>
                </c:pt>
              </c:strCache>
            </c:strRef>
          </c:tx>
          <c:spPr>
            <a:ln w="28575" cap="rnd">
              <a:solidFill>
                <a:schemeClr val="accent2"/>
              </a:solidFill>
              <a:round/>
            </a:ln>
            <a:effectLst/>
          </c:spPr>
          <c:marker>
            <c:symbol val="none"/>
          </c:marker>
          <c:cat>
            <c:numRef>
              <c:f>Sheet6!$A$2:$A$69</c:f>
              <c:numCache>
                <c:formatCode>General</c:formatCode>
                <c:ptCount val="6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numCache>
            </c:numRef>
          </c:cat>
          <c:val>
            <c:numRef>
              <c:f>Sheet6!$C$2:$C$69</c:f>
              <c:numCache>
                <c:formatCode>General</c:formatCode>
                <c:ptCount val="68"/>
                <c:pt idx="0">
                  <c:v>0.99990000000000001</c:v>
                </c:pt>
                <c:pt idx="1">
                  <c:v>0.999413</c:v>
                </c:pt>
                <c:pt idx="2">
                  <c:v>0.99786900000000001</c:v>
                </c:pt>
                <c:pt idx="3">
                  <c:v>0.99548000000000003</c:v>
                </c:pt>
                <c:pt idx="4">
                  <c:v>0.99234500000000003</c:v>
                </c:pt>
                <c:pt idx="5">
                  <c:v>0.98754200000000003</c:v>
                </c:pt>
                <c:pt idx="6">
                  <c:v>0.978464</c:v>
                </c:pt>
                <c:pt idx="7">
                  <c:v>0.966862</c:v>
                </c:pt>
                <c:pt idx="8">
                  <c:v>0.95334399999999997</c:v>
                </c:pt>
                <c:pt idx="9">
                  <c:v>0.93968499999999999</c:v>
                </c:pt>
                <c:pt idx="10">
                  <c:v>0.92280700000000004</c:v>
                </c:pt>
                <c:pt idx="11">
                  <c:v>0.90718299999999996</c:v>
                </c:pt>
                <c:pt idx="12">
                  <c:v>0.888378</c:v>
                </c:pt>
                <c:pt idx="13">
                  <c:v>0.867788</c:v>
                </c:pt>
                <c:pt idx="14">
                  <c:v>0.84240199999999998</c:v>
                </c:pt>
                <c:pt idx="15">
                  <c:v>0.81692500000000001</c:v>
                </c:pt>
                <c:pt idx="16">
                  <c:v>0.79403199999999996</c:v>
                </c:pt>
                <c:pt idx="17">
                  <c:v>0.78452100000000002</c:v>
                </c:pt>
                <c:pt idx="18">
                  <c:v>0.76422699999999999</c:v>
                </c:pt>
                <c:pt idx="19">
                  <c:v>0.74224000000000001</c:v>
                </c:pt>
                <c:pt idx="20">
                  <c:v>0.71656200000000003</c:v>
                </c:pt>
                <c:pt idx="21">
                  <c:v>0.70590399999999998</c:v>
                </c:pt>
                <c:pt idx="22">
                  <c:v>0.70035400000000003</c:v>
                </c:pt>
                <c:pt idx="23">
                  <c:v>0.69215499999999996</c:v>
                </c:pt>
                <c:pt idx="24">
                  <c:v>0.68046899999999999</c:v>
                </c:pt>
                <c:pt idx="25">
                  <c:v>0.66726399999999997</c:v>
                </c:pt>
                <c:pt idx="26">
                  <c:v>0.66285400000000005</c:v>
                </c:pt>
                <c:pt idx="27">
                  <c:v>0.65429099999999996</c:v>
                </c:pt>
                <c:pt idx="28">
                  <c:v>0.626274</c:v>
                </c:pt>
                <c:pt idx="29">
                  <c:v>0.60682499999999995</c:v>
                </c:pt>
                <c:pt idx="30">
                  <c:v>0.58493799999999996</c:v>
                </c:pt>
                <c:pt idx="31">
                  <c:v>0.56783499999999998</c:v>
                </c:pt>
                <c:pt idx="32">
                  <c:v>0.54232199999999997</c:v>
                </c:pt>
                <c:pt idx="33">
                  <c:v>0.51532299999999998</c:v>
                </c:pt>
                <c:pt idx="34">
                  <c:v>0.48619200000000001</c:v>
                </c:pt>
                <c:pt idx="35">
                  <c:v>0.46107500000000001</c:v>
                </c:pt>
                <c:pt idx="36">
                  <c:v>0.40925400000000001</c:v>
                </c:pt>
                <c:pt idx="37">
                  <c:v>0.35536000000000001</c:v>
                </c:pt>
                <c:pt idx="38">
                  <c:v>0.32886399999999999</c:v>
                </c:pt>
                <c:pt idx="39">
                  <c:v>0.33286500000000002</c:v>
                </c:pt>
                <c:pt idx="40">
                  <c:v>0.35098600000000002</c:v>
                </c:pt>
                <c:pt idx="41">
                  <c:v>0.36928499999999997</c:v>
                </c:pt>
                <c:pt idx="42">
                  <c:v>0.41341</c:v>
                </c:pt>
                <c:pt idx="43">
                  <c:v>0.41593400000000003</c:v>
                </c:pt>
                <c:pt idx="44">
                  <c:v>0.39967599999999998</c:v>
                </c:pt>
                <c:pt idx="45">
                  <c:v>0.34514699999999998</c:v>
                </c:pt>
                <c:pt idx="46">
                  <c:v>0.30717899999999998</c:v>
                </c:pt>
                <c:pt idx="47">
                  <c:v>0.27730100000000002</c:v>
                </c:pt>
                <c:pt idx="48">
                  <c:v>0.24376200000000001</c:v>
                </c:pt>
                <c:pt idx="49">
                  <c:v>0.210337</c:v>
                </c:pt>
                <c:pt idx="50">
                  <c:v>0.172958</c:v>
                </c:pt>
                <c:pt idx="51">
                  <c:v>0.16398599999999999</c:v>
                </c:pt>
                <c:pt idx="52">
                  <c:v>0.158716</c:v>
                </c:pt>
                <c:pt idx="53">
                  <c:v>0.156443</c:v>
                </c:pt>
                <c:pt idx="54">
                  <c:v>0.16305800000000001</c:v>
                </c:pt>
                <c:pt idx="55">
                  <c:v>0.17966799999999999</c:v>
                </c:pt>
                <c:pt idx="56">
                  <c:v>0.19353899999999999</c:v>
                </c:pt>
                <c:pt idx="57">
                  <c:v>0.19431999999999999</c:v>
                </c:pt>
                <c:pt idx="58">
                  <c:v>0.182562</c:v>
                </c:pt>
                <c:pt idx="59">
                  <c:v>0.159576</c:v>
                </c:pt>
                <c:pt idx="60">
                  <c:v>0.14849999999999999</c:v>
                </c:pt>
                <c:pt idx="61">
                  <c:v>0.14585500000000001</c:v>
                </c:pt>
                <c:pt idx="62">
                  <c:v>0.13830899999999999</c:v>
                </c:pt>
                <c:pt idx="63">
                  <c:v>0.13519</c:v>
                </c:pt>
                <c:pt idx="64">
                  <c:v>0.13572999999999999</c:v>
                </c:pt>
                <c:pt idx="65">
                  <c:v>0.134606</c:v>
                </c:pt>
                <c:pt idx="66">
                  <c:v>0.124227</c:v>
                </c:pt>
                <c:pt idx="67">
                  <c:v>0.11755</c:v>
                </c:pt>
              </c:numCache>
            </c:numRef>
          </c:val>
          <c:smooth val="0"/>
        </c:ser>
        <c:ser>
          <c:idx val="2"/>
          <c:order val="2"/>
          <c:tx>
            <c:strRef>
              <c:f>Sheet6!$D$1</c:f>
              <c:strCache>
                <c:ptCount val="1"/>
                <c:pt idx="0">
                  <c:v>Samples (L)</c:v>
                </c:pt>
              </c:strCache>
            </c:strRef>
          </c:tx>
          <c:spPr>
            <a:ln w="28575" cap="rnd">
              <a:solidFill>
                <a:schemeClr val="accent3"/>
              </a:solidFill>
              <a:round/>
            </a:ln>
            <a:effectLst/>
          </c:spPr>
          <c:marker>
            <c:symbol val="none"/>
          </c:marker>
          <c:cat>
            <c:numRef>
              <c:f>Sheet6!$A$2:$A$69</c:f>
              <c:numCache>
                <c:formatCode>General</c:formatCode>
                <c:ptCount val="6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numCache>
            </c:numRef>
          </c:cat>
          <c:val>
            <c:numRef>
              <c:f>Sheet6!$D$2:$D$69</c:f>
              <c:numCache>
                <c:formatCode>General</c:formatCode>
                <c:ptCount val="68"/>
                <c:pt idx="0">
                  <c:v>0.99998399999999998</c:v>
                </c:pt>
                <c:pt idx="1">
                  <c:v>0.99992599999999998</c:v>
                </c:pt>
                <c:pt idx="2">
                  <c:v>0.99968100000000004</c:v>
                </c:pt>
                <c:pt idx="3">
                  <c:v>0.99929599999999996</c:v>
                </c:pt>
                <c:pt idx="4">
                  <c:v>0.99876500000000001</c:v>
                </c:pt>
                <c:pt idx="5">
                  <c:v>0.99792800000000004</c:v>
                </c:pt>
                <c:pt idx="6">
                  <c:v>0.99632900000000002</c:v>
                </c:pt>
                <c:pt idx="7">
                  <c:v>0.99422699999999997</c:v>
                </c:pt>
                <c:pt idx="8">
                  <c:v>0.99163900000000005</c:v>
                </c:pt>
                <c:pt idx="9">
                  <c:v>0.98882400000000004</c:v>
                </c:pt>
                <c:pt idx="10">
                  <c:v>0.98519900000000005</c:v>
                </c:pt>
                <c:pt idx="11">
                  <c:v>0.98154200000000003</c:v>
                </c:pt>
                <c:pt idx="12">
                  <c:v>0.976989</c:v>
                </c:pt>
                <c:pt idx="13">
                  <c:v>0.97180800000000001</c:v>
                </c:pt>
                <c:pt idx="14">
                  <c:v>0.96533899999999995</c:v>
                </c:pt>
                <c:pt idx="15">
                  <c:v>0.95844399999999996</c:v>
                </c:pt>
                <c:pt idx="16">
                  <c:v>0.95152599999999998</c:v>
                </c:pt>
                <c:pt idx="17">
                  <c:v>0.946662</c:v>
                </c:pt>
                <c:pt idx="18">
                  <c:v>0.93924300000000005</c:v>
                </c:pt>
                <c:pt idx="19">
                  <c:v>0.931284</c:v>
                </c:pt>
                <c:pt idx="20">
                  <c:v>0.92211600000000005</c:v>
                </c:pt>
                <c:pt idx="21">
                  <c:v>0.91561700000000001</c:v>
                </c:pt>
                <c:pt idx="22">
                  <c:v>0.90959100000000004</c:v>
                </c:pt>
                <c:pt idx="23">
                  <c:v>0.90285300000000002</c:v>
                </c:pt>
                <c:pt idx="24">
                  <c:v>0.89531799999999995</c:v>
                </c:pt>
                <c:pt idx="25">
                  <c:v>0.88736800000000005</c:v>
                </c:pt>
                <c:pt idx="26">
                  <c:v>0.88098500000000002</c:v>
                </c:pt>
                <c:pt idx="27">
                  <c:v>0.873691</c:v>
                </c:pt>
                <c:pt idx="28">
                  <c:v>0.86263000000000001</c:v>
                </c:pt>
                <c:pt idx="29">
                  <c:v>0.85303899999999999</c:v>
                </c:pt>
                <c:pt idx="30">
                  <c:v>0.84288300000000005</c:v>
                </c:pt>
                <c:pt idx="31">
                  <c:v>0.834206</c:v>
                </c:pt>
                <c:pt idx="32">
                  <c:v>0.82331100000000002</c:v>
                </c:pt>
                <c:pt idx="33">
                  <c:v>0.81092900000000001</c:v>
                </c:pt>
                <c:pt idx="34">
                  <c:v>0.79532800000000003</c:v>
                </c:pt>
                <c:pt idx="35">
                  <c:v>0.77937100000000004</c:v>
                </c:pt>
                <c:pt idx="36">
                  <c:v>0.76173900000000005</c:v>
                </c:pt>
                <c:pt idx="37">
                  <c:v>0.74101300000000003</c:v>
                </c:pt>
                <c:pt idx="38">
                  <c:v>0.72222799999999998</c:v>
                </c:pt>
                <c:pt idx="39">
                  <c:v>0.70762999999999998</c:v>
                </c:pt>
                <c:pt idx="40">
                  <c:v>0.69571899999999998</c:v>
                </c:pt>
                <c:pt idx="41">
                  <c:v>0.68859300000000001</c:v>
                </c:pt>
                <c:pt idx="42">
                  <c:v>0.69361799999999996</c:v>
                </c:pt>
                <c:pt idx="43">
                  <c:v>0.69257899999999994</c:v>
                </c:pt>
                <c:pt idx="44">
                  <c:v>0.68923500000000004</c:v>
                </c:pt>
                <c:pt idx="45">
                  <c:v>0.67671999999999999</c:v>
                </c:pt>
                <c:pt idx="46">
                  <c:v>0.66700800000000005</c:v>
                </c:pt>
                <c:pt idx="47">
                  <c:v>0.65570899999999999</c:v>
                </c:pt>
                <c:pt idx="48">
                  <c:v>0.64047200000000004</c:v>
                </c:pt>
                <c:pt idx="49">
                  <c:v>0.62223799999999996</c:v>
                </c:pt>
                <c:pt idx="50">
                  <c:v>0.60201400000000005</c:v>
                </c:pt>
                <c:pt idx="51">
                  <c:v>0.58932300000000004</c:v>
                </c:pt>
                <c:pt idx="52">
                  <c:v>0.57862999999999998</c:v>
                </c:pt>
                <c:pt idx="53">
                  <c:v>0.57052499999999995</c:v>
                </c:pt>
                <c:pt idx="54">
                  <c:v>0.56842000000000004</c:v>
                </c:pt>
                <c:pt idx="55">
                  <c:v>0.57109200000000004</c:v>
                </c:pt>
                <c:pt idx="56">
                  <c:v>0.57467999999999997</c:v>
                </c:pt>
                <c:pt idx="57">
                  <c:v>0.57486599999999999</c:v>
                </c:pt>
                <c:pt idx="58">
                  <c:v>0.57093799999999995</c:v>
                </c:pt>
                <c:pt idx="59">
                  <c:v>0.56220999999999999</c:v>
                </c:pt>
                <c:pt idx="60">
                  <c:v>0.55182900000000001</c:v>
                </c:pt>
                <c:pt idx="61">
                  <c:v>0.54012800000000005</c:v>
                </c:pt>
                <c:pt idx="62">
                  <c:v>0.52509300000000003</c:v>
                </c:pt>
                <c:pt idx="63">
                  <c:v>0.50976399999999999</c:v>
                </c:pt>
                <c:pt idx="64">
                  <c:v>0.491286</c:v>
                </c:pt>
                <c:pt idx="65">
                  <c:v>0.46843299999999999</c:v>
                </c:pt>
                <c:pt idx="66">
                  <c:v>0.44043599999999999</c:v>
                </c:pt>
                <c:pt idx="67">
                  <c:v>0.41319099999999997</c:v>
                </c:pt>
              </c:numCache>
            </c:numRef>
          </c:val>
          <c:smooth val="0"/>
        </c:ser>
        <c:ser>
          <c:idx val="3"/>
          <c:order val="3"/>
          <c:tx>
            <c:strRef>
              <c:f>Sheet6!$E$1</c:f>
              <c:strCache>
                <c:ptCount val="1"/>
                <c:pt idx="0">
                  <c:v>Iterative Reweighted</c:v>
                </c:pt>
              </c:strCache>
            </c:strRef>
          </c:tx>
          <c:spPr>
            <a:ln w="28575" cap="rnd">
              <a:solidFill>
                <a:schemeClr val="accent4"/>
              </a:solidFill>
              <a:round/>
            </a:ln>
            <a:effectLst/>
          </c:spPr>
          <c:marker>
            <c:symbol val="none"/>
          </c:marker>
          <c:cat>
            <c:numRef>
              <c:f>Sheet6!$A$2:$A$69</c:f>
              <c:numCache>
                <c:formatCode>General</c:formatCode>
                <c:ptCount val="6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numCache>
            </c:numRef>
          </c:cat>
          <c:val>
            <c:numRef>
              <c:f>Sheet6!$E$2:$E$69</c:f>
              <c:numCache>
                <c:formatCode>General</c:formatCode>
                <c:ptCount val="68"/>
                <c:pt idx="0">
                  <c:v>0.99989300000000003</c:v>
                </c:pt>
                <c:pt idx="1">
                  <c:v>0.99941500000000005</c:v>
                </c:pt>
                <c:pt idx="2">
                  <c:v>0.99776299999999996</c:v>
                </c:pt>
                <c:pt idx="3">
                  <c:v>0.99521099999999996</c:v>
                </c:pt>
                <c:pt idx="4">
                  <c:v>0.99187000000000003</c:v>
                </c:pt>
                <c:pt idx="5">
                  <c:v>0.98610200000000003</c:v>
                </c:pt>
                <c:pt idx="6">
                  <c:v>0.97603099999999998</c:v>
                </c:pt>
                <c:pt idx="7">
                  <c:v>0.96345599999999998</c:v>
                </c:pt>
                <c:pt idx="8">
                  <c:v>0.94904500000000003</c:v>
                </c:pt>
                <c:pt idx="9">
                  <c:v>0.93460200000000004</c:v>
                </c:pt>
                <c:pt idx="10">
                  <c:v>0.91700800000000005</c:v>
                </c:pt>
                <c:pt idx="11">
                  <c:v>0.90080899999999997</c:v>
                </c:pt>
                <c:pt idx="12">
                  <c:v>0.88151199999999996</c:v>
                </c:pt>
                <c:pt idx="13">
                  <c:v>0.86047899999999999</c:v>
                </c:pt>
                <c:pt idx="14">
                  <c:v>0.83470100000000003</c:v>
                </c:pt>
                <c:pt idx="15">
                  <c:v>0.80893400000000004</c:v>
                </c:pt>
                <c:pt idx="16">
                  <c:v>0.78594299999999995</c:v>
                </c:pt>
                <c:pt idx="17">
                  <c:v>0.77669999999999995</c:v>
                </c:pt>
                <c:pt idx="18">
                  <c:v>0.75659299999999996</c:v>
                </c:pt>
                <c:pt idx="19">
                  <c:v>0.73474399999999995</c:v>
                </c:pt>
                <c:pt idx="20">
                  <c:v>0.70918999999999999</c:v>
                </c:pt>
                <c:pt idx="21">
                  <c:v>0.69901000000000002</c:v>
                </c:pt>
                <c:pt idx="22">
                  <c:v>0.69415700000000002</c:v>
                </c:pt>
                <c:pt idx="23">
                  <c:v>0.68657500000000005</c:v>
                </c:pt>
                <c:pt idx="24">
                  <c:v>0.67533500000000002</c:v>
                </c:pt>
                <c:pt idx="25">
                  <c:v>0.66245600000000004</c:v>
                </c:pt>
                <c:pt idx="26">
                  <c:v>0.658501</c:v>
                </c:pt>
                <c:pt idx="27">
                  <c:v>0.65025900000000003</c:v>
                </c:pt>
                <c:pt idx="28">
                  <c:v>0.62345899999999999</c:v>
                </c:pt>
                <c:pt idx="29">
                  <c:v>0.60414999999999996</c:v>
                </c:pt>
                <c:pt idx="30">
                  <c:v>0.58057300000000001</c:v>
                </c:pt>
                <c:pt idx="31">
                  <c:v>0.56022700000000003</c:v>
                </c:pt>
                <c:pt idx="32">
                  <c:v>0.53400400000000003</c:v>
                </c:pt>
                <c:pt idx="33">
                  <c:v>0.50826499999999997</c:v>
                </c:pt>
                <c:pt idx="34">
                  <c:v>0.48282999999999998</c:v>
                </c:pt>
                <c:pt idx="35">
                  <c:v>0.46128200000000003</c:v>
                </c:pt>
                <c:pt idx="36">
                  <c:v>0.40808899999999998</c:v>
                </c:pt>
                <c:pt idx="37">
                  <c:v>0.35412399999999999</c:v>
                </c:pt>
                <c:pt idx="38">
                  <c:v>0.32864199999999999</c:v>
                </c:pt>
                <c:pt idx="39">
                  <c:v>0.33554200000000001</c:v>
                </c:pt>
                <c:pt idx="40">
                  <c:v>0.35870299999999999</c:v>
                </c:pt>
                <c:pt idx="41">
                  <c:v>0.38265399999999999</c:v>
                </c:pt>
                <c:pt idx="42">
                  <c:v>0.43847000000000003</c:v>
                </c:pt>
                <c:pt idx="43">
                  <c:v>0.44855800000000001</c:v>
                </c:pt>
                <c:pt idx="44">
                  <c:v>0.43218400000000001</c:v>
                </c:pt>
                <c:pt idx="45">
                  <c:v>0.37043399999999999</c:v>
                </c:pt>
                <c:pt idx="46">
                  <c:v>0.33318900000000001</c:v>
                </c:pt>
                <c:pt idx="47">
                  <c:v>0.30422700000000003</c:v>
                </c:pt>
                <c:pt idx="48">
                  <c:v>0.272484</c:v>
                </c:pt>
                <c:pt idx="49">
                  <c:v>0.239343</c:v>
                </c:pt>
                <c:pt idx="50">
                  <c:v>0.19953399999999999</c:v>
                </c:pt>
                <c:pt idx="51">
                  <c:v>0.191526</c:v>
                </c:pt>
                <c:pt idx="52">
                  <c:v>0.18793799999999999</c:v>
                </c:pt>
                <c:pt idx="53">
                  <c:v>0.18892999999999999</c:v>
                </c:pt>
                <c:pt idx="54">
                  <c:v>0.198963</c:v>
                </c:pt>
                <c:pt idx="55">
                  <c:v>0.219086</c:v>
                </c:pt>
                <c:pt idx="56">
                  <c:v>0.23615</c:v>
                </c:pt>
                <c:pt idx="57">
                  <c:v>0.23647399999999999</c:v>
                </c:pt>
                <c:pt idx="58">
                  <c:v>0.22144800000000001</c:v>
                </c:pt>
                <c:pt idx="59">
                  <c:v>0.19093599999999999</c:v>
                </c:pt>
                <c:pt idx="60">
                  <c:v>0.17366799999999999</c:v>
                </c:pt>
                <c:pt idx="61">
                  <c:v>0.16659499999999999</c:v>
                </c:pt>
                <c:pt idx="62">
                  <c:v>0.15690399999999999</c:v>
                </c:pt>
                <c:pt idx="63">
                  <c:v>0.15740799999999999</c:v>
                </c:pt>
                <c:pt idx="64">
                  <c:v>0.16474</c:v>
                </c:pt>
                <c:pt idx="65">
                  <c:v>0.17035800000000001</c:v>
                </c:pt>
                <c:pt idx="66">
                  <c:v>0.165487</c:v>
                </c:pt>
                <c:pt idx="67">
                  <c:v>0.16228799999999999</c:v>
                </c:pt>
              </c:numCache>
            </c:numRef>
          </c:val>
          <c:smooth val="0"/>
        </c:ser>
        <c:ser>
          <c:idx val="4"/>
          <c:order val="4"/>
          <c:tx>
            <c:strRef>
              <c:f>Sheet6!$F$1</c:f>
              <c:strCache>
                <c:ptCount val="1"/>
                <c:pt idx="0">
                  <c:v>Cap 200</c:v>
                </c:pt>
              </c:strCache>
            </c:strRef>
          </c:tx>
          <c:spPr>
            <a:ln w="28575" cap="rnd">
              <a:solidFill>
                <a:schemeClr val="accent5"/>
              </a:solidFill>
              <a:round/>
            </a:ln>
            <a:effectLst/>
          </c:spPr>
          <c:marker>
            <c:symbol val="none"/>
          </c:marker>
          <c:cat>
            <c:numRef>
              <c:f>Sheet6!$A$2:$A$69</c:f>
              <c:numCache>
                <c:formatCode>General</c:formatCode>
                <c:ptCount val="6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numCache>
            </c:numRef>
          </c:cat>
          <c:val>
            <c:numRef>
              <c:f>Sheet6!$F$2:$F$69</c:f>
              <c:numCache>
                <c:formatCode>General</c:formatCode>
                <c:ptCount val="68"/>
                <c:pt idx="0">
                  <c:v>0.99993399999999999</c:v>
                </c:pt>
                <c:pt idx="1">
                  <c:v>0.99956</c:v>
                </c:pt>
                <c:pt idx="2">
                  <c:v>0.99854500000000002</c:v>
                </c:pt>
                <c:pt idx="3">
                  <c:v>0.99696300000000004</c:v>
                </c:pt>
                <c:pt idx="4">
                  <c:v>0.994865</c:v>
                </c:pt>
                <c:pt idx="5">
                  <c:v>0.99186300000000005</c:v>
                </c:pt>
                <c:pt idx="6">
                  <c:v>0.98577199999999998</c:v>
                </c:pt>
                <c:pt idx="7">
                  <c:v>0.97781300000000004</c:v>
                </c:pt>
                <c:pt idx="8">
                  <c:v>0.968329</c:v>
                </c:pt>
                <c:pt idx="9">
                  <c:v>0.958565</c:v>
                </c:pt>
                <c:pt idx="10">
                  <c:v>0.94625499999999996</c:v>
                </c:pt>
                <c:pt idx="11">
                  <c:v>0.93463499999999999</c:v>
                </c:pt>
                <c:pt idx="12">
                  <c:v>0.92042000000000002</c:v>
                </c:pt>
                <c:pt idx="13">
                  <c:v>0.90467500000000001</c:v>
                </c:pt>
                <c:pt idx="14">
                  <c:v>0.88508299999999995</c:v>
                </c:pt>
                <c:pt idx="15">
                  <c:v>0.86514000000000002</c:v>
                </c:pt>
                <c:pt idx="16">
                  <c:v>0.84673200000000004</c:v>
                </c:pt>
                <c:pt idx="17">
                  <c:v>0.837897</c:v>
                </c:pt>
                <c:pt idx="18">
                  <c:v>0.82074899999999995</c:v>
                </c:pt>
                <c:pt idx="19">
                  <c:v>0.80230100000000004</c:v>
                </c:pt>
                <c:pt idx="20">
                  <c:v>0.78082300000000004</c:v>
                </c:pt>
                <c:pt idx="21">
                  <c:v>0.770509</c:v>
                </c:pt>
                <c:pt idx="22">
                  <c:v>0.76370400000000005</c:v>
                </c:pt>
                <c:pt idx="23">
                  <c:v>0.75496300000000005</c:v>
                </c:pt>
                <c:pt idx="24">
                  <c:v>0.74376799999999998</c:v>
                </c:pt>
                <c:pt idx="25">
                  <c:v>0.73158400000000001</c:v>
                </c:pt>
                <c:pt idx="26">
                  <c:v>0.72602999999999995</c:v>
                </c:pt>
                <c:pt idx="27">
                  <c:v>0.71755100000000005</c:v>
                </c:pt>
                <c:pt idx="28">
                  <c:v>0.69326699999999997</c:v>
                </c:pt>
                <c:pt idx="29">
                  <c:v>0.677477</c:v>
                </c:pt>
                <c:pt idx="30">
                  <c:v>0.65924799999999995</c:v>
                </c:pt>
                <c:pt idx="31">
                  <c:v>0.64521200000000001</c:v>
                </c:pt>
                <c:pt idx="32">
                  <c:v>0.62543800000000005</c:v>
                </c:pt>
                <c:pt idx="33">
                  <c:v>0.60259700000000005</c:v>
                </c:pt>
                <c:pt idx="34">
                  <c:v>0.57538</c:v>
                </c:pt>
                <c:pt idx="35">
                  <c:v>0.54810999999999999</c:v>
                </c:pt>
                <c:pt idx="36">
                  <c:v>0.50624400000000003</c:v>
                </c:pt>
                <c:pt idx="37">
                  <c:v>0.46202399999999999</c:v>
                </c:pt>
                <c:pt idx="38">
                  <c:v>0.43397599999999997</c:v>
                </c:pt>
                <c:pt idx="39">
                  <c:v>0.42458499999999999</c:v>
                </c:pt>
                <c:pt idx="40">
                  <c:v>0.42460199999999998</c:v>
                </c:pt>
                <c:pt idx="41">
                  <c:v>0.42754900000000001</c:v>
                </c:pt>
                <c:pt idx="42">
                  <c:v>0.451428</c:v>
                </c:pt>
                <c:pt idx="43">
                  <c:v>0.44537399999999999</c:v>
                </c:pt>
                <c:pt idx="44">
                  <c:v>0.42613600000000001</c:v>
                </c:pt>
                <c:pt idx="45">
                  <c:v>0.37729699999999999</c:v>
                </c:pt>
                <c:pt idx="46">
                  <c:v>0.347242</c:v>
                </c:pt>
                <c:pt idx="47">
                  <c:v>0.323322</c:v>
                </c:pt>
                <c:pt idx="48">
                  <c:v>0.29850100000000002</c:v>
                </c:pt>
                <c:pt idx="49">
                  <c:v>0.27338699999999999</c:v>
                </c:pt>
                <c:pt idx="50">
                  <c:v>0.244171</c:v>
                </c:pt>
                <c:pt idx="51">
                  <c:v>0.236454</c:v>
                </c:pt>
                <c:pt idx="52">
                  <c:v>0.232602</c:v>
                </c:pt>
                <c:pt idx="53">
                  <c:v>0.23207700000000001</c:v>
                </c:pt>
                <c:pt idx="54">
                  <c:v>0.23882</c:v>
                </c:pt>
                <c:pt idx="55">
                  <c:v>0.252083</c:v>
                </c:pt>
                <c:pt idx="56">
                  <c:v>0.26299899999999998</c:v>
                </c:pt>
                <c:pt idx="57">
                  <c:v>0.26448700000000003</c:v>
                </c:pt>
                <c:pt idx="58">
                  <c:v>0.25555899999999998</c:v>
                </c:pt>
                <c:pt idx="59">
                  <c:v>0.23597299999999999</c:v>
                </c:pt>
                <c:pt idx="60">
                  <c:v>0.225249</c:v>
                </c:pt>
                <c:pt idx="61">
                  <c:v>0.219336</c:v>
                </c:pt>
                <c:pt idx="62">
                  <c:v>0.211122</c:v>
                </c:pt>
                <c:pt idx="63">
                  <c:v>0.20857300000000001</c:v>
                </c:pt>
                <c:pt idx="64">
                  <c:v>0.209927</c:v>
                </c:pt>
                <c:pt idx="65">
                  <c:v>0.209311</c:v>
                </c:pt>
                <c:pt idx="66">
                  <c:v>0.20031599999999999</c:v>
                </c:pt>
                <c:pt idx="67">
                  <c:v>0.19386900000000001</c:v>
                </c:pt>
              </c:numCache>
            </c:numRef>
          </c:val>
          <c:smooth val="0"/>
        </c:ser>
        <c:dLbls>
          <c:showLegendKey val="0"/>
          <c:showVal val="0"/>
          <c:showCatName val="0"/>
          <c:showSerName val="0"/>
          <c:showPercent val="0"/>
          <c:showBubbleSize val="0"/>
        </c:dLbls>
        <c:smooth val="0"/>
        <c:axId val="475748992"/>
        <c:axId val="475749552"/>
      </c:lineChart>
      <c:catAx>
        <c:axId val="47574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749552"/>
        <c:crosses val="autoZero"/>
        <c:auto val="1"/>
        <c:lblAlgn val="ctr"/>
        <c:lblOffset val="100"/>
        <c:noMultiLvlLbl val="0"/>
      </c:catAx>
      <c:valAx>
        <c:axId val="47574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5748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Sheet6!$B$1</c:f>
              <c:strCache>
                <c:ptCount val="1"/>
                <c:pt idx="0">
                  <c:v>Catch </c:v>
                </c:pt>
              </c:strCache>
            </c:strRef>
          </c:tx>
          <c:spPr>
            <a:ln w="28575" cap="rnd">
              <a:solidFill>
                <a:schemeClr val="accent1"/>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Sheet6!$B$56:$B$69</c:f>
              <c:numCache>
                <c:formatCode>General</c:formatCode>
                <c:ptCount val="14"/>
                <c:pt idx="0">
                  <c:v>0.226212</c:v>
                </c:pt>
                <c:pt idx="1">
                  <c:v>0.24310899999999999</c:v>
                </c:pt>
                <c:pt idx="2">
                  <c:v>0.25747599999999998</c:v>
                </c:pt>
                <c:pt idx="3">
                  <c:v>0.25876500000000002</c:v>
                </c:pt>
                <c:pt idx="4">
                  <c:v>0.24726300000000001</c:v>
                </c:pt>
                <c:pt idx="5">
                  <c:v>0.22356999999999999</c:v>
                </c:pt>
                <c:pt idx="6">
                  <c:v>0.21097099999999999</c:v>
                </c:pt>
                <c:pt idx="7">
                  <c:v>0.204989</c:v>
                </c:pt>
                <c:pt idx="8">
                  <c:v>0.19588800000000001</c:v>
                </c:pt>
                <c:pt idx="9">
                  <c:v>0.19333900000000001</c:v>
                </c:pt>
                <c:pt idx="10">
                  <c:v>0.19652600000000001</c:v>
                </c:pt>
                <c:pt idx="11">
                  <c:v>0.19735900000000001</c:v>
                </c:pt>
                <c:pt idx="12">
                  <c:v>0.190329</c:v>
                </c:pt>
                <c:pt idx="13">
                  <c:v>0.18629799999999999</c:v>
                </c:pt>
              </c:numCache>
            </c:numRef>
          </c:val>
          <c:smooth val="0"/>
        </c:ser>
        <c:ser>
          <c:idx val="1"/>
          <c:order val="1"/>
          <c:tx>
            <c:strRef>
              <c:f>Sheet6!$C$1</c:f>
              <c:strCache>
                <c:ptCount val="1"/>
                <c:pt idx="0">
                  <c:v>Numbers (L)</c:v>
                </c:pt>
              </c:strCache>
            </c:strRef>
          </c:tx>
          <c:spPr>
            <a:ln w="28575" cap="rnd">
              <a:solidFill>
                <a:schemeClr val="accent2"/>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Sheet6!$C$56:$C$69</c:f>
              <c:numCache>
                <c:formatCode>General</c:formatCode>
                <c:ptCount val="14"/>
                <c:pt idx="0">
                  <c:v>0.16305800000000001</c:v>
                </c:pt>
                <c:pt idx="1">
                  <c:v>0.17966799999999999</c:v>
                </c:pt>
                <c:pt idx="2">
                  <c:v>0.19353899999999999</c:v>
                </c:pt>
                <c:pt idx="3">
                  <c:v>0.19431999999999999</c:v>
                </c:pt>
                <c:pt idx="4">
                  <c:v>0.182562</c:v>
                </c:pt>
                <c:pt idx="5">
                  <c:v>0.159576</c:v>
                </c:pt>
                <c:pt idx="6">
                  <c:v>0.14849999999999999</c:v>
                </c:pt>
                <c:pt idx="7">
                  <c:v>0.14585500000000001</c:v>
                </c:pt>
                <c:pt idx="8">
                  <c:v>0.13830899999999999</c:v>
                </c:pt>
                <c:pt idx="9">
                  <c:v>0.13519</c:v>
                </c:pt>
                <c:pt idx="10">
                  <c:v>0.13572999999999999</c:v>
                </c:pt>
                <c:pt idx="11">
                  <c:v>0.134606</c:v>
                </c:pt>
                <c:pt idx="12">
                  <c:v>0.124227</c:v>
                </c:pt>
                <c:pt idx="13">
                  <c:v>0.11755</c:v>
                </c:pt>
              </c:numCache>
            </c:numRef>
          </c:val>
          <c:smooth val="0"/>
        </c:ser>
        <c:ser>
          <c:idx val="2"/>
          <c:order val="2"/>
          <c:tx>
            <c:strRef>
              <c:f>Sheet6!$D$1</c:f>
              <c:strCache>
                <c:ptCount val="1"/>
                <c:pt idx="0">
                  <c:v>Samples (L)</c:v>
                </c:pt>
              </c:strCache>
            </c:strRef>
          </c:tx>
          <c:spPr>
            <a:ln w="28575" cap="rnd">
              <a:solidFill>
                <a:schemeClr val="accent3"/>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Sheet6!$D$56:$D$69</c:f>
              <c:numCache>
                <c:formatCode>General</c:formatCode>
                <c:ptCount val="14"/>
                <c:pt idx="0">
                  <c:v>0.56842000000000004</c:v>
                </c:pt>
                <c:pt idx="1">
                  <c:v>0.57109200000000004</c:v>
                </c:pt>
                <c:pt idx="2">
                  <c:v>0.57467999999999997</c:v>
                </c:pt>
                <c:pt idx="3">
                  <c:v>0.57486599999999999</c:v>
                </c:pt>
                <c:pt idx="4">
                  <c:v>0.57093799999999995</c:v>
                </c:pt>
                <c:pt idx="5">
                  <c:v>0.56220999999999999</c:v>
                </c:pt>
                <c:pt idx="6">
                  <c:v>0.55182900000000001</c:v>
                </c:pt>
                <c:pt idx="7">
                  <c:v>0.54012800000000005</c:v>
                </c:pt>
                <c:pt idx="8">
                  <c:v>0.52509300000000003</c:v>
                </c:pt>
                <c:pt idx="9">
                  <c:v>0.50976399999999999</c:v>
                </c:pt>
                <c:pt idx="10">
                  <c:v>0.491286</c:v>
                </c:pt>
                <c:pt idx="11">
                  <c:v>0.46843299999999999</c:v>
                </c:pt>
                <c:pt idx="12">
                  <c:v>0.44043599999999999</c:v>
                </c:pt>
                <c:pt idx="13">
                  <c:v>0.41319099999999997</c:v>
                </c:pt>
              </c:numCache>
            </c:numRef>
          </c:val>
          <c:smooth val="0"/>
        </c:ser>
        <c:ser>
          <c:idx val="3"/>
          <c:order val="3"/>
          <c:tx>
            <c:strRef>
              <c:f>Sheet6!$E$1</c:f>
              <c:strCache>
                <c:ptCount val="1"/>
                <c:pt idx="0">
                  <c:v>Iterative Reweighted</c:v>
                </c:pt>
              </c:strCache>
            </c:strRef>
          </c:tx>
          <c:spPr>
            <a:ln w="28575" cap="rnd">
              <a:solidFill>
                <a:schemeClr val="accent4"/>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Sheet6!$E$56:$E$69</c:f>
              <c:numCache>
                <c:formatCode>General</c:formatCode>
                <c:ptCount val="14"/>
                <c:pt idx="0">
                  <c:v>0.198963</c:v>
                </c:pt>
                <c:pt idx="1">
                  <c:v>0.219086</c:v>
                </c:pt>
                <c:pt idx="2">
                  <c:v>0.23615</c:v>
                </c:pt>
                <c:pt idx="3">
                  <c:v>0.23647399999999999</c:v>
                </c:pt>
                <c:pt idx="4">
                  <c:v>0.22144800000000001</c:v>
                </c:pt>
                <c:pt idx="5">
                  <c:v>0.19093599999999999</c:v>
                </c:pt>
                <c:pt idx="6">
                  <c:v>0.17366799999999999</c:v>
                </c:pt>
                <c:pt idx="7">
                  <c:v>0.16659499999999999</c:v>
                </c:pt>
                <c:pt idx="8">
                  <c:v>0.15690399999999999</c:v>
                </c:pt>
                <c:pt idx="9">
                  <c:v>0.15740799999999999</c:v>
                </c:pt>
                <c:pt idx="10">
                  <c:v>0.16474</c:v>
                </c:pt>
                <c:pt idx="11">
                  <c:v>0.17035800000000001</c:v>
                </c:pt>
                <c:pt idx="12">
                  <c:v>0.165487</c:v>
                </c:pt>
                <c:pt idx="13">
                  <c:v>0.16228799999999999</c:v>
                </c:pt>
              </c:numCache>
            </c:numRef>
          </c:val>
          <c:smooth val="0"/>
        </c:ser>
        <c:ser>
          <c:idx val="4"/>
          <c:order val="4"/>
          <c:tx>
            <c:strRef>
              <c:f>Sheet6!$F$1</c:f>
              <c:strCache>
                <c:ptCount val="1"/>
                <c:pt idx="0">
                  <c:v>Cap 200</c:v>
                </c:pt>
              </c:strCache>
            </c:strRef>
          </c:tx>
          <c:spPr>
            <a:ln w="28575" cap="rnd">
              <a:solidFill>
                <a:schemeClr val="accent5"/>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Sheet6!$F$56:$F$69</c:f>
              <c:numCache>
                <c:formatCode>General</c:formatCode>
                <c:ptCount val="14"/>
                <c:pt idx="0">
                  <c:v>0.23882</c:v>
                </c:pt>
                <c:pt idx="1">
                  <c:v>0.252083</c:v>
                </c:pt>
                <c:pt idx="2">
                  <c:v>0.26299899999999998</c:v>
                </c:pt>
                <c:pt idx="3">
                  <c:v>0.26448700000000003</c:v>
                </c:pt>
                <c:pt idx="4">
                  <c:v>0.25555899999999998</c:v>
                </c:pt>
                <c:pt idx="5">
                  <c:v>0.23597299999999999</c:v>
                </c:pt>
                <c:pt idx="6">
                  <c:v>0.225249</c:v>
                </c:pt>
                <c:pt idx="7">
                  <c:v>0.219336</c:v>
                </c:pt>
                <c:pt idx="8">
                  <c:v>0.211122</c:v>
                </c:pt>
                <c:pt idx="9">
                  <c:v>0.20857300000000001</c:v>
                </c:pt>
                <c:pt idx="10">
                  <c:v>0.209927</c:v>
                </c:pt>
                <c:pt idx="11">
                  <c:v>0.209311</c:v>
                </c:pt>
                <c:pt idx="12">
                  <c:v>0.20031599999999999</c:v>
                </c:pt>
                <c:pt idx="13">
                  <c:v>0.19386900000000001</c:v>
                </c:pt>
              </c:numCache>
            </c:numRef>
          </c:val>
          <c:smooth val="0"/>
        </c:ser>
        <c:dLbls>
          <c:showLegendKey val="0"/>
          <c:showVal val="0"/>
          <c:showCatName val="0"/>
          <c:showSerName val="0"/>
          <c:showPercent val="0"/>
          <c:showBubbleSize val="0"/>
        </c:dLbls>
        <c:smooth val="0"/>
        <c:axId val="475754032"/>
        <c:axId val="475754592"/>
      </c:lineChart>
      <c:catAx>
        <c:axId val="47575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5754592"/>
        <c:crosses val="autoZero"/>
        <c:auto val="1"/>
        <c:lblAlgn val="ctr"/>
        <c:lblOffset val="100"/>
        <c:noMultiLvlLbl val="0"/>
      </c:catAx>
      <c:valAx>
        <c:axId val="47575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575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Sheet6!$B$1</c:f>
              <c:strCache>
                <c:ptCount val="1"/>
                <c:pt idx="0">
                  <c:v>Catch </c:v>
                </c:pt>
              </c:strCache>
            </c:strRef>
          </c:tx>
          <c:spPr>
            <a:ln w="28575" cap="rnd">
              <a:solidFill>
                <a:schemeClr val="accent1"/>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Sheet6!$B$56:$B$69</c:f>
              <c:numCache>
                <c:formatCode>General</c:formatCode>
                <c:ptCount val="14"/>
                <c:pt idx="0">
                  <c:v>0.226212</c:v>
                </c:pt>
                <c:pt idx="1">
                  <c:v>0.24310899999999999</c:v>
                </c:pt>
                <c:pt idx="2">
                  <c:v>0.25747599999999998</c:v>
                </c:pt>
                <c:pt idx="3">
                  <c:v>0.25876500000000002</c:v>
                </c:pt>
                <c:pt idx="4">
                  <c:v>0.24726300000000001</c:v>
                </c:pt>
                <c:pt idx="5">
                  <c:v>0.22356999999999999</c:v>
                </c:pt>
                <c:pt idx="6">
                  <c:v>0.21097099999999999</c:v>
                </c:pt>
                <c:pt idx="7">
                  <c:v>0.204989</c:v>
                </c:pt>
                <c:pt idx="8">
                  <c:v>0.19588800000000001</c:v>
                </c:pt>
                <c:pt idx="9">
                  <c:v>0.19333900000000001</c:v>
                </c:pt>
                <c:pt idx="10">
                  <c:v>0.19652600000000001</c:v>
                </c:pt>
                <c:pt idx="11">
                  <c:v>0.19735900000000001</c:v>
                </c:pt>
                <c:pt idx="12">
                  <c:v>0.190329</c:v>
                </c:pt>
                <c:pt idx="13">
                  <c:v>0.18629799999999999</c:v>
                </c:pt>
              </c:numCache>
            </c:numRef>
          </c:val>
          <c:smooth val="0"/>
        </c:ser>
        <c:ser>
          <c:idx val="1"/>
          <c:order val="1"/>
          <c:tx>
            <c:strRef>
              <c:f>Sheet6!$C$1</c:f>
              <c:strCache>
                <c:ptCount val="1"/>
                <c:pt idx="0">
                  <c:v>Numbers (L)</c:v>
                </c:pt>
              </c:strCache>
            </c:strRef>
          </c:tx>
          <c:spPr>
            <a:ln w="28575" cap="rnd">
              <a:solidFill>
                <a:schemeClr val="accent2"/>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Sheet6!$C$56:$C$69</c:f>
              <c:numCache>
                <c:formatCode>General</c:formatCode>
                <c:ptCount val="14"/>
                <c:pt idx="0">
                  <c:v>0.16305800000000001</c:v>
                </c:pt>
                <c:pt idx="1">
                  <c:v>0.17966799999999999</c:v>
                </c:pt>
                <c:pt idx="2">
                  <c:v>0.19353899999999999</c:v>
                </c:pt>
                <c:pt idx="3">
                  <c:v>0.19431999999999999</c:v>
                </c:pt>
                <c:pt idx="4">
                  <c:v>0.182562</c:v>
                </c:pt>
                <c:pt idx="5">
                  <c:v>0.159576</c:v>
                </c:pt>
                <c:pt idx="6">
                  <c:v>0.14849999999999999</c:v>
                </c:pt>
                <c:pt idx="7">
                  <c:v>0.14585500000000001</c:v>
                </c:pt>
                <c:pt idx="8">
                  <c:v>0.13830899999999999</c:v>
                </c:pt>
                <c:pt idx="9">
                  <c:v>0.13519</c:v>
                </c:pt>
                <c:pt idx="10">
                  <c:v>0.13572999999999999</c:v>
                </c:pt>
                <c:pt idx="11">
                  <c:v>0.134606</c:v>
                </c:pt>
                <c:pt idx="12">
                  <c:v>0.124227</c:v>
                </c:pt>
                <c:pt idx="13">
                  <c:v>0.11755</c:v>
                </c:pt>
              </c:numCache>
            </c:numRef>
          </c:val>
          <c:smooth val="0"/>
        </c:ser>
        <c:ser>
          <c:idx val="2"/>
          <c:order val="2"/>
          <c:tx>
            <c:strRef>
              <c:f>Sheet6!$D$1</c:f>
              <c:strCache>
                <c:ptCount val="1"/>
                <c:pt idx="0">
                  <c:v>Samples (L)</c:v>
                </c:pt>
              </c:strCache>
            </c:strRef>
          </c:tx>
          <c:spPr>
            <a:ln w="28575" cap="rnd">
              <a:solidFill>
                <a:schemeClr val="accent3"/>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Sheet6!$D$56:$D$69</c:f>
              <c:numCache>
                <c:formatCode>General</c:formatCode>
                <c:ptCount val="14"/>
                <c:pt idx="0">
                  <c:v>0.56842000000000004</c:v>
                </c:pt>
                <c:pt idx="1">
                  <c:v>0.57109200000000004</c:v>
                </c:pt>
                <c:pt idx="2">
                  <c:v>0.57467999999999997</c:v>
                </c:pt>
                <c:pt idx="3">
                  <c:v>0.57486599999999999</c:v>
                </c:pt>
                <c:pt idx="4">
                  <c:v>0.57093799999999995</c:v>
                </c:pt>
                <c:pt idx="5">
                  <c:v>0.56220999999999999</c:v>
                </c:pt>
                <c:pt idx="6">
                  <c:v>0.55182900000000001</c:v>
                </c:pt>
                <c:pt idx="7">
                  <c:v>0.54012800000000005</c:v>
                </c:pt>
                <c:pt idx="8">
                  <c:v>0.52509300000000003</c:v>
                </c:pt>
                <c:pt idx="9">
                  <c:v>0.50976399999999999</c:v>
                </c:pt>
                <c:pt idx="10">
                  <c:v>0.491286</c:v>
                </c:pt>
                <c:pt idx="11">
                  <c:v>0.46843299999999999</c:v>
                </c:pt>
                <c:pt idx="12">
                  <c:v>0.44043599999999999</c:v>
                </c:pt>
                <c:pt idx="13">
                  <c:v>0.41319099999999997</c:v>
                </c:pt>
              </c:numCache>
            </c:numRef>
          </c:val>
          <c:smooth val="0"/>
        </c:ser>
        <c:ser>
          <c:idx val="3"/>
          <c:order val="3"/>
          <c:tx>
            <c:strRef>
              <c:f>Sheet6!$E$1</c:f>
              <c:strCache>
                <c:ptCount val="1"/>
                <c:pt idx="0">
                  <c:v>Iterative Reweighted</c:v>
                </c:pt>
              </c:strCache>
            </c:strRef>
          </c:tx>
          <c:spPr>
            <a:ln w="28575" cap="rnd">
              <a:solidFill>
                <a:schemeClr val="accent4"/>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Sheet6!$E$56:$E$69</c:f>
              <c:numCache>
                <c:formatCode>General</c:formatCode>
                <c:ptCount val="14"/>
                <c:pt idx="0">
                  <c:v>0.198963</c:v>
                </c:pt>
                <c:pt idx="1">
                  <c:v>0.219086</c:v>
                </c:pt>
                <c:pt idx="2">
                  <c:v>0.23615</c:v>
                </c:pt>
                <c:pt idx="3">
                  <c:v>0.23647399999999999</c:v>
                </c:pt>
                <c:pt idx="4">
                  <c:v>0.22144800000000001</c:v>
                </c:pt>
                <c:pt idx="5">
                  <c:v>0.19093599999999999</c:v>
                </c:pt>
                <c:pt idx="6">
                  <c:v>0.17366799999999999</c:v>
                </c:pt>
                <c:pt idx="7">
                  <c:v>0.16659499999999999</c:v>
                </c:pt>
                <c:pt idx="8">
                  <c:v>0.15690399999999999</c:v>
                </c:pt>
                <c:pt idx="9">
                  <c:v>0.15740799999999999</c:v>
                </c:pt>
                <c:pt idx="10">
                  <c:v>0.16474</c:v>
                </c:pt>
                <c:pt idx="11">
                  <c:v>0.17035800000000001</c:v>
                </c:pt>
                <c:pt idx="12">
                  <c:v>0.165487</c:v>
                </c:pt>
                <c:pt idx="13">
                  <c:v>0.16228799999999999</c:v>
                </c:pt>
              </c:numCache>
            </c:numRef>
          </c:val>
          <c:smooth val="0"/>
        </c:ser>
        <c:ser>
          <c:idx val="4"/>
          <c:order val="4"/>
          <c:tx>
            <c:strRef>
              <c:f>Sheet6!$F$1</c:f>
              <c:strCache>
                <c:ptCount val="1"/>
                <c:pt idx="0">
                  <c:v>Cap 200</c:v>
                </c:pt>
              </c:strCache>
            </c:strRef>
          </c:tx>
          <c:spPr>
            <a:ln w="76200" cap="rnd">
              <a:solidFill>
                <a:srgbClr val="002950"/>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Sheet6!$F$56:$F$69</c:f>
              <c:numCache>
                <c:formatCode>General</c:formatCode>
                <c:ptCount val="14"/>
                <c:pt idx="0">
                  <c:v>0.23882</c:v>
                </c:pt>
                <c:pt idx="1">
                  <c:v>0.252083</c:v>
                </c:pt>
                <c:pt idx="2">
                  <c:v>0.26299899999999998</c:v>
                </c:pt>
                <c:pt idx="3">
                  <c:v>0.26448700000000003</c:v>
                </c:pt>
                <c:pt idx="4">
                  <c:v>0.25555899999999998</c:v>
                </c:pt>
                <c:pt idx="5">
                  <c:v>0.23597299999999999</c:v>
                </c:pt>
                <c:pt idx="6">
                  <c:v>0.225249</c:v>
                </c:pt>
                <c:pt idx="7">
                  <c:v>0.219336</c:v>
                </c:pt>
                <c:pt idx="8">
                  <c:v>0.211122</c:v>
                </c:pt>
                <c:pt idx="9">
                  <c:v>0.20857300000000001</c:v>
                </c:pt>
                <c:pt idx="10">
                  <c:v>0.209927</c:v>
                </c:pt>
                <c:pt idx="11">
                  <c:v>0.209311</c:v>
                </c:pt>
                <c:pt idx="12">
                  <c:v>0.20031599999999999</c:v>
                </c:pt>
                <c:pt idx="13">
                  <c:v>0.19386900000000001</c:v>
                </c:pt>
              </c:numCache>
            </c:numRef>
          </c:val>
          <c:smooth val="0"/>
        </c:ser>
        <c:dLbls>
          <c:showLegendKey val="0"/>
          <c:showVal val="0"/>
          <c:showCatName val="0"/>
          <c:showSerName val="0"/>
          <c:showPercent val="0"/>
          <c:showBubbleSize val="0"/>
        </c:dLbls>
        <c:smooth val="0"/>
        <c:axId val="333300800"/>
        <c:axId val="333301360"/>
      </c:lineChart>
      <c:catAx>
        <c:axId val="33330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1360"/>
        <c:crosses val="autoZero"/>
        <c:auto val="1"/>
        <c:lblAlgn val="ctr"/>
        <c:lblOffset val="100"/>
        <c:noMultiLvlLbl val="0"/>
      </c:catAx>
      <c:valAx>
        <c:axId val="33330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0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Sheet6!$B$1</c:f>
              <c:strCache>
                <c:ptCount val="1"/>
                <c:pt idx="0">
                  <c:v>Catch </c:v>
                </c:pt>
              </c:strCache>
            </c:strRef>
          </c:tx>
          <c:spPr>
            <a:ln w="76200" cap="rnd">
              <a:solidFill>
                <a:srgbClr val="002950"/>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Sheet6!$B$56:$B$69</c:f>
              <c:numCache>
                <c:formatCode>General</c:formatCode>
                <c:ptCount val="14"/>
                <c:pt idx="0">
                  <c:v>0.226212</c:v>
                </c:pt>
                <c:pt idx="1">
                  <c:v>0.24310899999999999</c:v>
                </c:pt>
                <c:pt idx="2">
                  <c:v>0.25747599999999998</c:v>
                </c:pt>
                <c:pt idx="3">
                  <c:v>0.25876500000000002</c:v>
                </c:pt>
                <c:pt idx="4">
                  <c:v>0.24726300000000001</c:v>
                </c:pt>
                <c:pt idx="5">
                  <c:v>0.22356999999999999</c:v>
                </c:pt>
                <c:pt idx="6">
                  <c:v>0.21097099999999999</c:v>
                </c:pt>
                <c:pt idx="7">
                  <c:v>0.204989</c:v>
                </c:pt>
                <c:pt idx="8">
                  <c:v>0.19588800000000001</c:v>
                </c:pt>
                <c:pt idx="9">
                  <c:v>0.19333900000000001</c:v>
                </c:pt>
                <c:pt idx="10">
                  <c:v>0.19652600000000001</c:v>
                </c:pt>
                <c:pt idx="11">
                  <c:v>0.19735900000000001</c:v>
                </c:pt>
                <c:pt idx="12">
                  <c:v>0.190329</c:v>
                </c:pt>
                <c:pt idx="13">
                  <c:v>0.18629799999999999</c:v>
                </c:pt>
              </c:numCache>
            </c:numRef>
          </c:val>
          <c:smooth val="0"/>
        </c:ser>
        <c:ser>
          <c:idx val="1"/>
          <c:order val="1"/>
          <c:tx>
            <c:strRef>
              <c:f>Sheet6!$C$1</c:f>
              <c:strCache>
                <c:ptCount val="1"/>
                <c:pt idx="0">
                  <c:v>Numbers (L)</c:v>
                </c:pt>
              </c:strCache>
            </c:strRef>
          </c:tx>
          <c:spPr>
            <a:ln w="28575" cap="rnd">
              <a:solidFill>
                <a:schemeClr val="accent2"/>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Sheet6!$C$56:$C$69</c:f>
              <c:numCache>
                <c:formatCode>General</c:formatCode>
                <c:ptCount val="14"/>
                <c:pt idx="0">
                  <c:v>0.16305800000000001</c:v>
                </c:pt>
                <c:pt idx="1">
                  <c:v>0.17966799999999999</c:v>
                </c:pt>
                <c:pt idx="2">
                  <c:v>0.19353899999999999</c:v>
                </c:pt>
                <c:pt idx="3">
                  <c:v>0.19431999999999999</c:v>
                </c:pt>
                <c:pt idx="4">
                  <c:v>0.182562</c:v>
                </c:pt>
                <c:pt idx="5">
                  <c:v>0.159576</c:v>
                </c:pt>
                <c:pt idx="6">
                  <c:v>0.14849999999999999</c:v>
                </c:pt>
                <c:pt idx="7">
                  <c:v>0.14585500000000001</c:v>
                </c:pt>
                <c:pt idx="8">
                  <c:v>0.13830899999999999</c:v>
                </c:pt>
                <c:pt idx="9">
                  <c:v>0.13519</c:v>
                </c:pt>
                <c:pt idx="10">
                  <c:v>0.13572999999999999</c:v>
                </c:pt>
                <c:pt idx="11">
                  <c:v>0.134606</c:v>
                </c:pt>
                <c:pt idx="12">
                  <c:v>0.124227</c:v>
                </c:pt>
                <c:pt idx="13">
                  <c:v>0.11755</c:v>
                </c:pt>
              </c:numCache>
            </c:numRef>
          </c:val>
          <c:smooth val="0"/>
        </c:ser>
        <c:ser>
          <c:idx val="2"/>
          <c:order val="2"/>
          <c:tx>
            <c:strRef>
              <c:f>Sheet6!$D$1</c:f>
              <c:strCache>
                <c:ptCount val="1"/>
                <c:pt idx="0">
                  <c:v>Samples (L)</c:v>
                </c:pt>
              </c:strCache>
            </c:strRef>
          </c:tx>
          <c:spPr>
            <a:ln w="28575" cap="rnd">
              <a:solidFill>
                <a:schemeClr val="accent3"/>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Sheet6!$D$56:$D$69</c:f>
              <c:numCache>
                <c:formatCode>General</c:formatCode>
                <c:ptCount val="14"/>
                <c:pt idx="0">
                  <c:v>0.56842000000000004</c:v>
                </c:pt>
                <c:pt idx="1">
                  <c:v>0.57109200000000004</c:v>
                </c:pt>
                <c:pt idx="2">
                  <c:v>0.57467999999999997</c:v>
                </c:pt>
                <c:pt idx="3">
                  <c:v>0.57486599999999999</c:v>
                </c:pt>
                <c:pt idx="4">
                  <c:v>0.57093799999999995</c:v>
                </c:pt>
                <c:pt idx="5">
                  <c:v>0.56220999999999999</c:v>
                </c:pt>
                <c:pt idx="6">
                  <c:v>0.55182900000000001</c:v>
                </c:pt>
                <c:pt idx="7">
                  <c:v>0.54012800000000005</c:v>
                </c:pt>
                <c:pt idx="8">
                  <c:v>0.52509300000000003</c:v>
                </c:pt>
                <c:pt idx="9">
                  <c:v>0.50976399999999999</c:v>
                </c:pt>
                <c:pt idx="10">
                  <c:v>0.491286</c:v>
                </c:pt>
                <c:pt idx="11">
                  <c:v>0.46843299999999999</c:v>
                </c:pt>
                <c:pt idx="12">
                  <c:v>0.44043599999999999</c:v>
                </c:pt>
                <c:pt idx="13">
                  <c:v>0.41319099999999997</c:v>
                </c:pt>
              </c:numCache>
            </c:numRef>
          </c:val>
          <c:smooth val="0"/>
        </c:ser>
        <c:ser>
          <c:idx val="3"/>
          <c:order val="3"/>
          <c:tx>
            <c:strRef>
              <c:f>Sheet6!$E$1</c:f>
              <c:strCache>
                <c:ptCount val="1"/>
                <c:pt idx="0">
                  <c:v>Iterative Reweighted</c:v>
                </c:pt>
              </c:strCache>
            </c:strRef>
          </c:tx>
          <c:spPr>
            <a:ln w="28575" cap="rnd">
              <a:solidFill>
                <a:schemeClr val="accent4"/>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Sheet6!$E$56:$E$69</c:f>
              <c:numCache>
                <c:formatCode>General</c:formatCode>
                <c:ptCount val="14"/>
                <c:pt idx="0">
                  <c:v>0.198963</c:v>
                </c:pt>
                <c:pt idx="1">
                  <c:v>0.219086</c:v>
                </c:pt>
                <c:pt idx="2">
                  <c:v>0.23615</c:v>
                </c:pt>
                <c:pt idx="3">
                  <c:v>0.23647399999999999</c:v>
                </c:pt>
                <c:pt idx="4">
                  <c:v>0.22144800000000001</c:v>
                </c:pt>
                <c:pt idx="5">
                  <c:v>0.19093599999999999</c:v>
                </c:pt>
                <c:pt idx="6">
                  <c:v>0.17366799999999999</c:v>
                </c:pt>
                <c:pt idx="7">
                  <c:v>0.16659499999999999</c:v>
                </c:pt>
                <c:pt idx="8">
                  <c:v>0.15690399999999999</c:v>
                </c:pt>
                <c:pt idx="9">
                  <c:v>0.15740799999999999</c:v>
                </c:pt>
                <c:pt idx="10">
                  <c:v>0.16474</c:v>
                </c:pt>
                <c:pt idx="11">
                  <c:v>0.17035800000000001</c:v>
                </c:pt>
                <c:pt idx="12">
                  <c:v>0.165487</c:v>
                </c:pt>
                <c:pt idx="13">
                  <c:v>0.16228799999999999</c:v>
                </c:pt>
              </c:numCache>
            </c:numRef>
          </c:val>
          <c:smooth val="0"/>
        </c:ser>
        <c:ser>
          <c:idx val="4"/>
          <c:order val="4"/>
          <c:tx>
            <c:strRef>
              <c:f>Sheet6!$F$1</c:f>
              <c:strCache>
                <c:ptCount val="1"/>
                <c:pt idx="0">
                  <c:v>Cap 200</c:v>
                </c:pt>
              </c:strCache>
            </c:strRef>
          </c:tx>
          <c:spPr>
            <a:ln w="28575" cap="rnd">
              <a:solidFill>
                <a:schemeClr val="accent5"/>
              </a:solidFill>
              <a:round/>
            </a:ln>
            <a:effectLst/>
          </c:spPr>
          <c:marker>
            <c:symbol val="none"/>
          </c:marker>
          <c:cat>
            <c:numRef>
              <c:f>Sheet6!$A$56:$A$69</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Sheet6!$F$56:$F$69</c:f>
              <c:numCache>
                <c:formatCode>General</c:formatCode>
                <c:ptCount val="14"/>
                <c:pt idx="0">
                  <c:v>0.23882</c:v>
                </c:pt>
                <c:pt idx="1">
                  <c:v>0.252083</c:v>
                </c:pt>
                <c:pt idx="2">
                  <c:v>0.26299899999999998</c:v>
                </c:pt>
                <c:pt idx="3">
                  <c:v>0.26448700000000003</c:v>
                </c:pt>
                <c:pt idx="4">
                  <c:v>0.25555899999999998</c:v>
                </c:pt>
                <c:pt idx="5">
                  <c:v>0.23597299999999999</c:v>
                </c:pt>
                <c:pt idx="6">
                  <c:v>0.225249</c:v>
                </c:pt>
                <c:pt idx="7">
                  <c:v>0.219336</c:v>
                </c:pt>
                <c:pt idx="8">
                  <c:v>0.211122</c:v>
                </c:pt>
                <c:pt idx="9">
                  <c:v>0.20857300000000001</c:v>
                </c:pt>
                <c:pt idx="10">
                  <c:v>0.209927</c:v>
                </c:pt>
                <c:pt idx="11">
                  <c:v>0.209311</c:v>
                </c:pt>
                <c:pt idx="12">
                  <c:v>0.20031599999999999</c:v>
                </c:pt>
                <c:pt idx="13">
                  <c:v>0.19386900000000001</c:v>
                </c:pt>
              </c:numCache>
            </c:numRef>
          </c:val>
          <c:smooth val="0"/>
        </c:ser>
        <c:dLbls>
          <c:showLegendKey val="0"/>
          <c:showVal val="0"/>
          <c:showCatName val="0"/>
          <c:showSerName val="0"/>
          <c:showPercent val="0"/>
          <c:showBubbleSize val="0"/>
        </c:dLbls>
        <c:smooth val="0"/>
        <c:axId val="333305840"/>
        <c:axId val="333306400"/>
      </c:lineChart>
      <c:catAx>
        <c:axId val="33330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6400"/>
        <c:crosses val="autoZero"/>
        <c:auto val="1"/>
        <c:lblAlgn val="ctr"/>
        <c:lblOffset val="100"/>
        <c:noMultiLvlLbl val="0"/>
      </c:catAx>
      <c:valAx>
        <c:axId val="33330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Commercial Landings by Gear - West</a:t>
            </a:r>
          </a:p>
        </c:rich>
      </c:tx>
      <c:layout/>
      <c:overlay val="0"/>
      <c:spPr>
        <a:noFill/>
        <a:ln>
          <a:noFill/>
        </a:ln>
        <a:effectLst/>
      </c:spPr>
    </c:title>
    <c:autoTitleDeleted val="0"/>
    <c:plotArea>
      <c:layout>
        <c:manualLayout>
          <c:layoutTarget val="inner"/>
          <c:xMode val="edge"/>
          <c:yMode val="edge"/>
          <c:x val="0.12752973994295555"/>
          <c:y val="0.10260027662517289"/>
          <c:w val="0.84835637765879623"/>
          <c:h val="0.7509029524836367"/>
        </c:manualLayout>
      </c:layout>
      <c:lineChart>
        <c:grouping val="standard"/>
        <c:varyColors val="0"/>
        <c:ser>
          <c:idx val="0"/>
          <c:order val="0"/>
          <c:tx>
            <c:strRef>
              <c:f>Sheet3!$F$4</c:f>
              <c:strCache>
                <c:ptCount val="1"/>
                <c:pt idx="0">
                  <c:v>Handline</c:v>
                </c:pt>
              </c:strCache>
            </c:strRef>
          </c:tx>
          <c:spPr>
            <a:ln w="28575" cap="rnd">
              <a:solidFill>
                <a:schemeClr val="accent5">
                  <a:lumMod val="75000"/>
                </a:schemeClr>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Sheet3!$F$5:$F$55</c:f>
              <c:numCache>
                <c:formatCode>General</c:formatCode>
                <c:ptCount val="51"/>
                <c:pt idx="0">
                  <c:v>4200</c:v>
                </c:pt>
                <c:pt idx="1">
                  <c:v>4300</c:v>
                </c:pt>
                <c:pt idx="2">
                  <c:v>4300</c:v>
                </c:pt>
                <c:pt idx="3">
                  <c:v>5200</c:v>
                </c:pt>
                <c:pt idx="4">
                  <c:v>5200</c:v>
                </c:pt>
                <c:pt idx="5">
                  <c:v>3900</c:v>
                </c:pt>
                <c:pt idx="6">
                  <c:v>7700</c:v>
                </c:pt>
                <c:pt idx="7">
                  <c:v>8200</c:v>
                </c:pt>
                <c:pt idx="8">
                  <c:v>9900</c:v>
                </c:pt>
                <c:pt idx="9">
                  <c:v>15200</c:v>
                </c:pt>
                <c:pt idx="10">
                  <c:v>13200</c:v>
                </c:pt>
                <c:pt idx="11">
                  <c:v>13100</c:v>
                </c:pt>
                <c:pt idx="12">
                  <c:v>16000</c:v>
                </c:pt>
                <c:pt idx="13">
                  <c:v>14800</c:v>
                </c:pt>
                <c:pt idx="14">
                  <c:v>9290.0856697406343</c:v>
                </c:pt>
                <c:pt idx="15">
                  <c:v>10196.702010325571</c:v>
                </c:pt>
                <c:pt idx="16">
                  <c:v>31814.115691155974</c:v>
                </c:pt>
                <c:pt idx="17">
                  <c:v>28707.062776084116</c:v>
                </c:pt>
                <c:pt idx="18">
                  <c:v>20636.000000000004</c:v>
                </c:pt>
                <c:pt idx="19">
                  <c:v>26316</c:v>
                </c:pt>
                <c:pt idx="20">
                  <c:v>19350</c:v>
                </c:pt>
                <c:pt idx="21">
                  <c:v>29392.000000000011</c:v>
                </c:pt>
                <c:pt idx="22">
                  <c:v>32230.000000000007</c:v>
                </c:pt>
                <c:pt idx="23">
                  <c:v>14919</c:v>
                </c:pt>
                <c:pt idx="24">
                  <c:v>33653.000000000007</c:v>
                </c:pt>
                <c:pt idx="25">
                  <c:v>54586.000000000007</c:v>
                </c:pt>
                <c:pt idx="26">
                  <c:v>77330</c:v>
                </c:pt>
                <c:pt idx="27">
                  <c:v>99017.913057604557</c:v>
                </c:pt>
                <c:pt idx="28">
                  <c:v>103179.402279856</c:v>
                </c:pt>
                <c:pt idx="29">
                  <c:v>112375.64885449616</c:v>
                </c:pt>
                <c:pt idx="30">
                  <c:v>174368.92582959309</c:v>
                </c:pt>
                <c:pt idx="31">
                  <c:v>152702.37611880866</c:v>
                </c:pt>
                <c:pt idx="32">
                  <c:v>130155.64490019667</c:v>
                </c:pt>
                <c:pt idx="33">
                  <c:v>124950.19107325084</c:v>
                </c:pt>
                <c:pt idx="34">
                  <c:v>75918.359347378864</c:v>
                </c:pt>
                <c:pt idx="35">
                  <c:v>70481.672263012195</c:v>
                </c:pt>
                <c:pt idx="36">
                  <c:v>102457.11853133843</c:v>
                </c:pt>
                <c:pt idx="37">
                  <c:v>94796.255890711866</c:v>
                </c:pt>
                <c:pt idx="38">
                  <c:v>67536.353832484674</c:v>
                </c:pt>
                <c:pt idx="39">
                  <c:v>85850.354031122304</c:v>
                </c:pt>
                <c:pt idx="40">
                  <c:v>85331.712573008495</c:v>
                </c:pt>
                <c:pt idx="41">
                  <c:v>76382.179920153183</c:v>
                </c:pt>
                <c:pt idx="42">
                  <c:v>41716.527958235267</c:v>
                </c:pt>
                <c:pt idx="43">
                  <c:v>30794.485030937449</c:v>
                </c:pt>
                <c:pt idx="44">
                  <c:v>36895.622373842103</c:v>
                </c:pt>
                <c:pt idx="45">
                  <c:v>25222.246881795123</c:v>
                </c:pt>
                <c:pt idx="46">
                  <c:v>16738.25048087594</c:v>
                </c:pt>
                <c:pt idx="47">
                  <c:v>7935.6248021122001</c:v>
                </c:pt>
                <c:pt idx="48">
                  <c:v>12942.516875240141</c:v>
                </c:pt>
                <c:pt idx="49">
                  <c:v>7740.3772514058037</c:v>
                </c:pt>
                <c:pt idx="50">
                  <c:v>3793.6802484270429</c:v>
                </c:pt>
              </c:numCache>
            </c:numRef>
          </c:val>
          <c:smooth val="0"/>
        </c:ser>
        <c:ser>
          <c:idx val="1"/>
          <c:order val="1"/>
          <c:tx>
            <c:strRef>
              <c:f>Sheet3!$G$4</c:f>
              <c:strCache>
                <c:ptCount val="1"/>
                <c:pt idx="0">
                  <c:v>Longline</c:v>
                </c:pt>
              </c:strCache>
            </c:strRef>
          </c:tx>
          <c:spPr>
            <a:ln w="28575" cap="rnd">
              <a:solidFill>
                <a:srgbClr val="FF000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Sheet3!$G$5:$G$55</c:f>
              <c:numCache>
                <c:formatCode>General</c:formatCode>
                <c:ptCount val="51"/>
                <c:pt idx="15">
                  <c:v>0</c:v>
                </c:pt>
                <c:pt idx="16">
                  <c:v>3918.8619329388562</c:v>
                </c:pt>
                <c:pt idx="17">
                  <c:v>2294.1627574192739</c:v>
                </c:pt>
                <c:pt idx="18">
                  <c:v>4726.0000000000009</c:v>
                </c:pt>
                <c:pt idx="19">
                  <c:v>7397.9999999999991</c:v>
                </c:pt>
                <c:pt idx="20">
                  <c:v>4481</c:v>
                </c:pt>
                <c:pt idx="21">
                  <c:v>3334</c:v>
                </c:pt>
                <c:pt idx="22">
                  <c:v>5555.9999999999973</c:v>
                </c:pt>
                <c:pt idx="23">
                  <c:v>7863</c:v>
                </c:pt>
                <c:pt idx="24">
                  <c:v>637</c:v>
                </c:pt>
                <c:pt idx="25">
                  <c:v>2498</c:v>
                </c:pt>
                <c:pt idx="26">
                  <c:v>9941</c:v>
                </c:pt>
                <c:pt idx="27">
                  <c:v>278.91189224875723</c:v>
                </c:pt>
                <c:pt idx="28">
                  <c:v>31.781157969647698</c:v>
                </c:pt>
                <c:pt idx="29">
                  <c:v>370.91254902682357</c:v>
                </c:pt>
                <c:pt idx="30">
                  <c:v>451.98507890337692</c:v>
                </c:pt>
                <c:pt idx="31">
                  <c:v>439.04993239825336</c:v>
                </c:pt>
                <c:pt idx="32">
                  <c:v>508.70078857941013</c:v>
                </c:pt>
                <c:pt idx="33">
                  <c:v>381.39589758528399</c:v>
                </c:pt>
                <c:pt idx="34">
                  <c:v>991.05338765952001</c:v>
                </c:pt>
                <c:pt idx="35">
                  <c:v>92.219828362237507</c:v>
                </c:pt>
                <c:pt idx="36">
                  <c:v>222.34562598141477</c:v>
                </c:pt>
                <c:pt idx="37">
                  <c:v>282.57357510732083</c:v>
                </c:pt>
                <c:pt idx="38">
                  <c:v>52.007621203722941</c:v>
                </c:pt>
                <c:pt idx="39">
                  <c:v>59.264304450849203</c:v>
                </c:pt>
                <c:pt idx="40">
                  <c:v>406.58726094227535</c:v>
                </c:pt>
                <c:pt idx="41">
                  <c:v>753.91021743370152</c:v>
                </c:pt>
                <c:pt idx="42">
                  <c:v>28.892359998097405</c:v>
                </c:pt>
                <c:pt idx="43">
                  <c:v>62.186502838977653</c:v>
                </c:pt>
                <c:pt idx="44">
                  <c:v>14.646336405430572</c:v>
                </c:pt>
                <c:pt idx="45">
                  <c:v>219.06936941083916</c:v>
                </c:pt>
                <c:pt idx="46">
                  <c:v>3.0259118147517938</c:v>
                </c:pt>
                <c:pt idx="47">
                  <c:v>14.354354934366341</c:v>
                </c:pt>
                <c:pt idx="48">
                  <c:v>20.37727333511636</c:v>
                </c:pt>
                <c:pt idx="49">
                  <c:v>47.432520214200935</c:v>
                </c:pt>
                <c:pt idx="50">
                  <c:v>76.437093100830509</c:v>
                </c:pt>
              </c:numCache>
            </c:numRef>
          </c:val>
          <c:smooth val="0"/>
        </c:ser>
        <c:ser>
          <c:idx val="2"/>
          <c:order val="2"/>
          <c:tx>
            <c:strRef>
              <c:f>Sheet3!$H$4</c:f>
              <c:strCache>
                <c:ptCount val="1"/>
                <c:pt idx="0">
                  <c:v>Trap</c:v>
                </c:pt>
              </c:strCache>
            </c:strRef>
          </c:tx>
          <c:spPr>
            <a:ln w="28575" cap="rnd">
              <a:solidFill>
                <a:srgbClr val="00B05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Sheet3!$H$5:$H$55</c:f>
              <c:numCache>
                <c:formatCode>General</c:formatCode>
                <c:ptCount val="51"/>
                <c:pt idx="20">
                  <c:v>0</c:v>
                </c:pt>
                <c:pt idx="21">
                  <c:v>23</c:v>
                </c:pt>
                <c:pt idx="22">
                  <c:v>0</c:v>
                </c:pt>
                <c:pt idx="26">
                  <c:v>0</c:v>
                </c:pt>
                <c:pt idx="27">
                  <c:v>54.341159679170403</c:v>
                </c:pt>
                <c:pt idx="28">
                  <c:v>68</c:v>
                </c:pt>
                <c:pt idx="29">
                  <c:v>79.648671879106118</c:v>
                </c:pt>
                <c:pt idx="30">
                  <c:v>2657.3497797877121</c:v>
                </c:pt>
                <c:pt idx="31">
                  <c:v>0</c:v>
                </c:pt>
              </c:numCache>
            </c:numRef>
          </c:val>
          <c:smooth val="0"/>
        </c:ser>
        <c:ser>
          <c:idx val="3"/>
          <c:order val="3"/>
          <c:tx>
            <c:strRef>
              <c:f>Sheet3!$I$4</c:f>
              <c:strCache>
                <c:ptCount val="1"/>
                <c:pt idx="0">
                  <c:v>Total</c:v>
                </c:pt>
              </c:strCache>
            </c:strRef>
          </c:tx>
          <c:spPr>
            <a:ln w="28575" cap="rnd">
              <a:solidFill>
                <a:sysClr val="windowText" lastClr="000000"/>
              </a:solidFill>
              <a:round/>
            </a:ln>
            <a:effectLst/>
          </c:spPr>
          <c:marker>
            <c:symbol val="none"/>
          </c:marker>
          <c:cat>
            <c:numRef>
              <c:f>Sheet3!$A$5:$A$56</c:f>
              <c:numCache>
                <c:formatCode>General</c:formatCode>
                <c:ptCount val="52"/>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numCache>
            </c:numRef>
          </c:cat>
          <c:val>
            <c:numRef>
              <c:f>Sheet3!$I$5:$I$55</c:f>
              <c:numCache>
                <c:formatCode>General</c:formatCode>
                <c:ptCount val="51"/>
                <c:pt idx="0">
                  <c:v>4200</c:v>
                </c:pt>
                <c:pt idx="1">
                  <c:v>4300</c:v>
                </c:pt>
                <c:pt idx="2">
                  <c:v>4300</c:v>
                </c:pt>
                <c:pt idx="3">
                  <c:v>5200</c:v>
                </c:pt>
                <c:pt idx="4">
                  <c:v>5200</c:v>
                </c:pt>
                <c:pt idx="5">
                  <c:v>3900</c:v>
                </c:pt>
                <c:pt idx="6">
                  <c:v>7700</c:v>
                </c:pt>
                <c:pt idx="7">
                  <c:v>8200</c:v>
                </c:pt>
                <c:pt idx="8">
                  <c:v>9900</c:v>
                </c:pt>
                <c:pt idx="9">
                  <c:v>15200</c:v>
                </c:pt>
                <c:pt idx="10">
                  <c:v>13200</c:v>
                </c:pt>
                <c:pt idx="11">
                  <c:v>13100</c:v>
                </c:pt>
                <c:pt idx="12">
                  <c:v>16000</c:v>
                </c:pt>
                <c:pt idx="13">
                  <c:v>14800</c:v>
                </c:pt>
                <c:pt idx="14">
                  <c:v>9290.0856697406343</c:v>
                </c:pt>
                <c:pt idx="15">
                  <c:v>10196.702010325571</c:v>
                </c:pt>
                <c:pt idx="16">
                  <c:v>35732.977624094827</c:v>
                </c:pt>
                <c:pt idx="17">
                  <c:v>31001.225533503391</c:v>
                </c:pt>
                <c:pt idx="18">
                  <c:v>25362.000000000004</c:v>
                </c:pt>
                <c:pt idx="19">
                  <c:v>33714</c:v>
                </c:pt>
                <c:pt idx="20">
                  <c:v>23831</c:v>
                </c:pt>
                <c:pt idx="21">
                  <c:v>32749.000000000011</c:v>
                </c:pt>
                <c:pt idx="22">
                  <c:v>37786.000000000007</c:v>
                </c:pt>
                <c:pt idx="23">
                  <c:v>22782</c:v>
                </c:pt>
                <c:pt idx="24">
                  <c:v>34290.000000000007</c:v>
                </c:pt>
                <c:pt idx="25">
                  <c:v>57084.000000000007</c:v>
                </c:pt>
                <c:pt idx="26">
                  <c:v>87271</c:v>
                </c:pt>
                <c:pt idx="27">
                  <c:v>99351.166109532482</c:v>
                </c:pt>
                <c:pt idx="28">
                  <c:v>103211.18343782565</c:v>
                </c:pt>
                <c:pt idx="29">
                  <c:v>112826.21007540209</c:v>
                </c:pt>
                <c:pt idx="30">
                  <c:v>177478.26068828418</c:v>
                </c:pt>
                <c:pt idx="31">
                  <c:v>153141.42605120692</c:v>
                </c:pt>
                <c:pt idx="32">
                  <c:v>130664.34568877608</c:v>
                </c:pt>
                <c:pt idx="33">
                  <c:v>125331.58697083613</c:v>
                </c:pt>
                <c:pt idx="34">
                  <c:v>76909.412735038379</c:v>
                </c:pt>
                <c:pt idx="35">
                  <c:v>70573.892091374437</c:v>
                </c:pt>
                <c:pt idx="36">
                  <c:v>102679.46415731985</c:v>
                </c:pt>
                <c:pt idx="37">
                  <c:v>95078.829465819188</c:v>
                </c:pt>
                <c:pt idx="38">
                  <c:v>67588.361453688398</c:v>
                </c:pt>
                <c:pt idx="39">
                  <c:v>85909.618335573148</c:v>
                </c:pt>
                <c:pt idx="40">
                  <c:v>85331.712573008495</c:v>
                </c:pt>
                <c:pt idx="41">
                  <c:v>77136.090137586885</c:v>
                </c:pt>
                <c:pt idx="42">
                  <c:v>41745.420318233366</c:v>
                </c:pt>
                <c:pt idx="43">
                  <c:v>30856.671533776425</c:v>
                </c:pt>
                <c:pt idx="44">
                  <c:v>36910.268710247532</c:v>
                </c:pt>
                <c:pt idx="45">
                  <c:v>25441.316251205961</c:v>
                </c:pt>
                <c:pt idx="46">
                  <c:v>16741.276392690692</c:v>
                </c:pt>
                <c:pt idx="47">
                  <c:v>7949.9791570465668</c:v>
                </c:pt>
                <c:pt idx="48">
                  <c:v>12962.894148575257</c:v>
                </c:pt>
                <c:pt idx="49">
                  <c:v>7787.8097716200045</c:v>
                </c:pt>
                <c:pt idx="50">
                  <c:v>3870.1173415278736</c:v>
                </c:pt>
              </c:numCache>
            </c:numRef>
          </c:val>
          <c:smooth val="0"/>
        </c:ser>
        <c:dLbls>
          <c:showLegendKey val="0"/>
          <c:showVal val="0"/>
          <c:showCatName val="0"/>
          <c:showSerName val="0"/>
          <c:showPercent val="0"/>
          <c:showBubbleSize val="0"/>
        </c:dLbls>
        <c:smooth val="0"/>
        <c:axId val="426018704"/>
        <c:axId val="426019264"/>
      </c:lineChart>
      <c:catAx>
        <c:axId val="426018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019264"/>
        <c:crosses val="autoZero"/>
        <c:auto val="1"/>
        <c:lblAlgn val="ctr"/>
        <c:lblOffset val="100"/>
        <c:noMultiLvlLbl val="0"/>
      </c:catAx>
      <c:valAx>
        <c:axId val="42601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Landings (lbs)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018704"/>
        <c:crosses val="autoZero"/>
        <c:crossBetween val="between"/>
      </c:valAx>
      <c:spPr>
        <a:noFill/>
        <a:ln>
          <a:noFill/>
        </a:ln>
        <a:effectLst/>
      </c:spPr>
    </c:plotArea>
    <c:legend>
      <c:legendPos val="b"/>
      <c:layout>
        <c:manualLayout>
          <c:xMode val="edge"/>
          <c:yMode val="edge"/>
          <c:x val="0.13643778792210898"/>
          <c:y val="0.11514490149312254"/>
          <c:w val="0.18816004748003032"/>
          <c:h val="0.162863397262064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4402758478719"/>
          <c:y val="6.8541605910372311E-2"/>
          <c:w val="0.83347074262775978"/>
          <c:h val="0.81228638086905802"/>
        </c:manualLayout>
      </c:layout>
      <c:scatterChart>
        <c:scatterStyle val="lineMarker"/>
        <c:varyColors val="0"/>
        <c:ser>
          <c:idx val="0"/>
          <c:order val="0"/>
          <c:spPr>
            <a:ln w="19050" cap="rnd">
              <a:noFill/>
              <a:round/>
            </a:ln>
            <a:effectLst/>
          </c:spPr>
          <c:marker>
            <c:symbol val="circle"/>
            <c:size val="12"/>
            <c:spPr>
              <a:solidFill>
                <a:srgbClr val="002950"/>
              </a:solidFill>
              <a:ln w="9525">
                <a:solidFill>
                  <a:schemeClr val="accent1"/>
                </a:solidFill>
              </a:ln>
              <a:effectLst/>
            </c:spPr>
          </c:marker>
          <c:trendline>
            <c:spPr>
              <a:ln w="47625" cap="rnd">
                <a:solidFill>
                  <a:schemeClr val="accent1"/>
                </a:solidFill>
                <a:prstDash val="sysDot"/>
              </a:ln>
              <a:effectLst/>
            </c:spPr>
            <c:trendlineType val="power"/>
            <c:dispRSqr val="1"/>
            <c:dispEq val="1"/>
            <c:trendlineLbl>
              <c:layout>
                <c:manualLayout>
                  <c:x val="-1.2097987751531059E-2"/>
                  <c:y val="-0.42447433654126565"/>
                </c:manualLayout>
              </c:layout>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rendlineLbl>
          </c:trendline>
          <c:xVal>
            <c:numRef>
              <c:f>Sheet6!$C$90:$C$94</c:f>
              <c:numCache>
                <c:formatCode>General</c:formatCode>
                <c:ptCount val="5"/>
                <c:pt idx="0">
                  <c:v>29734</c:v>
                </c:pt>
                <c:pt idx="1">
                  <c:v>78225</c:v>
                </c:pt>
                <c:pt idx="2">
                  <c:v>7263</c:v>
                </c:pt>
                <c:pt idx="3">
                  <c:v>43737.543800000007</c:v>
                </c:pt>
                <c:pt idx="4">
                  <c:v>17882</c:v>
                </c:pt>
              </c:numCache>
            </c:numRef>
          </c:xVal>
          <c:yVal>
            <c:numRef>
              <c:f>Sheet6!$D$90:$D$94</c:f>
              <c:numCache>
                <c:formatCode>General</c:formatCode>
                <c:ptCount val="5"/>
                <c:pt idx="0">
                  <c:v>0.18629799999999999</c:v>
                </c:pt>
                <c:pt idx="1">
                  <c:v>0.11755</c:v>
                </c:pt>
                <c:pt idx="2">
                  <c:v>0.41319099999999997</c:v>
                </c:pt>
                <c:pt idx="3">
                  <c:v>0.16228799999999999</c:v>
                </c:pt>
                <c:pt idx="4">
                  <c:v>0.19386900000000001</c:v>
                </c:pt>
              </c:numCache>
            </c:numRef>
          </c:yVal>
          <c:smooth val="0"/>
        </c:ser>
        <c:dLbls>
          <c:showLegendKey val="0"/>
          <c:showVal val="0"/>
          <c:showCatName val="0"/>
          <c:showSerName val="0"/>
          <c:showPercent val="0"/>
          <c:showBubbleSize val="0"/>
        </c:dLbls>
        <c:axId val="333308640"/>
        <c:axId val="333309200"/>
      </c:scatterChart>
      <c:valAx>
        <c:axId val="33330864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9200"/>
        <c:crosses val="autoZero"/>
        <c:crossBetween val="midCat"/>
      </c:valAx>
      <c:valAx>
        <c:axId val="33330920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330864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F/MFMT</a:t>
            </a:r>
          </a:p>
        </c:rich>
      </c:tx>
      <c:layout/>
      <c:overlay val="0"/>
    </c:title>
    <c:autoTitleDeleted val="0"/>
    <c:plotArea>
      <c:layout>
        <c:manualLayout>
          <c:layoutTarget val="inner"/>
          <c:xMode val="edge"/>
          <c:yMode val="edge"/>
          <c:x val="7.2389740344956877E-2"/>
          <c:y val="0.11391554536786225"/>
          <c:w val="0.89037050056242961"/>
          <c:h val="0.79640158318061383"/>
        </c:manualLayout>
      </c:layout>
      <c:lineChart>
        <c:grouping val="standard"/>
        <c:varyColors val="0"/>
        <c:ser>
          <c:idx val="0"/>
          <c:order val="0"/>
          <c:tx>
            <c:strRef>
              <c:f>F_FMSY!$C$1</c:f>
              <c:strCache>
                <c:ptCount val="1"/>
                <c:pt idx="0">
                  <c:v>F/MFMT</c:v>
                </c:pt>
              </c:strCache>
            </c:strRef>
          </c:tx>
          <c:marker>
            <c:symbol val="none"/>
          </c:marker>
          <c:cat>
            <c:numRef>
              <c:f>F_FMSY!$A$2:$A$70</c:f>
              <c:numCache>
                <c:formatCode>General</c:formatCode>
                <c:ptCount val="69"/>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numCache>
            </c:numRef>
          </c:cat>
          <c:val>
            <c:numRef>
              <c:f>F_FMSY!$C$2:$C$70</c:f>
              <c:numCache>
                <c:formatCode>General</c:formatCode>
                <c:ptCount val="69"/>
                <c:pt idx="0">
                  <c:v>1.9888748495788208E-3</c:v>
                </c:pt>
                <c:pt idx="1">
                  <c:v>1.5072683513838749E-3</c:v>
                </c:pt>
                <c:pt idx="2">
                  <c:v>7.4643200962695557E-3</c:v>
                </c:pt>
                <c:pt idx="3">
                  <c:v>1.2456317689530687E-2</c:v>
                </c:pt>
                <c:pt idx="4">
                  <c:v>2.3719614921780988E-2</c:v>
                </c:pt>
                <c:pt idx="5">
                  <c:v>5.9713718411552347E-2</c:v>
                </c:pt>
                <c:pt idx="6">
                  <c:v>8.3473525872442847E-2</c:v>
                </c:pt>
                <c:pt idx="7">
                  <c:v>0.10502406738868833</c:v>
                </c:pt>
                <c:pt idx="8">
                  <c:v>0.11514380264741275</c:v>
                </c:pt>
                <c:pt idx="9">
                  <c:v>0.15256558363417572</c:v>
                </c:pt>
                <c:pt idx="10">
                  <c:v>0.15922442839951867</c:v>
                </c:pt>
                <c:pt idx="11">
                  <c:v>0.2015373044524669</c:v>
                </c:pt>
                <c:pt idx="12">
                  <c:v>0.23601744885679907</c:v>
                </c:pt>
                <c:pt idx="13">
                  <c:v>0.29963658243080626</c:v>
                </c:pt>
                <c:pt idx="14">
                  <c:v>0.32865403128760529</c:v>
                </c:pt>
                <c:pt idx="15">
                  <c:v>0.33964981949458489</c:v>
                </c:pt>
                <c:pt idx="16">
                  <c:v>0.2404614921780987</c:v>
                </c:pt>
                <c:pt idx="17">
                  <c:v>0.36535318892900126</c:v>
                </c:pt>
                <c:pt idx="18">
                  <c:v>0.41162815884476539</c:v>
                </c:pt>
                <c:pt idx="19">
                  <c:v>0.47945126353790618</c:v>
                </c:pt>
                <c:pt idx="20">
                  <c:v>0.35455415162454873</c:v>
                </c:pt>
                <c:pt idx="21">
                  <c:v>0.31400120336943443</c:v>
                </c:pt>
                <c:pt idx="22">
                  <c:v>0.36159566787003616</c:v>
                </c:pt>
                <c:pt idx="23">
                  <c:v>0.41142960288808667</c:v>
                </c:pt>
                <c:pt idx="24">
                  <c:v>0.44982671480144409</c:v>
                </c:pt>
                <c:pt idx="25">
                  <c:v>0.35477797833935021</c:v>
                </c:pt>
                <c:pt idx="26">
                  <c:v>0.39679302045728043</c:v>
                </c:pt>
                <c:pt idx="27">
                  <c:v>0.6327436823104694</c:v>
                </c:pt>
                <c:pt idx="28">
                  <c:v>0.58127376654632978</c:v>
                </c:pt>
                <c:pt idx="29">
                  <c:v>0.65028880866425998</c:v>
                </c:pt>
                <c:pt idx="30">
                  <c:v>0.63388086642599284</c:v>
                </c:pt>
                <c:pt idx="31">
                  <c:v>0.73600481347773772</c:v>
                </c:pt>
                <c:pt idx="32">
                  <c:v>0.82244283995186529</c:v>
                </c:pt>
                <c:pt idx="33">
                  <c:v>0.90800240673886878</c:v>
                </c:pt>
                <c:pt idx="34">
                  <c:v>0.95994584837545127</c:v>
                </c:pt>
                <c:pt idx="35">
                  <c:v>0.95957280385078236</c:v>
                </c:pt>
                <c:pt idx="36">
                  <c:v>1.1643140794223827</c:v>
                </c:pt>
                <c:pt idx="37">
                  <c:v>1.2558243080625753</c:v>
                </c:pt>
                <c:pt idx="38">
                  <c:v>1.1761371841155237</c:v>
                </c:pt>
                <c:pt idx="39">
                  <c:v>1.1625691937424791</c:v>
                </c:pt>
                <c:pt idx="40">
                  <c:v>1.2905114320096271</c:v>
                </c:pt>
                <c:pt idx="41">
                  <c:v>1.6487545126353793</c:v>
                </c:pt>
                <c:pt idx="42">
                  <c:v>1.516534296028881</c:v>
                </c:pt>
                <c:pt idx="43">
                  <c:v>1.6119735258724428</c:v>
                </c:pt>
                <c:pt idx="44">
                  <c:v>1.6835619735258727</c:v>
                </c:pt>
                <c:pt idx="45">
                  <c:v>1.981089049338147</c:v>
                </c:pt>
                <c:pt idx="46">
                  <c:v>1.8413297232250303</c:v>
                </c:pt>
                <c:pt idx="47">
                  <c:v>1.7228820697954275</c:v>
                </c:pt>
                <c:pt idx="48">
                  <c:v>1.6867388688327316</c:v>
                </c:pt>
                <c:pt idx="49">
                  <c:v>1.6584536702767751</c:v>
                </c:pt>
                <c:pt idx="50">
                  <c:v>1.7868712394705177</c:v>
                </c:pt>
                <c:pt idx="51">
                  <c:v>1.5259145607701567</c:v>
                </c:pt>
                <c:pt idx="52">
                  <c:v>1.6528880866425995</c:v>
                </c:pt>
                <c:pt idx="53">
                  <c:v>1.7430926594464502</c:v>
                </c:pt>
                <c:pt idx="54">
                  <c:v>1.6712575210589651</c:v>
                </c:pt>
                <c:pt idx="55">
                  <c:v>1.4713297232250302</c:v>
                </c:pt>
                <c:pt idx="56">
                  <c:v>1.4592418772563178</c:v>
                </c:pt>
                <c:pt idx="57">
                  <c:v>1.5138808664259931</c:v>
                </c:pt>
                <c:pt idx="58">
                  <c:v>1.4331107099879665</c:v>
                </c:pt>
                <c:pt idx="59">
                  <c:v>1.4943501805054153</c:v>
                </c:pt>
                <c:pt idx="60">
                  <c:v>1.1293922984356199</c:v>
                </c:pt>
                <c:pt idx="61">
                  <c:v>0.8789651022864019</c:v>
                </c:pt>
                <c:pt idx="62">
                  <c:v>0.86604091456077026</c:v>
                </c:pt>
                <c:pt idx="63">
                  <c:v>0.7147954271961493</c:v>
                </c:pt>
                <c:pt idx="64">
                  <c:v>0.59940373044524675</c:v>
                </c:pt>
                <c:pt idx="65">
                  <c:v>0.4840601684717209</c:v>
                </c:pt>
                <c:pt idx="66">
                  <c:v>0.70894103489771365</c:v>
                </c:pt>
                <c:pt idx="67">
                  <c:v>0.53874007220216613</c:v>
                </c:pt>
                <c:pt idx="68">
                  <c:v>0.72028880866425993</c:v>
                </c:pt>
              </c:numCache>
            </c:numRef>
          </c:val>
          <c:smooth val="0"/>
        </c:ser>
        <c:ser>
          <c:idx val="1"/>
          <c:order val="1"/>
          <c:marker>
            <c:symbol val="none"/>
          </c:marker>
          <c:val>
            <c:numRef>
              <c:f>F_FMSY!$D$2:$D$70</c:f>
              <c:numCache>
                <c:formatCode>General</c:formatCode>
                <c:ptCount val="6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numCache>
            </c:numRef>
          </c:val>
          <c:smooth val="0"/>
        </c:ser>
        <c:dLbls>
          <c:showLegendKey val="0"/>
          <c:showVal val="0"/>
          <c:showCatName val="0"/>
          <c:showSerName val="0"/>
          <c:showPercent val="0"/>
          <c:showBubbleSize val="0"/>
        </c:dLbls>
        <c:smooth val="0"/>
        <c:axId val="479615968"/>
        <c:axId val="479616528"/>
      </c:lineChart>
      <c:catAx>
        <c:axId val="479615968"/>
        <c:scaling>
          <c:orientation val="minMax"/>
        </c:scaling>
        <c:delete val="0"/>
        <c:axPos val="b"/>
        <c:numFmt formatCode="General" sourceLinked="1"/>
        <c:majorTickMark val="none"/>
        <c:minorTickMark val="none"/>
        <c:tickLblPos val="nextTo"/>
        <c:crossAx val="479616528"/>
        <c:crosses val="autoZero"/>
        <c:auto val="1"/>
        <c:lblAlgn val="ctr"/>
        <c:lblOffset val="100"/>
        <c:noMultiLvlLbl val="0"/>
      </c:catAx>
      <c:valAx>
        <c:axId val="479616528"/>
        <c:scaling>
          <c:orientation val="minMax"/>
        </c:scaling>
        <c:delete val="0"/>
        <c:axPos val="l"/>
        <c:majorGridlines/>
        <c:title>
          <c:tx>
            <c:rich>
              <a:bodyPr/>
              <a:lstStyle/>
              <a:p>
                <a:pPr>
                  <a:defRPr/>
                </a:pPr>
                <a:r>
                  <a:rPr lang="en-US" dirty="0" smtClean="0"/>
                  <a:t>F/MFMT</a:t>
                </a:r>
              </a:p>
            </c:rich>
          </c:tx>
          <c:layout/>
          <c:overlay val="0"/>
        </c:title>
        <c:numFmt formatCode="General" sourceLinked="1"/>
        <c:majorTickMark val="none"/>
        <c:minorTickMark val="none"/>
        <c:tickLblPos val="nextTo"/>
        <c:crossAx val="479615968"/>
        <c:crosses val="autoZero"/>
        <c:crossBetween val="between"/>
      </c:valAx>
    </c:plotArea>
    <c:legend>
      <c:legendPos val="r"/>
      <c:legendEntry>
        <c:idx val="1"/>
        <c:delete val="1"/>
      </c:legendEntry>
      <c:layout>
        <c:manualLayout>
          <c:xMode val="edge"/>
          <c:yMode val="edge"/>
          <c:x val="0.84668881233595805"/>
          <c:y val="0.1790417225264295"/>
          <c:w val="9.6763568616422949E-2"/>
          <c:h val="4.8955428652311853E-2"/>
        </c:manualLayout>
      </c:layout>
      <c:overlay val="0"/>
    </c:legend>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SSB/MSST</a:t>
            </a:r>
          </a:p>
        </c:rich>
      </c:tx>
      <c:layout/>
      <c:overlay val="0"/>
    </c:title>
    <c:autoTitleDeleted val="0"/>
    <c:plotArea>
      <c:layout>
        <c:manualLayout>
          <c:layoutTarget val="inner"/>
          <c:xMode val="edge"/>
          <c:yMode val="edge"/>
          <c:x val="0.15198862642169728"/>
          <c:y val="0.19480351414406533"/>
          <c:w val="0.82676027996500445"/>
          <c:h val="0.65183253135024788"/>
        </c:manualLayout>
      </c:layout>
      <c:lineChart>
        <c:grouping val="standard"/>
        <c:varyColors val="0"/>
        <c:ser>
          <c:idx val="0"/>
          <c:order val="0"/>
          <c:tx>
            <c:strRef>
              <c:f>SSB_MSST!$E$1</c:f>
              <c:strCache>
                <c:ptCount val="1"/>
                <c:pt idx="0">
                  <c:v>SEDAR9 SSB/MSST</c:v>
                </c:pt>
              </c:strCache>
            </c:strRef>
          </c:tx>
          <c:spPr>
            <a:ln>
              <a:noFill/>
            </a:ln>
          </c:spPr>
          <c:marker>
            <c:symbol val="none"/>
          </c:marker>
          <c:cat>
            <c:numRef>
              <c:f>SSB_MSST!$A$2:$A$52</c:f>
              <c:numCache>
                <c:formatCode>General</c:formatCode>
                <c:ptCount val="5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numCache>
            </c:numRef>
          </c:cat>
          <c:val>
            <c:numRef>
              <c:f>SSB_MSST!$E$2:$E$52</c:f>
              <c:numCache>
                <c:formatCode>0.00</c:formatCode>
                <c:ptCount val="51"/>
                <c:pt idx="0">
                  <c:v>2.4333333333333336</c:v>
                </c:pt>
                <c:pt idx="1">
                  <c:v>2.4200516961221634</c:v>
                </c:pt>
                <c:pt idx="2">
                  <c:v>2.3822677281938356</c:v>
                </c:pt>
                <c:pt idx="3">
                  <c:v>2.3229125494846072</c:v>
                </c:pt>
                <c:pt idx="4">
                  <c:v>2.2453752674207776</c:v>
                </c:pt>
                <c:pt idx="5">
                  <c:v>2.1536403731656972</c:v>
                </c:pt>
                <c:pt idx="6">
                  <c:v>2.0517381566317217</c:v>
                </c:pt>
                <c:pt idx="7">
                  <c:v>1.9435615114841931</c:v>
                </c:pt>
                <c:pt idx="8">
                  <c:v>1.8327285388944308</c:v>
                </c:pt>
                <c:pt idx="9">
                  <c:v>1.7223535537947086</c:v>
                </c:pt>
                <c:pt idx="10">
                  <c:v>1.6148180911332368</c:v>
                </c:pt>
                <c:pt idx="11">
                  <c:v>1.5121830946151962</c:v>
                </c:pt>
                <c:pt idx="12">
                  <c:v>1.4155935329656886</c:v>
                </c:pt>
                <c:pt idx="13">
                  <c:v>1.3255073936747535</c:v>
                </c:pt>
                <c:pt idx="14">
                  <c:v>1.2421536704874117</c:v>
                </c:pt>
                <c:pt idx="15">
                  <c:v>1.1653491684076465</c:v>
                </c:pt>
                <c:pt idx="16">
                  <c:v>1.094819094941434</c:v>
                </c:pt>
                <c:pt idx="17">
                  <c:v>1.0301512613477379</c:v>
                </c:pt>
                <c:pt idx="18">
                  <c:v>0.95133161431179547</c:v>
                </c:pt>
                <c:pt idx="19">
                  <c:v>0.68263035390512761</c:v>
                </c:pt>
                <c:pt idx="20">
                  <c:v>0.5146863413073347</c:v>
                </c:pt>
                <c:pt idx="21">
                  <c:v>0.54546310063804559</c:v>
                </c:pt>
                <c:pt idx="22">
                  <c:v>0.64498378222381159</c:v>
                </c:pt>
                <c:pt idx="23">
                  <c:v>0.73932920517212164</c:v>
                </c:pt>
                <c:pt idx="24">
                  <c:v>0.79891337762637005</c:v>
                </c:pt>
                <c:pt idx="25">
                  <c:v>0.84356715790530312</c:v>
                </c:pt>
                <c:pt idx="26">
                  <c:v>0.87296995476589301</c:v>
                </c:pt>
                <c:pt idx="27">
                  <c:v>0.87232877227983663</c:v>
                </c:pt>
                <c:pt idx="28">
                  <c:v>0.87860320089338928</c:v>
                </c:pt>
                <c:pt idx="29">
                  <c:v>0.85034537275790023</c:v>
                </c:pt>
                <c:pt idx="30">
                  <c:v>0.7876010866223736</c:v>
                </c:pt>
                <c:pt idx="31">
                  <c:v>0.6958203936182894</c:v>
                </c:pt>
                <c:pt idx="32">
                  <c:v>0.58333866606438167</c:v>
                </c:pt>
                <c:pt idx="33">
                  <c:v>0.55737077537909441</c:v>
                </c:pt>
                <c:pt idx="34">
                  <c:v>0.57715583494883715</c:v>
                </c:pt>
                <c:pt idx="35">
                  <c:v>0.538043703299392</c:v>
                </c:pt>
                <c:pt idx="36">
                  <c:v>0.5041526290364069</c:v>
                </c:pt>
                <c:pt idx="37">
                  <c:v>0.51876242996869371</c:v>
                </c:pt>
                <c:pt idx="38">
                  <c:v>0.54404333941892058</c:v>
                </c:pt>
                <c:pt idx="39">
                  <c:v>0.52870075850256903</c:v>
                </c:pt>
                <c:pt idx="40">
                  <c:v>0.48203183326745841</c:v>
                </c:pt>
                <c:pt idx="41">
                  <c:v>0.41868758351997887</c:v>
                </c:pt>
                <c:pt idx="42">
                  <c:v>0.36272151223704929</c:v>
                </c:pt>
                <c:pt idx="43">
                  <c:v>0.32460321344099174</c:v>
                </c:pt>
                <c:pt idx="44">
                  <c:v>0.29486608571267242</c:v>
                </c:pt>
                <c:pt idx="45">
                  <c:v>0.28508347292541075</c:v>
                </c:pt>
                <c:pt idx="46">
                  <c:v>0.29353792199155543</c:v>
                </c:pt>
                <c:pt idx="47">
                  <c:v>0.30716762969515599</c:v>
                </c:pt>
              </c:numCache>
            </c:numRef>
          </c:val>
          <c:smooth val="0"/>
        </c:ser>
        <c:ser>
          <c:idx val="1"/>
          <c:order val="1"/>
          <c:tx>
            <c:strRef>
              <c:f>SSB_MSST!$C$1</c:f>
              <c:strCache>
                <c:ptCount val="1"/>
                <c:pt idx="0">
                  <c:v>SEDAR43 SSB/MSST</c:v>
                </c:pt>
              </c:strCache>
            </c:strRef>
          </c:tx>
          <c:marker>
            <c:symbol val="none"/>
          </c:marker>
          <c:val>
            <c:numRef>
              <c:f>SSB_MSST!$C$2:$C$52</c:f>
              <c:numCache>
                <c:formatCode>0.00</c:formatCode>
                <c:ptCount val="51"/>
                <c:pt idx="0">
                  <c:v>2.4</c:v>
                </c:pt>
                <c:pt idx="1">
                  <c:v>2.3547365440581935</c:v>
                </c:pt>
                <c:pt idx="2">
                  <c:v>2.3060263120254771</c:v>
                </c:pt>
                <c:pt idx="3">
                  <c:v>2.2493156363020717</c:v>
                </c:pt>
                <c:pt idx="4">
                  <c:v>2.2223999579661453</c:v>
                </c:pt>
                <c:pt idx="5">
                  <c:v>2.2048858518131476</c:v>
                </c:pt>
                <c:pt idx="6">
                  <c:v>2.182250621021014</c:v>
                </c:pt>
                <c:pt idx="7">
                  <c:v>2.1530370919578146</c:v>
                </c:pt>
                <c:pt idx="8">
                  <c:v>2.1211964469716649</c:v>
                </c:pt>
                <c:pt idx="9">
                  <c:v>2.107073071769888</c:v>
                </c:pt>
                <c:pt idx="10">
                  <c:v>2.0852925293580205</c:v>
                </c:pt>
                <c:pt idx="11">
                  <c:v>2.0243434399455897</c:v>
                </c:pt>
                <c:pt idx="12">
                  <c:v>1.9836266459611012</c:v>
                </c:pt>
                <c:pt idx="13">
                  <c:v>1.9367659035381413</c:v>
                </c:pt>
                <c:pt idx="14">
                  <c:v>1.9015765614555391</c:v>
                </c:pt>
                <c:pt idx="15">
                  <c:v>1.8499589878014249</c:v>
                </c:pt>
                <c:pt idx="16">
                  <c:v>1.7891430055957571</c:v>
                </c:pt>
                <c:pt idx="17">
                  <c:v>1.7152404832725689</c:v>
                </c:pt>
                <c:pt idx="18">
                  <c:v>1.6429912925702241</c:v>
                </c:pt>
                <c:pt idx="19">
                  <c:v>1.532876604365099</c:v>
                </c:pt>
                <c:pt idx="20">
                  <c:v>1.4146213596200607</c:v>
                </c:pt>
                <c:pt idx="21">
                  <c:v>1.3398291207043005</c:v>
                </c:pt>
                <c:pt idx="22">
                  <c:v>1.3197299324831206</c:v>
                </c:pt>
                <c:pt idx="23">
                  <c:v>1.3213132076793517</c:v>
                </c:pt>
                <c:pt idx="24">
                  <c:v>1.3293556852248081</c:v>
                </c:pt>
                <c:pt idx="25">
                  <c:v>1.397275388886132</c:v>
                </c:pt>
                <c:pt idx="26">
                  <c:v>1.3748433217253728</c:v>
                </c:pt>
                <c:pt idx="27">
                  <c:v>1.3174741156106147</c:v>
                </c:pt>
                <c:pt idx="28">
                  <c:v>1.1801004725889643</c:v>
                </c:pt>
                <c:pt idx="29">
                  <c:v>1.0998578438383915</c:v>
                </c:pt>
                <c:pt idx="30">
                  <c:v>1.039770448448688</c:v>
                </c:pt>
                <c:pt idx="31">
                  <c:v>0.97822587942705519</c:v>
                </c:pt>
                <c:pt idx="32">
                  <c:v>0.91590368409222922</c:v>
                </c:pt>
                <c:pt idx="33">
                  <c:v>0.8416648909309038</c:v>
                </c:pt>
                <c:pt idx="34">
                  <c:v>0.82770264550573436</c:v>
                </c:pt>
                <c:pt idx="35">
                  <c:v>0.82658874835440377</c:v>
                </c:pt>
                <c:pt idx="36">
                  <c:v>0.83727935875019344</c:v>
                </c:pt>
                <c:pt idx="37">
                  <c:v>0.87131276982669792</c:v>
                </c:pt>
                <c:pt idx="38">
                  <c:v>0.92522819420808511</c:v>
                </c:pt>
                <c:pt idx="39">
                  <c:v>0.9729926645085395</c:v>
                </c:pt>
                <c:pt idx="40">
                  <c:v>0.98989027412495145</c:v>
                </c:pt>
                <c:pt idx="41">
                  <c:v>0.97594904562716545</c:v>
                </c:pt>
                <c:pt idx="42">
                  <c:v>0.92852084616484853</c:v>
                </c:pt>
                <c:pt idx="43">
                  <c:v>0.90119884056617261</c:v>
                </c:pt>
                <c:pt idx="44">
                  <c:v>0.88845557692925181</c:v>
                </c:pt>
                <c:pt idx="45">
                  <c:v>0.86819525893146443</c:v>
                </c:pt>
                <c:pt idx="46">
                  <c:v>0.86859458055175276</c:v>
                </c:pt>
                <c:pt idx="47">
                  <c:v>0.87761084239931575</c:v>
                </c:pt>
                <c:pt idx="48">
                  <c:v>0.87241265569310611</c:v>
                </c:pt>
                <c:pt idx="49">
                  <c:v>0.8348063669613901</c:v>
                </c:pt>
                <c:pt idx="50">
                  <c:v>0.79464301873133647</c:v>
                </c:pt>
              </c:numCache>
            </c:numRef>
          </c:val>
          <c:smooth val="0"/>
        </c:ser>
        <c:ser>
          <c:idx val="2"/>
          <c:order val="2"/>
          <c:spPr>
            <a:ln>
              <a:solidFill>
                <a:schemeClr val="tx1"/>
              </a:solidFill>
            </a:ln>
          </c:spPr>
          <c:marker>
            <c:symbol val="none"/>
          </c:marker>
          <c:val>
            <c:numRef>
              <c:f>SSB_MSST!$F$2:$F$52</c:f>
              <c:numCache>
                <c:formatCode>General</c:formatCode>
                <c:ptCount val="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numCache>
            </c:numRef>
          </c:val>
          <c:smooth val="0"/>
        </c:ser>
        <c:dLbls>
          <c:showLegendKey val="0"/>
          <c:showVal val="0"/>
          <c:showCatName val="0"/>
          <c:showSerName val="0"/>
          <c:showPercent val="0"/>
          <c:showBubbleSize val="0"/>
        </c:dLbls>
        <c:smooth val="0"/>
        <c:axId val="479619888"/>
        <c:axId val="479620448"/>
      </c:lineChart>
      <c:catAx>
        <c:axId val="479619888"/>
        <c:scaling>
          <c:orientation val="minMax"/>
        </c:scaling>
        <c:delete val="0"/>
        <c:axPos val="b"/>
        <c:numFmt formatCode="General" sourceLinked="1"/>
        <c:majorTickMark val="none"/>
        <c:minorTickMark val="none"/>
        <c:tickLblPos val="nextTo"/>
        <c:crossAx val="479620448"/>
        <c:crosses val="autoZero"/>
        <c:auto val="1"/>
        <c:lblAlgn val="ctr"/>
        <c:lblOffset val="100"/>
        <c:noMultiLvlLbl val="0"/>
      </c:catAx>
      <c:valAx>
        <c:axId val="479620448"/>
        <c:scaling>
          <c:orientation val="minMax"/>
        </c:scaling>
        <c:delete val="0"/>
        <c:axPos val="l"/>
        <c:majorGridlines/>
        <c:title>
          <c:tx>
            <c:rich>
              <a:bodyPr/>
              <a:lstStyle/>
              <a:p>
                <a:pPr>
                  <a:defRPr/>
                </a:pPr>
                <a:r>
                  <a:rPr lang="en-US"/>
                  <a:t>SSB/MSST</a:t>
                </a:r>
              </a:p>
            </c:rich>
          </c:tx>
          <c:layout/>
          <c:overlay val="0"/>
        </c:title>
        <c:numFmt formatCode="0.00" sourceLinked="1"/>
        <c:majorTickMark val="none"/>
        <c:minorTickMark val="none"/>
        <c:tickLblPos val="nextTo"/>
        <c:crossAx val="479619888"/>
        <c:crosses val="autoZero"/>
        <c:crossBetween val="between"/>
      </c:valAx>
    </c:plotArea>
    <c:legend>
      <c:legendPos val="r"/>
      <c:legendEntry>
        <c:idx val="0"/>
        <c:delete val="1"/>
      </c:legendEntry>
      <c:legendEntry>
        <c:idx val="2"/>
        <c:delete val="1"/>
      </c:legendEntry>
      <c:layout>
        <c:manualLayout>
          <c:xMode val="edge"/>
          <c:yMode val="edge"/>
          <c:x val="0.65652668416447946"/>
          <c:y val="0.22872484689413825"/>
          <c:w val="0.2646290526633811"/>
          <c:h val="0.12177046051061799"/>
        </c:manualLayout>
      </c:layout>
      <c:overlay val="0"/>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SSB/MSST</a:t>
            </a:r>
          </a:p>
        </c:rich>
      </c:tx>
      <c:layout/>
      <c:overlay val="0"/>
    </c:title>
    <c:autoTitleDeleted val="0"/>
    <c:plotArea>
      <c:layout>
        <c:manualLayout>
          <c:layoutTarget val="inner"/>
          <c:xMode val="edge"/>
          <c:yMode val="edge"/>
          <c:x val="0.15198862642169728"/>
          <c:y val="0.19480351414406533"/>
          <c:w val="0.82676027996500445"/>
          <c:h val="0.65183253135024788"/>
        </c:manualLayout>
      </c:layout>
      <c:lineChart>
        <c:grouping val="standard"/>
        <c:varyColors val="0"/>
        <c:ser>
          <c:idx val="0"/>
          <c:order val="0"/>
          <c:tx>
            <c:strRef>
              <c:f>SSB_MSST!$E$1</c:f>
              <c:strCache>
                <c:ptCount val="1"/>
                <c:pt idx="0">
                  <c:v>SEDAR9 SSB/MSST</c:v>
                </c:pt>
              </c:strCache>
            </c:strRef>
          </c:tx>
          <c:marker>
            <c:symbol val="none"/>
          </c:marker>
          <c:cat>
            <c:numRef>
              <c:f>SSB_MSST!$A$2:$A$52</c:f>
              <c:numCache>
                <c:formatCode>General</c:formatCode>
                <c:ptCount val="5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numCache>
            </c:numRef>
          </c:cat>
          <c:val>
            <c:numRef>
              <c:f>SSB_MSST!$E$2:$E$52</c:f>
              <c:numCache>
                <c:formatCode>0.00</c:formatCode>
                <c:ptCount val="51"/>
                <c:pt idx="0">
                  <c:v>2.4333333333333336</c:v>
                </c:pt>
                <c:pt idx="1">
                  <c:v>2.4200516961221634</c:v>
                </c:pt>
                <c:pt idx="2">
                  <c:v>2.3822677281938356</c:v>
                </c:pt>
                <c:pt idx="3">
                  <c:v>2.3229125494846072</c:v>
                </c:pt>
                <c:pt idx="4">
                  <c:v>2.2453752674207776</c:v>
                </c:pt>
                <c:pt idx="5">
                  <c:v>2.1536403731656972</c:v>
                </c:pt>
                <c:pt idx="6">
                  <c:v>2.0517381566317217</c:v>
                </c:pt>
                <c:pt idx="7">
                  <c:v>1.9435615114841931</c:v>
                </c:pt>
                <c:pt idx="8">
                  <c:v>1.8327285388944308</c:v>
                </c:pt>
                <c:pt idx="9">
                  <c:v>1.7223535537947086</c:v>
                </c:pt>
                <c:pt idx="10">
                  <c:v>1.6148180911332368</c:v>
                </c:pt>
                <c:pt idx="11">
                  <c:v>1.5121830946151962</c:v>
                </c:pt>
                <c:pt idx="12">
                  <c:v>1.4155935329656886</c:v>
                </c:pt>
                <c:pt idx="13">
                  <c:v>1.3255073936747535</c:v>
                </c:pt>
                <c:pt idx="14">
                  <c:v>1.2421536704874117</c:v>
                </c:pt>
                <c:pt idx="15">
                  <c:v>1.1653491684076465</c:v>
                </c:pt>
                <c:pt idx="16">
                  <c:v>1.094819094941434</c:v>
                </c:pt>
                <c:pt idx="17">
                  <c:v>1.0301512613477379</c:v>
                </c:pt>
                <c:pt idx="18">
                  <c:v>0.95133161431179547</c:v>
                </c:pt>
                <c:pt idx="19">
                  <c:v>0.68263035390512761</c:v>
                </c:pt>
                <c:pt idx="20">
                  <c:v>0.5146863413073347</c:v>
                </c:pt>
                <c:pt idx="21">
                  <c:v>0.54546310063804559</c:v>
                </c:pt>
                <c:pt idx="22">
                  <c:v>0.64498378222381159</c:v>
                </c:pt>
                <c:pt idx="23">
                  <c:v>0.73932920517212164</c:v>
                </c:pt>
                <c:pt idx="24">
                  <c:v>0.79891337762637005</c:v>
                </c:pt>
                <c:pt idx="25">
                  <c:v>0.84356715790530312</c:v>
                </c:pt>
                <c:pt idx="26">
                  <c:v>0.87296995476589301</c:v>
                </c:pt>
                <c:pt idx="27">
                  <c:v>0.87232877227983663</c:v>
                </c:pt>
                <c:pt idx="28">
                  <c:v>0.87860320089338928</c:v>
                </c:pt>
                <c:pt idx="29">
                  <c:v>0.85034537275790023</c:v>
                </c:pt>
                <c:pt idx="30">
                  <c:v>0.7876010866223736</c:v>
                </c:pt>
                <c:pt idx="31">
                  <c:v>0.6958203936182894</c:v>
                </c:pt>
                <c:pt idx="32">
                  <c:v>0.58333866606438167</c:v>
                </c:pt>
                <c:pt idx="33">
                  <c:v>0.55737077537909441</c:v>
                </c:pt>
                <c:pt idx="34">
                  <c:v>0.57715583494883715</c:v>
                </c:pt>
                <c:pt idx="35">
                  <c:v>0.538043703299392</c:v>
                </c:pt>
                <c:pt idx="36">
                  <c:v>0.5041526290364069</c:v>
                </c:pt>
                <c:pt idx="37">
                  <c:v>0.51876242996869371</c:v>
                </c:pt>
                <c:pt idx="38">
                  <c:v>0.54404333941892058</c:v>
                </c:pt>
                <c:pt idx="39">
                  <c:v>0.52870075850256903</c:v>
                </c:pt>
                <c:pt idx="40">
                  <c:v>0.48203183326745841</c:v>
                </c:pt>
                <c:pt idx="41">
                  <c:v>0.41868758351997887</c:v>
                </c:pt>
                <c:pt idx="42">
                  <c:v>0.36272151223704929</c:v>
                </c:pt>
                <c:pt idx="43">
                  <c:v>0.32460321344099174</c:v>
                </c:pt>
                <c:pt idx="44">
                  <c:v>0.29486608571267242</c:v>
                </c:pt>
                <c:pt idx="45">
                  <c:v>0.28508347292541075</c:v>
                </c:pt>
                <c:pt idx="46">
                  <c:v>0.29353792199155543</c:v>
                </c:pt>
                <c:pt idx="47">
                  <c:v>0.30716762969515599</c:v>
                </c:pt>
              </c:numCache>
            </c:numRef>
          </c:val>
          <c:smooth val="0"/>
        </c:ser>
        <c:ser>
          <c:idx val="1"/>
          <c:order val="1"/>
          <c:tx>
            <c:strRef>
              <c:f>SSB_MSST!$C$1</c:f>
              <c:strCache>
                <c:ptCount val="1"/>
                <c:pt idx="0">
                  <c:v>SEDAR43 SSB/MSST</c:v>
                </c:pt>
              </c:strCache>
            </c:strRef>
          </c:tx>
          <c:marker>
            <c:symbol val="none"/>
          </c:marker>
          <c:val>
            <c:numRef>
              <c:f>SSB_MSST!$C$2:$C$52</c:f>
              <c:numCache>
                <c:formatCode>0.00</c:formatCode>
                <c:ptCount val="51"/>
                <c:pt idx="0">
                  <c:v>2.4</c:v>
                </c:pt>
                <c:pt idx="1">
                  <c:v>2.3547365440581935</c:v>
                </c:pt>
                <c:pt idx="2">
                  <c:v>2.3060263120254771</c:v>
                </c:pt>
                <c:pt idx="3">
                  <c:v>2.2493156363020717</c:v>
                </c:pt>
                <c:pt idx="4">
                  <c:v>2.2223999579661453</c:v>
                </c:pt>
                <c:pt idx="5">
                  <c:v>2.2048858518131476</c:v>
                </c:pt>
                <c:pt idx="6">
                  <c:v>2.182250621021014</c:v>
                </c:pt>
                <c:pt idx="7">
                  <c:v>2.1530370919578146</c:v>
                </c:pt>
                <c:pt idx="8">
                  <c:v>2.1211964469716649</c:v>
                </c:pt>
                <c:pt idx="9">
                  <c:v>2.107073071769888</c:v>
                </c:pt>
                <c:pt idx="10">
                  <c:v>2.0852925293580205</c:v>
                </c:pt>
                <c:pt idx="11">
                  <c:v>2.0243434399455897</c:v>
                </c:pt>
                <c:pt idx="12">
                  <c:v>1.9836266459611012</c:v>
                </c:pt>
                <c:pt idx="13">
                  <c:v>1.9367659035381413</c:v>
                </c:pt>
                <c:pt idx="14">
                  <c:v>1.9015765614555391</c:v>
                </c:pt>
                <c:pt idx="15">
                  <c:v>1.8499589878014249</c:v>
                </c:pt>
                <c:pt idx="16">
                  <c:v>1.7891430055957571</c:v>
                </c:pt>
                <c:pt idx="17">
                  <c:v>1.7152404832725689</c:v>
                </c:pt>
                <c:pt idx="18">
                  <c:v>1.6429912925702241</c:v>
                </c:pt>
                <c:pt idx="19">
                  <c:v>1.532876604365099</c:v>
                </c:pt>
                <c:pt idx="20">
                  <c:v>1.4146213596200607</c:v>
                </c:pt>
                <c:pt idx="21">
                  <c:v>1.3398291207043005</c:v>
                </c:pt>
                <c:pt idx="22">
                  <c:v>1.3197299324831206</c:v>
                </c:pt>
                <c:pt idx="23">
                  <c:v>1.3213132076793517</c:v>
                </c:pt>
                <c:pt idx="24">
                  <c:v>1.3293556852248081</c:v>
                </c:pt>
                <c:pt idx="25">
                  <c:v>1.397275388886132</c:v>
                </c:pt>
                <c:pt idx="26">
                  <c:v>1.3748433217253728</c:v>
                </c:pt>
                <c:pt idx="27">
                  <c:v>1.3174741156106147</c:v>
                </c:pt>
                <c:pt idx="28">
                  <c:v>1.1801004725889643</c:v>
                </c:pt>
                <c:pt idx="29">
                  <c:v>1.0998578438383915</c:v>
                </c:pt>
                <c:pt idx="30">
                  <c:v>1.039770448448688</c:v>
                </c:pt>
                <c:pt idx="31">
                  <c:v>0.97822587942705519</c:v>
                </c:pt>
                <c:pt idx="32">
                  <c:v>0.91590368409222922</c:v>
                </c:pt>
                <c:pt idx="33">
                  <c:v>0.8416648909309038</c:v>
                </c:pt>
                <c:pt idx="34">
                  <c:v>0.82770264550573436</c:v>
                </c:pt>
                <c:pt idx="35">
                  <c:v>0.82658874835440377</c:v>
                </c:pt>
                <c:pt idx="36">
                  <c:v>0.83727935875019344</c:v>
                </c:pt>
                <c:pt idx="37">
                  <c:v>0.87131276982669792</c:v>
                </c:pt>
                <c:pt idx="38">
                  <c:v>0.92522819420808511</c:v>
                </c:pt>
                <c:pt idx="39">
                  <c:v>0.9729926645085395</c:v>
                </c:pt>
                <c:pt idx="40">
                  <c:v>0.98989027412495145</c:v>
                </c:pt>
                <c:pt idx="41">
                  <c:v>0.97594904562716545</c:v>
                </c:pt>
                <c:pt idx="42">
                  <c:v>0.92852084616484853</c:v>
                </c:pt>
                <c:pt idx="43">
                  <c:v>0.90119884056617261</c:v>
                </c:pt>
                <c:pt idx="44">
                  <c:v>0.88845557692925181</c:v>
                </c:pt>
                <c:pt idx="45">
                  <c:v>0.86819525893146443</c:v>
                </c:pt>
                <c:pt idx="46">
                  <c:v>0.86859458055175276</c:v>
                </c:pt>
                <c:pt idx="47">
                  <c:v>0.87761084239931575</c:v>
                </c:pt>
                <c:pt idx="48">
                  <c:v>0.87241265569310611</c:v>
                </c:pt>
                <c:pt idx="49">
                  <c:v>0.8348063669613901</c:v>
                </c:pt>
                <c:pt idx="50">
                  <c:v>0.79464301873133647</c:v>
                </c:pt>
              </c:numCache>
            </c:numRef>
          </c:val>
          <c:smooth val="0"/>
        </c:ser>
        <c:ser>
          <c:idx val="2"/>
          <c:order val="2"/>
          <c:spPr>
            <a:ln>
              <a:solidFill>
                <a:schemeClr val="tx1"/>
              </a:solidFill>
            </a:ln>
          </c:spPr>
          <c:marker>
            <c:symbol val="none"/>
          </c:marker>
          <c:val>
            <c:numRef>
              <c:f>SSB_MSST!$F$2:$F$52</c:f>
              <c:numCache>
                <c:formatCode>General</c:formatCode>
                <c:ptCount val="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numCache>
            </c:numRef>
          </c:val>
          <c:smooth val="0"/>
        </c:ser>
        <c:dLbls>
          <c:showLegendKey val="0"/>
          <c:showVal val="0"/>
          <c:showCatName val="0"/>
          <c:showSerName val="0"/>
          <c:showPercent val="0"/>
          <c:showBubbleSize val="0"/>
        </c:dLbls>
        <c:smooth val="0"/>
        <c:axId val="479623808"/>
        <c:axId val="479624368"/>
      </c:lineChart>
      <c:catAx>
        <c:axId val="479623808"/>
        <c:scaling>
          <c:orientation val="minMax"/>
        </c:scaling>
        <c:delete val="0"/>
        <c:axPos val="b"/>
        <c:numFmt formatCode="General" sourceLinked="1"/>
        <c:majorTickMark val="none"/>
        <c:minorTickMark val="none"/>
        <c:tickLblPos val="nextTo"/>
        <c:crossAx val="479624368"/>
        <c:crosses val="autoZero"/>
        <c:auto val="1"/>
        <c:lblAlgn val="ctr"/>
        <c:lblOffset val="100"/>
        <c:noMultiLvlLbl val="0"/>
      </c:catAx>
      <c:valAx>
        <c:axId val="479624368"/>
        <c:scaling>
          <c:orientation val="minMax"/>
        </c:scaling>
        <c:delete val="0"/>
        <c:axPos val="l"/>
        <c:majorGridlines/>
        <c:title>
          <c:tx>
            <c:rich>
              <a:bodyPr/>
              <a:lstStyle/>
              <a:p>
                <a:pPr>
                  <a:defRPr/>
                </a:pPr>
                <a:r>
                  <a:rPr lang="en-US"/>
                  <a:t>SSB/MSST</a:t>
                </a:r>
              </a:p>
            </c:rich>
          </c:tx>
          <c:layout/>
          <c:overlay val="0"/>
        </c:title>
        <c:numFmt formatCode="0.00" sourceLinked="1"/>
        <c:majorTickMark val="none"/>
        <c:minorTickMark val="none"/>
        <c:tickLblPos val="nextTo"/>
        <c:crossAx val="479623808"/>
        <c:crosses val="autoZero"/>
        <c:crossBetween val="between"/>
      </c:valAx>
    </c:plotArea>
    <c:legend>
      <c:legendPos val="r"/>
      <c:legendEntry>
        <c:idx val="2"/>
        <c:delete val="1"/>
      </c:legendEntry>
      <c:layout>
        <c:manualLayout>
          <c:xMode val="edge"/>
          <c:yMode val="edge"/>
          <c:x val="0.65652668416447946"/>
          <c:y val="0.22872484689413825"/>
          <c:w val="0.2646290526633811"/>
          <c:h val="0.1217704605106179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Commercial Discards</a:t>
            </a:r>
          </a:p>
        </c:rich>
      </c:tx>
      <c:layout/>
      <c:overlay val="0"/>
      <c:spPr>
        <a:noFill/>
        <a:ln>
          <a:noFill/>
        </a:ln>
        <a:effectLst/>
      </c:spPr>
    </c:title>
    <c:autoTitleDeleted val="0"/>
    <c:plotArea>
      <c:layout>
        <c:manualLayout>
          <c:layoutTarget val="inner"/>
          <c:xMode val="edge"/>
          <c:yMode val="edge"/>
          <c:x val="0.1656920384951881"/>
          <c:y val="0.17171296296296296"/>
          <c:w val="0.80801749781277354"/>
          <c:h val="0.57755293088363957"/>
        </c:manualLayout>
      </c:layout>
      <c:lineChart>
        <c:grouping val="standard"/>
        <c:varyColors val="0"/>
        <c:ser>
          <c:idx val="2"/>
          <c:order val="0"/>
          <c:tx>
            <c:strRef>
              <c:f>Sheet4!$D$2</c:f>
              <c:strCache>
                <c:ptCount val="1"/>
                <c:pt idx="0">
                  <c:v>Com East</c:v>
                </c:pt>
              </c:strCache>
            </c:strRef>
          </c:tx>
          <c:spPr>
            <a:ln w="28575" cap="rnd">
              <a:solidFill>
                <a:srgbClr val="FF0000"/>
              </a:solidFill>
              <a:round/>
            </a:ln>
            <a:effectLst/>
          </c:spPr>
          <c:marker>
            <c:symbol val="none"/>
          </c:marker>
          <c:cat>
            <c:numRef>
              <c:f>Sheet4!$A$22:$A$35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Sheet4!$D$22:$D$35</c:f>
              <c:numCache>
                <c:formatCode>General</c:formatCode>
                <c:ptCount val="14"/>
                <c:pt idx="0">
                  <c:v>8.8092500000000004E-2</c:v>
                </c:pt>
                <c:pt idx="1">
                  <c:v>8.5254911000000003E-2</c:v>
                </c:pt>
                <c:pt idx="2">
                  <c:v>7.7489764000000003E-2</c:v>
                </c:pt>
                <c:pt idx="3">
                  <c:v>9.4190731999999999E-2</c:v>
                </c:pt>
                <c:pt idx="4">
                  <c:v>0.12315071299999999</c:v>
                </c:pt>
                <c:pt idx="5">
                  <c:v>0.15703076599999999</c:v>
                </c:pt>
                <c:pt idx="6">
                  <c:v>0.15477062</c:v>
                </c:pt>
                <c:pt idx="7">
                  <c:v>0.20565202599999999</c:v>
                </c:pt>
                <c:pt idx="8">
                  <c:v>0.56486398500000001</c:v>
                </c:pt>
                <c:pt idx="9">
                  <c:v>0.75483416699999994</c:v>
                </c:pt>
                <c:pt idx="10">
                  <c:v>0.59373693599999999</c:v>
                </c:pt>
                <c:pt idx="11">
                  <c:v>0.45603948100000002</c:v>
                </c:pt>
                <c:pt idx="12">
                  <c:v>0.77725461799999995</c:v>
                </c:pt>
                <c:pt idx="13">
                  <c:v>0.771154071</c:v>
                </c:pt>
              </c:numCache>
            </c:numRef>
          </c:val>
          <c:smooth val="0"/>
        </c:ser>
        <c:ser>
          <c:idx val="3"/>
          <c:order val="1"/>
          <c:tx>
            <c:strRef>
              <c:f>Sheet4!$E$2</c:f>
              <c:strCache>
                <c:ptCount val="1"/>
                <c:pt idx="0">
                  <c:v>Com West</c:v>
                </c:pt>
              </c:strCache>
            </c:strRef>
          </c:tx>
          <c:spPr>
            <a:ln w="28575" cap="rnd">
              <a:solidFill>
                <a:srgbClr val="C00000"/>
              </a:solidFill>
              <a:round/>
            </a:ln>
            <a:effectLst/>
          </c:spPr>
          <c:marker>
            <c:symbol val="none"/>
          </c:marker>
          <c:cat>
            <c:numRef>
              <c:f>Sheet4!$A$22:$A$35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Sheet4!$E$22:$E$35</c:f>
              <c:numCache>
                <c:formatCode>General</c:formatCode>
                <c:ptCount val="14"/>
                <c:pt idx="0">
                  <c:v>0.142482309</c:v>
                </c:pt>
                <c:pt idx="1">
                  <c:v>0.17959554899999999</c:v>
                </c:pt>
                <c:pt idx="2">
                  <c:v>0.19572483800000001</c:v>
                </c:pt>
                <c:pt idx="3">
                  <c:v>0.18274304499999999</c:v>
                </c:pt>
                <c:pt idx="4">
                  <c:v>0.184301296</c:v>
                </c:pt>
                <c:pt idx="5">
                  <c:v>0.1943511</c:v>
                </c:pt>
                <c:pt idx="6">
                  <c:v>0.173260895</c:v>
                </c:pt>
                <c:pt idx="7">
                  <c:v>0.23679774000000001</c:v>
                </c:pt>
                <c:pt idx="8">
                  <c:v>0.18898025199999999</c:v>
                </c:pt>
                <c:pt idx="9">
                  <c:v>0.352088662</c:v>
                </c:pt>
                <c:pt idx="10">
                  <c:v>0.89313203100000005</c:v>
                </c:pt>
                <c:pt idx="11">
                  <c:v>0.77253384899999999</c:v>
                </c:pt>
                <c:pt idx="12">
                  <c:v>0.85953044199999995</c:v>
                </c:pt>
                <c:pt idx="13">
                  <c:v>0.980623142</c:v>
                </c:pt>
              </c:numCache>
            </c:numRef>
          </c:val>
          <c:smooth val="0"/>
        </c:ser>
        <c:dLbls>
          <c:showLegendKey val="0"/>
          <c:showVal val="0"/>
          <c:showCatName val="0"/>
          <c:showSerName val="0"/>
          <c:showPercent val="0"/>
          <c:showBubbleSize val="0"/>
        </c:dLbls>
        <c:smooth val="0"/>
        <c:axId val="426022064"/>
        <c:axId val="426022624"/>
      </c:lineChart>
      <c:catAx>
        <c:axId val="426022064"/>
        <c:scaling>
          <c:orientation val="minMax"/>
        </c:scaling>
        <c:delete val="0"/>
        <c:axPos val="b"/>
        <c:title>
          <c:tx>
            <c:rich>
              <a:bodyPr rot="0" vert="horz"/>
              <a:lstStyle/>
              <a:p>
                <a:pPr>
                  <a:defRPr/>
                </a:pPr>
                <a:r>
                  <a:rPr lang="en-US"/>
                  <a:t>Year</a:t>
                </a:r>
              </a:p>
            </c:rich>
          </c:tx>
          <c:layout>
            <c:manualLayout>
              <c:xMode val="edge"/>
              <c:yMode val="edge"/>
              <c:x val="0.53027674849467343"/>
              <c:y val="0.91057086614173244"/>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26022624"/>
        <c:crosses val="autoZero"/>
        <c:auto val="1"/>
        <c:lblAlgn val="ctr"/>
        <c:lblOffset val="100"/>
        <c:tickMarkSkip val="1"/>
        <c:noMultiLvlLbl val="0"/>
      </c:catAx>
      <c:valAx>
        <c:axId val="426022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Proportion of Catch Discarded</a:t>
                </a:r>
              </a:p>
              <a:p>
                <a:pPr>
                  <a:defRPr/>
                </a:pP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26022064"/>
        <c:crosses val="autoZero"/>
        <c:crossBetween val="between"/>
      </c:valAx>
      <c:spPr>
        <a:noFill/>
        <a:ln>
          <a:noFill/>
        </a:ln>
        <a:effectLst/>
      </c:spPr>
    </c:plotArea>
    <c:legend>
      <c:legendPos val="b"/>
      <c:layout>
        <c:manualLayout>
          <c:xMode val="edge"/>
          <c:yMode val="edge"/>
          <c:x val="0.22511507634296507"/>
          <c:y val="0.18113384648626546"/>
          <c:w val="0.62355915864774092"/>
          <c:h val="6.224109049257570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Recreational Discards</a:t>
            </a:r>
          </a:p>
        </c:rich>
      </c:tx>
      <c:layout/>
      <c:overlay val="0"/>
      <c:spPr>
        <a:noFill/>
        <a:ln>
          <a:noFill/>
        </a:ln>
        <a:effectLst/>
      </c:spPr>
    </c:title>
    <c:autoTitleDeleted val="0"/>
    <c:plotArea>
      <c:layout>
        <c:manualLayout>
          <c:layoutTarget val="inner"/>
          <c:xMode val="edge"/>
          <c:yMode val="edge"/>
          <c:x val="0.1656920384951881"/>
          <c:y val="0.17171296296296296"/>
          <c:w val="0.80801749781277354"/>
          <c:h val="0.6108862642169729"/>
        </c:manualLayout>
      </c:layout>
      <c:lineChart>
        <c:grouping val="standard"/>
        <c:varyColors val="0"/>
        <c:ser>
          <c:idx val="0"/>
          <c:order val="0"/>
          <c:tx>
            <c:strRef>
              <c:f>Sheet4!$B$2</c:f>
              <c:strCache>
                <c:ptCount val="1"/>
                <c:pt idx="0">
                  <c:v> East</c:v>
                </c:pt>
              </c:strCache>
            </c:strRef>
          </c:tx>
          <c:spPr>
            <a:ln w="28575" cap="rnd">
              <a:solidFill>
                <a:schemeClr val="accent1"/>
              </a:solidFill>
              <a:round/>
            </a:ln>
            <a:effectLst/>
          </c:spPr>
          <c:marker>
            <c:symbol val="none"/>
          </c:marker>
          <c:cat>
            <c:numRef>
              <c:f>Sheet4!$A$3:$A$35</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cat>
          <c:val>
            <c:numRef>
              <c:f>Sheet4!$B$3:$B$35</c:f>
              <c:numCache>
                <c:formatCode>General</c:formatCode>
                <c:ptCount val="33"/>
                <c:pt idx="0">
                  <c:v>0.10888943500000001</c:v>
                </c:pt>
                <c:pt idx="1">
                  <c:v>0.16220203</c:v>
                </c:pt>
                <c:pt idx="2">
                  <c:v>0.55187670600000005</c:v>
                </c:pt>
                <c:pt idx="3">
                  <c:v>0.78316567299999995</c:v>
                </c:pt>
                <c:pt idx="4">
                  <c:v>6.4857458000000007E-2</c:v>
                </c:pt>
                <c:pt idx="5">
                  <c:v>0.264111019</c:v>
                </c:pt>
                <c:pt idx="6">
                  <c:v>0.31672543399999997</c:v>
                </c:pt>
                <c:pt idx="7">
                  <c:v>0.15782959099999999</c:v>
                </c:pt>
                <c:pt idx="8">
                  <c:v>0.25636975200000001</c:v>
                </c:pt>
                <c:pt idx="9">
                  <c:v>0.176182703</c:v>
                </c:pt>
                <c:pt idx="10">
                  <c:v>0.138477299</c:v>
                </c:pt>
                <c:pt idx="11">
                  <c:v>0.31656331100000001</c:v>
                </c:pt>
                <c:pt idx="12">
                  <c:v>0.237165083</c:v>
                </c:pt>
                <c:pt idx="13">
                  <c:v>0.17067441</c:v>
                </c:pt>
                <c:pt idx="14">
                  <c:v>0.15073296899999999</c:v>
                </c:pt>
                <c:pt idx="15">
                  <c:v>0.39490214899999998</c:v>
                </c:pt>
                <c:pt idx="16">
                  <c:v>0.31450019299999998</c:v>
                </c:pt>
                <c:pt idx="17">
                  <c:v>0.49080631400000002</c:v>
                </c:pt>
                <c:pt idx="18">
                  <c:v>0.44085441199999997</c:v>
                </c:pt>
                <c:pt idx="19">
                  <c:v>0.348221328</c:v>
                </c:pt>
                <c:pt idx="20">
                  <c:v>0.46748497300000003</c:v>
                </c:pt>
                <c:pt idx="21">
                  <c:v>0.46265393300000002</c:v>
                </c:pt>
                <c:pt idx="22">
                  <c:v>0.31373525400000002</c:v>
                </c:pt>
                <c:pt idx="23">
                  <c:v>0.42618725099999999</c:v>
                </c:pt>
                <c:pt idx="24">
                  <c:v>0.262316999</c:v>
                </c:pt>
                <c:pt idx="25">
                  <c:v>0.34858123699999999</c:v>
                </c:pt>
                <c:pt idx="26">
                  <c:v>0.69467230999999996</c:v>
                </c:pt>
                <c:pt idx="27">
                  <c:v>0.51216213899999996</c:v>
                </c:pt>
                <c:pt idx="28">
                  <c:v>0.607584648</c:v>
                </c:pt>
                <c:pt idx="29">
                  <c:v>0.65117309099999998</c:v>
                </c:pt>
                <c:pt idx="30">
                  <c:v>0.67360390699999995</c:v>
                </c:pt>
                <c:pt idx="31">
                  <c:v>0.79457238900000005</c:v>
                </c:pt>
                <c:pt idx="32">
                  <c:v>0.69164540900000004</c:v>
                </c:pt>
              </c:numCache>
            </c:numRef>
          </c:val>
          <c:smooth val="0"/>
        </c:ser>
        <c:ser>
          <c:idx val="1"/>
          <c:order val="1"/>
          <c:tx>
            <c:strRef>
              <c:f>Sheet4!$C$2</c:f>
              <c:strCache>
                <c:ptCount val="1"/>
                <c:pt idx="0">
                  <c:v>West</c:v>
                </c:pt>
              </c:strCache>
            </c:strRef>
          </c:tx>
          <c:spPr>
            <a:ln w="28575" cap="rnd">
              <a:solidFill>
                <a:srgbClr val="002060"/>
              </a:solidFill>
              <a:round/>
            </a:ln>
            <a:effectLst/>
          </c:spPr>
          <c:marker>
            <c:symbol val="none"/>
          </c:marker>
          <c:cat>
            <c:numRef>
              <c:f>Sheet4!$A$3:$A$35</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cat>
          <c:val>
            <c:numRef>
              <c:f>Sheet4!$C$3:$C$35</c:f>
              <c:numCache>
                <c:formatCode>General</c:formatCode>
                <c:ptCount val="33"/>
                <c:pt idx="0">
                  <c:v>3.4125963000000002E-2</c:v>
                </c:pt>
                <c:pt idx="1">
                  <c:v>0.38616071400000002</c:v>
                </c:pt>
                <c:pt idx="2">
                  <c:v>0.76594263799999995</c:v>
                </c:pt>
                <c:pt idx="3">
                  <c:v>0.31762741</c:v>
                </c:pt>
                <c:pt idx="4">
                  <c:v>0.86938152199999996</c:v>
                </c:pt>
                <c:pt idx="5">
                  <c:v>0.13153825999999999</c:v>
                </c:pt>
                <c:pt idx="6">
                  <c:v>0.40504262699999999</c:v>
                </c:pt>
                <c:pt idx="7">
                  <c:v>0.67693301699999997</c:v>
                </c:pt>
                <c:pt idx="8">
                  <c:v>0.56469571900000004</c:v>
                </c:pt>
                <c:pt idx="9">
                  <c:v>0.137896712</c:v>
                </c:pt>
                <c:pt idx="10">
                  <c:v>0.57781623299999996</c:v>
                </c:pt>
                <c:pt idx="11">
                  <c:v>0.42219480700000001</c:v>
                </c:pt>
                <c:pt idx="12">
                  <c:v>0.55619501199999999</c:v>
                </c:pt>
                <c:pt idx="13">
                  <c:v>0.51469807000000001</c:v>
                </c:pt>
                <c:pt idx="14">
                  <c:v>0.28579988000000001</c:v>
                </c:pt>
                <c:pt idx="15">
                  <c:v>0.39052352499999998</c:v>
                </c:pt>
                <c:pt idx="16">
                  <c:v>0.38026676300000001</c:v>
                </c:pt>
                <c:pt idx="17">
                  <c:v>0.52871982900000003</c:v>
                </c:pt>
                <c:pt idx="18">
                  <c:v>0.59165733700000001</c:v>
                </c:pt>
                <c:pt idx="19">
                  <c:v>0.57980309399999996</c:v>
                </c:pt>
                <c:pt idx="20">
                  <c:v>0.696720432</c:v>
                </c:pt>
                <c:pt idx="21">
                  <c:v>0.71553782399999999</c:v>
                </c:pt>
                <c:pt idx="22">
                  <c:v>0.10532401</c:v>
                </c:pt>
                <c:pt idx="23">
                  <c:v>0.38500205700000001</c:v>
                </c:pt>
                <c:pt idx="24">
                  <c:v>0.60801791900000002</c:v>
                </c:pt>
                <c:pt idx="25">
                  <c:v>8.2187858000000003E-2</c:v>
                </c:pt>
                <c:pt idx="26">
                  <c:v>0.62226238</c:v>
                </c:pt>
                <c:pt idx="27">
                  <c:v>0.216394223</c:v>
                </c:pt>
                <c:pt idx="28">
                  <c:v>0.91647922400000004</c:v>
                </c:pt>
                <c:pt idx="29">
                  <c:v>0.91060532100000002</c:v>
                </c:pt>
                <c:pt idx="30">
                  <c:v>0.63991116800000003</c:v>
                </c:pt>
                <c:pt idx="31">
                  <c:v>0.54510319200000001</c:v>
                </c:pt>
                <c:pt idx="32">
                  <c:v>0.77081741800000003</c:v>
                </c:pt>
              </c:numCache>
            </c:numRef>
          </c:val>
          <c:smooth val="0"/>
        </c:ser>
        <c:dLbls>
          <c:showLegendKey val="0"/>
          <c:showVal val="0"/>
          <c:showCatName val="0"/>
          <c:showSerName val="0"/>
          <c:showPercent val="0"/>
          <c:showBubbleSize val="0"/>
        </c:dLbls>
        <c:smooth val="0"/>
        <c:axId val="475430704"/>
        <c:axId val="475431264"/>
      </c:lineChart>
      <c:catAx>
        <c:axId val="475430704"/>
        <c:scaling>
          <c:orientation val="minMax"/>
        </c:scaling>
        <c:delete val="0"/>
        <c:axPos val="b"/>
        <c:title>
          <c:tx>
            <c:rich>
              <a:bodyPr rot="0" vert="horz"/>
              <a:lstStyle/>
              <a:p>
                <a:pPr>
                  <a:defRPr/>
                </a:pPr>
                <a:r>
                  <a:rPr lang="en-US"/>
                  <a:t>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75431264"/>
        <c:crosses val="autoZero"/>
        <c:auto val="1"/>
        <c:lblAlgn val="ctr"/>
        <c:lblOffset val="100"/>
        <c:tickMarkSkip val="1"/>
        <c:noMultiLvlLbl val="0"/>
      </c:catAx>
      <c:valAx>
        <c:axId val="47543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Proportion of Catch Discarded</a:t>
                </a:r>
              </a:p>
              <a:p>
                <a:pPr>
                  <a:defRPr/>
                </a:pP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75430704"/>
        <c:crosses val="autoZero"/>
        <c:crossBetween val="between"/>
      </c:valAx>
      <c:spPr>
        <a:noFill/>
        <a:ln>
          <a:noFill/>
        </a:ln>
        <a:effectLst/>
      </c:spPr>
    </c:plotArea>
    <c:legend>
      <c:legendPos val="b"/>
      <c:layout>
        <c:manualLayout>
          <c:xMode val="edge"/>
          <c:yMode val="edge"/>
          <c:x val="0.22511507634296507"/>
          <c:y val="0.18113384648626546"/>
          <c:w val="0.2261059834066188"/>
          <c:h val="6.224109049257570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Recreational Discards</a:t>
            </a:r>
          </a:p>
        </c:rich>
      </c:tx>
      <c:layout/>
      <c:overlay val="0"/>
      <c:spPr>
        <a:noFill/>
        <a:ln>
          <a:noFill/>
        </a:ln>
        <a:effectLst/>
      </c:spPr>
    </c:title>
    <c:autoTitleDeleted val="0"/>
    <c:plotArea>
      <c:layout>
        <c:manualLayout>
          <c:layoutTarget val="inner"/>
          <c:xMode val="edge"/>
          <c:yMode val="edge"/>
          <c:x val="0.1656920384951881"/>
          <c:y val="0.17171296296296296"/>
          <c:w val="0.80801749781277354"/>
          <c:h val="0.6108862642169729"/>
        </c:manualLayout>
      </c:layout>
      <c:lineChart>
        <c:grouping val="standard"/>
        <c:varyColors val="0"/>
        <c:ser>
          <c:idx val="1"/>
          <c:order val="0"/>
          <c:tx>
            <c:strRef>
              <c:f>Sheet4!$C$2</c:f>
              <c:strCache>
                <c:ptCount val="1"/>
                <c:pt idx="0">
                  <c:v>West</c:v>
                </c:pt>
              </c:strCache>
            </c:strRef>
          </c:tx>
          <c:spPr>
            <a:ln w="28575" cap="rnd">
              <a:solidFill>
                <a:srgbClr val="002060"/>
              </a:solidFill>
              <a:round/>
            </a:ln>
            <a:effectLst/>
          </c:spPr>
          <c:marker>
            <c:symbol val="none"/>
          </c:marker>
          <c:cat>
            <c:numRef>
              <c:f>Sheet4!$A$3:$A$35</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cat>
          <c:val>
            <c:numRef>
              <c:f>Sheet4!$C$3:$C$35</c:f>
              <c:numCache>
                <c:formatCode>General</c:formatCode>
                <c:ptCount val="33"/>
                <c:pt idx="0">
                  <c:v>3.4125963000000002E-2</c:v>
                </c:pt>
                <c:pt idx="1">
                  <c:v>0.38616071400000002</c:v>
                </c:pt>
                <c:pt idx="2">
                  <c:v>0.76594263799999995</c:v>
                </c:pt>
                <c:pt idx="3">
                  <c:v>0.31762741</c:v>
                </c:pt>
                <c:pt idx="4">
                  <c:v>0.86938152199999996</c:v>
                </c:pt>
                <c:pt idx="5">
                  <c:v>0.13153825999999999</c:v>
                </c:pt>
                <c:pt idx="6">
                  <c:v>0.40504262699999999</c:v>
                </c:pt>
                <c:pt idx="7">
                  <c:v>0.67693301699999997</c:v>
                </c:pt>
                <c:pt idx="8">
                  <c:v>0.56469571900000004</c:v>
                </c:pt>
                <c:pt idx="9">
                  <c:v>0.137896712</c:v>
                </c:pt>
                <c:pt idx="10">
                  <c:v>0.57781623299999996</c:v>
                </c:pt>
                <c:pt idx="11">
                  <c:v>0.42219480700000001</c:v>
                </c:pt>
                <c:pt idx="12">
                  <c:v>0.55619501199999999</c:v>
                </c:pt>
                <c:pt idx="13">
                  <c:v>0.51469807000000001</c:v>
                </c:pt>
                <c:pt idx="14">
                  <c:v>0.28579988000000001</c:v>
                </c:pt>
                <c:pt idx="15">
                  <c:v>0.39052352499999998</c:v>
                </c:pt>
                <c:pt idx="16">
                  <c:v>0.38026676300000001</c:v>
                </c:pt>
                <c:pt idx="17">
                  <c:v>0.52871982900000003</c:v>
                </c:pt>
                <c:pt idx="18">
                  <c:v>0.59165733700000001</c:v>
                </c:pt>
                <c:pt idx="19">
                  <c:v>0.57980309399999996</c:v>
                </c:pt>
                <c:pt idx="20">
                  <c:v>0.696720432</c:v>
                </c:pt>
                <c:pt idx="21">
                  <c:v>0.71553782399999999</c:v>
                </c:pt>
                <c:pt idx="22">
                  <c:v>0.10532401</c:v>
                </c:pt>
                <c:pt idx="23">
                  <c:v>0.38500205700000001</c:v>
                </c:pt>
                <c:pt idx="24">
                  <c:v>0.60801791900000002</c:v>
                </c:pt>
                <c:pt idx="25">
                  <c:v>8.2187858000000003E-2</c:v>
                </c:pt>
                <c:pt idx="26">
                  <c:v>0.62226238</c:v>
                </c:pt>
                <c:pt idx="27">
                  <c:v>0.216394223</c:v>
                </c:pt>
                <c:pt idx="28">
                  <c:v>0.91647922400000004</c:v>
                </c:pt>
                <c:pt idx="29">
                  <c:v>0.91060532100000002</c:v>
                </c:pt>
                <c:pt idx="30">
                  <c:v>0.63991116800000003</c:v>
                </c:pt>
                <c:pt idx="31">
                  <c:v>0.54510319200000001</c:v>
                </c:pt>
                <c:pt idx="32">
                  <c:v>0.77081741800000003</c:v>
                </c:pt>
              </c:numCache>
            </c:numRef>
          </c:val>
          <c:smooth val="0"/>
        </c:ser>
        <c:dLbls>
          <c:showLegendKey val="0"/>
          <c:showVal val="0"/>
          <c:showCatName val="0"/>
          <c:showSerName val="0"/>
          <c:showPercent val="0"/>
          <c:showBubbleSize val="0"/>
        </c:dLbls>
        <c:smooth val="0"/>
        <c:axId val="475433504"/>
        <c:axId val="475434064"/>
      </c:lineChart>
      <c:catAx>
        <c:axId val="475433504"/>
        <c:scaling>
          <c:orientation val="minMax"/>
        </c:scaling>
        <c:delete val="0"/>
        <c:axPos val="b"/>
        <c:title>
          <c:tx>
            <c:rich>
              <a:bodyPr rot="0" vert="horz"/>
              <a:lstStyle/>
              <a:p>
                <a:pPr>
                  <a:defRPr/>
                </a:pPr>
                <a:r>
                  <a:rPr lang="en-US"/>
                  <a:t>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75434064"/>
        <c:crosses val="autoZero"/>
        <c:auto val="1"/>
        <c:lblAlgn val="ctr"/>
        <c:lblOffset val="100"/>
        <c:tickMarkSkip val="1"/>
        <c:noMultiLvlLbl val="0"/>
      </c:catAx>
      <c:valAx>
        <c:axId val="47543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Proportion of Catch Discarded</a:t>
                </a:r>
              </a:p>
              <a:p>
                <a:pPr>
                  <a:defRPr/>
                </a:pP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75433504"/>
        <c:crosses val="autoZero"/>
        <c:crossBetween val="between"/>
      </c:valAx>
      <c:spPr>
        <a:noFill/>
        <a:ln>
          <a:noFill/>
        </a:ln>
        <a:effectLst/>
      </c:spPr>
    </c:plotArea>
    <c:legend>
      <c:legendPos val="b"/>
      <c:layout>
        <c:manualLayout>
          <c:xMode val="edge"/>
          <c:yMode val="edge"/>
          <c:x val="0.22511507634296507"/>
          <c:y val="0.18113384648626546"/>
          <c:w val="0.2261059834066188"/>
          <c:h val="6.224109049257570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Recreational Discards</a:t>
            </a:r>
          </a:p>
        </c:rich>
      </c:tx>
      <c:layout/>
      <c:overlay val="0"/>
      <c:spPr>
        <a:noFill/>
        <a:ln>
          <a:noFill/>
        </a:ln>
        <a:effectLst/>
      </c:spPr>
    </c:title>
    <c:autoTitleDeleted val="0"/>
    <c:plotArea>
      <c:layout>
        <c:manualLayout>
          <c:layoutTarget val="inner"/>
          <c:xMode val="edge"/>
          <c:yMode val="edge"/>
          <c:x val="0.1656920384951881"/>
          <c:y val="0.17171296296296296"/>
          <c:w val="0.80801749781277354"/>
          <c:h val="0.6108862642169729"/>
        </c:manualLayout>
      </c:layout>
      <c:lineChart>
        <c:grouping val="standard"/>
        <c:varyColors val="0"/>
        <c:ser>
          <c:idx val="0"/>
          <c:order val="0"/>
          <c:tx>
            <c:strRef>
              <c:f>Sheet4!$B$2</c:f>
              <c:strCache>
                <c:ptCount val="1"/>
                <c:pt idx="0">
                  <c:v> East</c:v>
                </c:pt>
              </c:strCache>
            </c:strRef>
          </c:tx>
          <c:spPr>
            <a:ln w="28575" cap="rnd">
              <a:solidFill>
                <a:schemeClr val="accent1"/>
              </a:solidFill>
              <a:round/>
            </a:ln>
            <a:effectLst/>
          </c:spPr>
          <c:marker>
            <c:symbol val="none"/>
          </c:marker>
          <c:cat>
            <c:numRef>
              <c:f>Sheet4!$A$3:$A$35</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cat>
          <c:val>
            <c:numRef>
              <c:f>Sheet4!$B$3:$B$35</c:f>
              <c:numCache>
                <c:formatCode>General</c:formatCode>
                <c:ptCount val="33"/>
                <c:pt idx="0">
                  <c:v>0.10888943500000001</c:v>
                </c:pt>
                <c:pt idx="1">
                  <c:v>0.16220203</c:v>
                </c:pt>
                <c:pt idx="2">
                  <c:v>0.55187670600000005</c:v>
                </c:pt>
                <c:pt idx="3">
                  <c:v>0.78316567299999995</c:v>
                </c:pt>
                <c:pt idx="4">
                  <c:v>6.4857458000000007E-2</c:v>
                </c:pt>
                <c:pt idx="5">
                  <c:v>0.264111019</c:v>
                </c:pt>
                <c:pt idx="6">
                  <c:v>0.31672543399999997</c:v>
                </c:pt>
                <c:pt idx="7">
                  <c:v>0.15782959099999999</c:v>
                </c:pt>
                <c:pt idx="8">
                  <c:v>0.25636975200000001</c:v>
                </c:pt>
                <c:pt idx="9">
                  <c:v>0.176182703</c:v>
                </c:pt>
                <c:pt idx="10">
                  <c:v>0.138477299</c:v>
                </c:pt>
                <c:pt idx="11">
                  <c:v>0.31656331100000001</c:v>
                </c:pt>
                <c:pt idx="12">
                  <c:v>0.237165083</c:v>
                </c:pt>
                <c:pt idx="13">
                  <c:v>0.17067441</c:v>
                </c:pt>
                <c:pt idx="14">
                  <c:v>0.15073296899999999</c:v>
                </c:pt>
                <c:pt idx="15">
                  <c:v>0.39490214899999998</c:v>
                </c:pt>
                <c:pt idx="16">
                  <c:v>0.31450019299999998</c:v>
                </c:pt>
                <c:pt idx="17">
                  <c:v>0.49080631400000002</c:v>
                </c:pt>
                <c:pt idx="18">
                  <c:v>0.44085441199999997</c:v>
                </c:pt>
                <c:pt idx="19">
                  <c:v>0.348221328</c:v>
                </c:pt>
                <c:pt idx="20">
                  <c:v>0.46748497300000003</c:v>
                </c:pt>
                <c:pt idx="21">
                  <c:v>0.46265393300000002</c:v>
                </c:pt>
                <c:pt idx="22">
                  <c:v>0.31373525400000002</c:v>
                </c:pt>
                <c:pt idx="23">
                  <c:v>0.42618725099999999</c:v>
                </c:pt>
                <c:pt idx="24">
                  <c:v>0.262316999</c:v>
                </c:pt>
                <c:pt idx="25">
                  <c:v>0.34858123699999999</c:v>
                </c:pt>
                <c:pt idx="26">
                  <c:v>0.69467230999999996</c:v>
                </c:pt>
                <c:pt idx="27">
                  <c:v>0.51216213899999996</c:v>
                </c:pt>
                <c:pt idx="28">
                  <c:v>0.607584648</c:v>
                </c:pt>
                <c:pt idx="29">
                  <c:v>0.65117309099999998</c:v>
                </c:pt>
                <c:pt idx="30">
                  <c:v>0.67360390699999995</c:v>
                </c:pt>
                <c:pt idx="31">
                  <c:v>0.79457238900000005</c:v>
                </c:pt>
                <c:pt idx="32">
                  <c:v>0.69164540900000004</c:v>
                </c:pt>
              </c:numCache>
            </c:numRef>
          </c:val>
          <c:smooth val="0"/>
        </c:ser>
        <c:dLbls>
          <c:showLegendKey val="0"/>
          <c:showVal val="0"/>
          <c:showCatName val="0"/>
          <c:showSerName val="0"/>
          <c:showPercent val="0"/>
          <c:showBubbleSize val="0"/>
        </c:dLbls>
        <c:smooth val="0"/>
        <c:axId val="475436304"/>
        <c:axId val="475436864"/>
      </c:lineChart>
      <c:catAx>
        <c:axId val="475436304"/>
        <c:scaling>
          <c:orientation val="minMax"/>
        </c:scaling>
        <c:delete val="0"/>
        <c:axPos val="b"/>
        <c:title>
          <c:tx>
            <c:rich>
              <a:bodyPr rot="0" vert="horz"/>
              <a:lstStyle/>
              <a:p>
                <a:pPr>
                  <a:defRPr/>
                </a:pPr>
                <a:r>
                  <a:rPr lang="en-US"/>
                  <a:t>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75436864"/>
        <c:crosses val="autoZero"/>
        <c:auto val="1"/>
        <c:lblAlgn val="ctr"/>
        <c:lblOffset val="100"/>
        <c:tickMarkSkip val="1"/>
        <c:noMultiLvlLbl val="0"/>
      </c:catAx>
      <c:valAx>
        <c:axId val="47543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Proportion of Catch Discarded</a:t>
                </a:r>
              </a:p>
              <a:p>
                <a:pPr>
                  <a:defRPr/>
                </a:pPr>
                <a:endParaRPr lang="en-US"/>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75436304"/>
        <c:crosses val="autoZero"/>
        <c:crossBetween val="between"/>
      </c:valAx>
      <c:spPr>
        <a:noFill/>
        <a:ln>
          <a:noFill/>
        </a:ln>
        <a:effectLst/>
      </c:spPr>
    </c:plotArea>
    <c:legend>
      <c:legendPos val="b"/>
      <c:layout>
        <c:manualLayout>
          <c:xMode val="edge"/>
          <c:yMode val="edge"/>
          <c:x val="0.22511507634296507"/>
          <c:y val="0.18113384648626546"/>
          <c:w val="0.2261059834066188"/>
          <c:h val="6.224109049257570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Recreational East</a:t>
            </a:r>
          </a:p>
        </c:rich>
      </c:tx>
      <c:layout/>
      <c:overlay val="0"/>
    </c:title>
    <c:autoTitleDeleted val="0"/>
    <c:plotArea>
      <c:layout>
        <c:manualLayout>
          <c:layoutTarget val="inner"/>
          <c:xMode val="edge"/>
          <c:yMode val="edge"/>
          <c:x val="0.13701722844911796"/>
          <c:y val="0.19480351414406533"/>
          <c:w val="0.76737975410033787"/>
          <c:h val="0.58641550014581512"/>
        </c:manualLayout>
      </c:layout>
      <c:scatterChart>
        <c:scatterStyle val="lineMarker"/>
        <c:varyColors val="0"/>
        <c:ser>
          <c:idx val="1"/>
          <c:order val="0"/>
          <c:tx>
            <c:strRef>
              <c:f>Sheet1!$H$3</c:f>
              <c:strCache>
                <c:ptCount val="1"/>
                <c:pt idx="0">
                  <c:v>MRFSS E</c:v>
                </c:pt>
              </c:strCache>
            </c:strRef>
          </c:tx>
          <c:xVal>
            <c:numRef>
              <c:f>Sheet1!$B$4:$B$36</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xVal>
          <c:yVal>
            <c:numRef>
              <c:f>Sheet1!$D$52:$D$84</c:f>
              <c:numCache>
                <c:formatCode>General</c:formatCode>
                <c:ptCount val="33"/>
                <c:pt idx="0">
                  <c:v>1.2980210722000001</c:v>
                </c:pt>
                <c:pt idx="1">
                  <c:v>0.78001190760000005</c:v>
                </c:pt>
                <c:pt idx="2">
                  <c:v>0.5504899231</c:v>
                </c:pt>
                <c:pt idx="3">
                  <c:v>0.13797005640000001</c:v>
                </c:pt>
                <c:pt idx="4">
                  <c:v>0.1091929755</c:v>
                </c:pt>
                <c:pt idx="5">
                  <c:v>1.84800093</c:v>
                </c:pt>
                <c:pt idx="6">
                  <c:v>0.79800574339999997</c:v>
                </c:pt>
                <c:pt idx="7">
                  <c:v>1.6834053519000001</c:v>
                </c:pt>
                <c:pt idx="8">
                  <c:v>2.9088271933000001</c:v>
                </c:pt>
                <c:pt idx="9">
                  <c:v>3.3466293089999999</c:v>
                </c:pt>
                <c:pt idx="10">
                  <c:v>1.9718244411000001</c:v>
                </c:pt>
                <c:pt idx="11">
                  <c:v>1.8216795366</c:v>
                </c:pt>
                <c:pt idx="12">
                  <c:v>1.3396014123</c:v>
                </c:pt>
                <c:pt idx="13">
                  <c:v>1.5027747486</c:v>
                </c:pt>
                <c:pt idx="14">
                  <c:v>0.98384415680000004</c:v>
                </c:pt>
                <c:pt idx="15">
                  <c:v>1.1403582432999999</c:v>
                </c:pt>
                <c:pt idx="16">
                  <c:v>0.77972282969999995</c:v>
                </c:pt>
                <c:pt idx="17">
                  <c:v>0.85677840689999996</c:v>
                </c:pt>
                <c:pt idx="18">
                  <c:v>0.77612915760000001</c:v>
                </c:pt>
                <c:pt idx="19">
                  <c:v>0.48688881740000001</c:v>
                </c:pt>
                <c:pt idx="20">
                  <c:v>0.69751119419999996</c:v>
                </c:pt>
                <c:pt idx="21">
                  <c:v>0.72209948150000003</c:v>
                </c:pt>
                <c:pt idx="22">
                  <c:v>0.59815417500000001</c:v>
                </c:pt>
                <c:pt idx="23">
                  <c:v>1.1283736242</c:v>
                </c:pt>
                <c:pt idx="24">
                  <c:v>0.77925099200000003</c:v>
                </c:pt>
                <c:pt idx="25">
                  <c:v>0.58191277100000005</c:v>
                </c:pt>
                <c:pt idx="26">
                  <c:v>0.4845656176</c:v>
                </c:pt>
                <c:pt idx="27">
                  <c:v>0.24852285930000001</c:v>
                </c:pt>
                <c:pt idx="28">
                  <c:v>0.36130043979999998</c:v>
                </c:pt>
                <c:pt idx="29">
                  <c:v>0.50965815110000001</c:v>
                </c:pt>
                <c:pt idx="30">
                  <c:v>0.71353624650000003</c:v>
                </c:pt>
                <c:pt idx="31">
                  <c:v>0.60008143430000005</c:v>
                </c:pt>
                <c:pt idx="32">
                  <c:v>0.45487680079999998</c:v>
                </c:pt>
              </c:numCache>
            </c:numRef>
          </c:yVal>
          <c:smooth val="0"/>
        </c:ser>
        <c:dLbls>
          <c:showLegendKey val="0"/>
          <c:showVal val="0"/>
          <c:showCatName val="0"/>
          <c:showSerName val="0"/>
          <c:showPercent val="0"/>
          <c:showBubbleSize val="0"/>
        </c:dLbls>
        <c:axId val="475439104"/>
        <c:axId val="475439664"/>
      </c:scatterChart>
      <c:valAx>
        <c:axId val="475439104"/>
        <c:scaling>
          <c:orientation val="minMax"/>
          <c:min val="1980"/>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75439664"/>
        <c:crosses val="autoZero"/>
        <c:crossBetween val="midCat"/>
      </c:valAx>
      <c:valAx>
        <c:axId val="475439664"/>
        <c:scaling>
          <c:orientation val="minMax"/>
        </c:scaling>
        <c:delete val="0"/>
        <c:axPos val="l"/>
        <c:majorGridlines/>
        <c:title>
          <c:tx>
            <c:rich>
              <a:bodyPr/>
              <a:lstStyle/>
              <a:p>
                <a:pPr>
                  <a:defRPr/>
                </a:pPr>
                <a:r>
                  <a:rPr lang="en-US"/>
                  <a:t>Relative Index</a:t>
                </a:r>
              </a:p>
            </c:rich>
          </c:tx>
          <c:layout/>
          <c:overlay val="0"/>
        </c:title>
        <c:numFmt formatCode="General" sourceLinked="1"/>
        <c:majorTickMark val="out"/>
        <c:minorTickMark val="none"/>
        <c:tickLblPos val="nextTo"/>
        <c:crossAx val="475439104"/>
        <c:crosses val="autoZero"/>
        <c:crossBetween val="midCat"/>
      </c:valAx>
    </c:plotArea>
    <c:legend>
      <c:legendPos val="r"/>
      <c:layout>
        <c:manualLayout>
          <c:xMode val="edge"/>
          <c:yMode val="edge"/>
          <c:x val="0.5729729323897863"/>
          <c:y val="0.19631743948673083"/>
          <c:w val="0.31663161594531142"/>
          <c:h val="0.1674343832020997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Headboat West</a:t>
            </a:r>
          </a:p>
        </c:rich>
      </c:tx>
      <c:layout/>
      <c:overlay val="0"/>
    </c:title>
    <c:autoTitleDeleted val="0"/>
    <c:plotArea>
      <c:layout>
        <c:manualLayout>
          <c:layoutTarget val="inner"/>
          <c:xMode val="edge"/>
          <c:yMode val="edge"/>
          <c:x val="0.13701722844911796"/>
          <c:y val="0.19480351414406533"/>
          <c:w val="0.78066873216529875"/>
          <c:h val="0.56789698162729663"/>
        </c:manualLayout>
      </c:layout>
      <c:scatterChart>
        <c:scatterStyle val="lineMarker"/>
        <c:varyColors val="0"/>
        <c:ser>
          <c:idx val="1"/>
          <c:order val="0"/>
          <c:tx>
            <c:strRef>
              <c:f>Sheet1!$K$3</c:f>
              <c:strCache>
                <c:ptCount val="1"/>
                <c:pt idx="0">
                  <c:v>HB W</c:v>
                </c:pt>
              </c:strCache>
            </c:strRef>
          </c:tx>
          <c:xVal>
            <c:numRef>
              <c:f>Sheet1!$B$4:$B$36</c:f>
              <c:numCache>
                <c:formatCode>General</c:formatCode>
                <c:ptCount val="3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numCache>
            </c:numRef>
          </c:xVal>
          <c:yVal>
            <c:numRef>
              <c:f>Sheet1!$D$125:$D$157</c:f>
              <c:numCache>
                <c:formatCode>General</c:formatCode>
                <c:ptCount val="33"/>
                <c:pt idx="5">
                  <c:v>0.84658655660000004</c:v>
                </c:pt>
                <c:pt idx="6">
                  <c:v>0.8217081369</c:v>
                </c:pt>
                <c:pt idx="7">
                  <c:v>1.2087595212</c:v>
                </c:pt>
                <c:pt idx="8">
                  <c:v>1.4665036378</c:v>
                </c:pt>
                <c:pt idx="9">
                  <c:v>1.7513357743</c:v>
                </c:pt>
                <c:pt idx="10">
                  <c:v>2.9617794367000001</c:v>
                </c:pt>
                <c:pt idx="11">
                  <c:v>2.2233503627000002</c:v>
                </c:pt>
                <c:pt idx="12">
                  <c:v>2.0533085202999999</c:v>
                </c:pt>
                <c:pt idx="13">
                  <c:v>2.0351912311999998</c:v>
                </c:pt>
                <c:pt idx="14">
                  <c:v>1.6108864615</c:v>
                </c:pt>
                <c:pt idx="15">
                  <c:v>1.8442620752000001</c:v>
                </c:pt>
                <c:pt idx="16">
                  <c:v>1.2401532454999999</c:v>
                </c:pt>
                <c:pt idx="17">
                  <c:v>0.83442595050000001</c:v>
                </c:pt>
                <c:pt idx="18">
                  <c:v>0.57199462170000004</c:v>
                </c:pt>
                <c:pt idx="19">
                  <c:v>0.32274043749999998</c:v>
                </c:pt>
                <c:pt idx="20">
                  <c:v>0.44610321180000001</c:v>
                </c:pt>
                <c:pt idx="21">
                  <c:v>0.58848930030000002</c:v>
                </c:pt>
                <c:pt idx="22">
                  <c:v>0.74929742489999995</c:v>
                </c:pt>
                <c:pt idx="23">
                  <c:v>0.96357042579999996</c:v>
                </c:pt>
                <c:pt idx="24">
                  <c:v>0.93382507000000003</c:v>
                </c:pt>
                <c:pt idx="25">
                  <c:v>0.75152354710000002</c:v>
                </c:pt>
                <c:pt idx="26">
                  <c:v>0.99807904569999994</c:v>
                </c:pt>
                <c:pt idx="27">
                  <c:v>0.51455899650000003</c:v>
                </c:pt>
                <c:pt idx="28">
                  <c:v>7.6382564200000003E-2</c:v>
                </c:pt>
                <c:pt idx="29">
                  <c:v>3.3885853899999999E-2</c:v>
                </c:pt>
                <c:pt idx="30">
                  <c:v>5.9993889600000003E-2</c:v>
                </c:pt>
                <c:pt idx="31">
                  <c:v>7.1356011100000005E-2</c:v>
                </c:pt>
                <c:pt idx="32">
                  <c:v>1.99486896E-2</c:v>
                </c:pt>
              </c:numCache>
            </c:numRef>
          </c:yVal>
          <c:smooth val="0"/>
        </c:ser>
        <c:dLbls>
          <c:showLegendKey val="0"/>
          <c:showVal val="0"/>
          <c:showCatName val="0"/>
          <c:showSerName val="0"/>
          <c:showPercent val="0"/>
          <c:showBubbleSize val="0"/>
        </c:dLbls>
        <c:axId val="475441904"/>
        <c:axId val="475442464"/>
      </c:scatterChart>
      <c:valAx>
        <c:axId val="475441904"/>
        <c:scaling>
          <c:orientation val="minMax"/>
          <c:min val="1985"/>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75442464"/>
        <c:crosses val="autoZero"/>
        <c:crossBetween val="midCat"/>
      </c:valAx>
      <c:valAx>
        <c:axId val="475442464"/>
        <c:scaling>
          <c:orientation val="minMax"/>
        </c:scaling>
        <c:delete val="0"/>
        <c:axPos val="l"/>
        <c:majorGridlines/>
        <c:title>
          <c:tx>
            <c:rich>
              <a:bodyPr/>
              <a:lstStyle/>
              <a:p>
                <a:pPr>
                  <a:defRPr/>
                </a:pPr>
                <a:r>
                  <a:rPr lang="en-US"/>
                  <a:t>Relative Index</a:t>
                </a:r>
              </a:p>
            </c:rich>
          </c:tx>
          <c:layout/>
          <c:overlay val="0"/>
        </c:title>
        <c:numFmt formatCode="General" sourceLinked="1"/>
        <c:majorTickMark val="out"/>
        <c:minorTickMark val="none"/>
        <c:tickLblPos val="nextTo"/>
        <c:crossAx val="475441904"/>
        <c:crosses val="autoZero"/>
        <c:crossBetween val="midCat"/>
      </c:valAx>
    </c:plotArea>
    <c:legend>
      <c:legendPos val="r"/>
      <c:layout>
        <c:manualLayout>
          <c:xMode val="edge"/>
          <c:yMode val="edge"/>
          <c:x val="0.69176138123140196"/>
          <c:y val="0.19631743948673083"/>
          <c:w val="0.23096170424716617"/>
          <c:h val="0.16743438320209975"/>
        </c:manualLayout>
      </c:layout>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pPr>
              <a:defRPr/>
            </a:pPr>
            <a:fld id="{6A2387A8-EA6A-44C0-8488-A4EE58D68FD2}" type="slidenum">
              <a:rPr lang="en-US"/>
              <a:pPr>
                <a:defRPr/>
              </a:pPr>
              <a:t>‹#›</a:t>
            </a:fld>
            <a:endParaRPr lang="en-US"/>
          </a:p>
        </p:txBody>
      </p:sp>
    </p:spTree>
    <p:extLst>
      <p:ext uri="{BB962C8B-B14F-4D97-AF65-F5344CB8AC3E}">
        <p14:creationId xmlns:p14="http://schemas.microsoft.com/office/powerpoint/2010/main" val="284791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5D09DC88-91F5-4F0C-B786-B6851D3ACDD7}" type="slidenum">
              <a:rPr lang="en-US" sz="1200" smtClean="0"/>
              <a:pPr/>
              <a:t>1</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3071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Same standardization </a:t>
            </a:r>
            <a:br>
              <a:rPr lang="en-US" sz="1200" dirty="0" smtClean="0"/>
            </a:br>
            <a:r>
              <a:rPr lang="en-US" sz="1200" dirty="0" smtClean="0"/>
              <a:t>methodology was used </a:t>
            </a:r>
            <a:br>
              <a:rPr lang="en-US" sz="1200" dirty="0" smtClean="0"/>
            </a:br>
            <a:r>
              <a:rPr lang="en-US" sz="1200" dirty="0" smtClean="0"/>
              <a:t>as applied during </a:t>
            </a:r>
            <a:br>
              <a:rPr lang="en-US" sz="1200" dirty="0" smtClean="0"/>
            </a:br>
            <a:r>
              <a:rPr lang="en-US" sz="1200" dirty="0" smtClean="0"/>
              <a:t>SEDAR 9 Update</a:t>
            </a:r>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14</a:t>
            </a:fld>
            <a:endParaRPr lang="en-US" sz="1200" smtClean="0"/>
          </a:p>
        </p:txBody>
      </p:sp>
    </p:spTree>
    <p:extLst>
      <p:ext uri="{BB962C8B-B14F-4D97-AF65-F5344CB8AC3E}">
        <p14:creationId xmlns:p14="http://schemas.microsoft.com/office/powerpoint/2010/main" val="244609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25</a:t>
            </a:fld>
            <a:endParaRPr lang="en-US" sz="1200" smtClean="0"/>
          </a:p>
        </p:txBody>
      </p:sp>
    </p:spTree>
    <p:extLst>
      <p:ext uri="{BB962C8B-B14F-4D97-AF65-F5344CB8AC3E}">
        <p14:creationId xmlns:p14="http://schemas.microsoft.com/office/powerpoint/2010/main" val="367686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30</a:t>
            </a:fld>
            <a:endParaRPr lang="en-US" sz="1200" smtClean="0"/>
          </a:p>
        </p:txBody>
      </p:sp>
    </p:spTree>
    <p:extLst>
      <p:ext uri="{BB962C8B-B14F-4D97-AF65-F5344CB8AC3E}">
        <p14:creationId xmlns:p14="http://schemas.microsoft.com/office/powerpoint/2010/main" val="191577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54</a:t>
            </a:fld>
            <a:endParaRPr lang="en-US" sz="1200" smtClean="0"/>
          </a:p>
        </p:txBody>
      </p:sp>
    </p:spTree>
    <p:extLst>
      <p:ext uri="{BB962C8B-B14F-4D97-AF65-F5344CB8AC3E}">
        <p14:creationId xmlns:p14="http://schemas.microsoft.com/office/powerpoint/2010/main" val="82465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55</a:t>
            </a:fld>
            <a:endParaRPr lang="en-US" sz="1200" smtClean="0"/>
          </a:p>
        </p:txBody>
      </p:sp>
    </p:spTree>
    <p:extLst>
      <p:ext uri="{BB962C8B-B14F-4D97-AF65-F5344CB8AC3E}">
        <p14:creationId xmlns:p14="http://schemas.microsoft.com/office/powerpoint/2010/main" val="201404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No Rec west.  It was rejected in SEDAR 9 as too volatile.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56</a:t>
            </a:fld>
            <a:endParaRPr lang="en-US" sz="1200" smtClean="0"/>
          </a:p>
        </p:txBody>
      </p:sp>
    </p:spTree>
    <p:extLst>
      <p:ext uri="{BB962C8B-B14F-4D97-AF65-F5344CB8AC3E}">
        <p14:creationId xmlns:p14="http://schemas.microsoft.com/office/powerpoint/2010/main" val="262777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57</a:t>
            </a:fld>
            <a:endParaRPr lang="en-US" sz="1200" smtClean="0"/>
          </a:p>
        </p:txBody>
      </p:sp>
    </p:spTree>
    <p:extLst>
      <p:ext uri="{BB962C8B-B14F-4D97-AF65-F5344CB8AC3E}">
        <p14:creationId xmlns:p14="http://schemas.microsoft.com/office/powerpoint/2010/main" val="191533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58</a:t>
            </a:fld>
            <a:endParaRPr lang="en-US" sz="1200" smtClean="0"/>
          </a:p>
        </p:txBody>
      </p:sp>
    </p:spTree>
    <p:extLst>
      <p:ext uri="{BB962C8B-B14F-4D97-AF65-F5344CB8AC3E}">
        <p14:creationId xmlns:p14="http://schemas.microsoft.com/office/powerpoint/2010/main" val="214693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59</a:t>
            </a:fld>
            <a:endParaRPr lang="en-US" sz="1200" smtClean="0"/>
          </a:p>
        </p:txBody>
      </p:sp>
    </p:spTree>
    <p:extLst>
      <p:ext uri="{BB962C8B-B14F-4D97-AF65-F5344CB8AC3E}">
        <p14:creationId xmlns:p14="http://schemas.microsoft.com/office/powerpoint/2010/main" val="252035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60</a:t>
            </a:fld>
            <a:endParaRPr lang="en-US" sz="1200" smtClean="0"/>
          </a:p>
        </p:txBody>
      </p:sp>
    </p:spTree>
    <p:extLst>
      <p:ext uri="{BB962C8B-B14F-4D97-AF65-F5344CB8AC3E}">
        <p14:creationId xmlns:p14="http://schemas.microsoft.com/office/powerpoint/2010/main" val="104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2</a:t>
            </a:fld>
            <a:endParaRPr lang="en-US" sz="1200" smtClean="0"/>
          </a:p>
        </p:txBody>
      </p:sp>
    </p:spTree>
    <p:extLst>
      <p:ext uri="{BB962C8B-B14F-4D97-AF65-F5344CB8AC3E}">
        <p14:creationId xmlns:p14="http://schemas.microsoft.com/office/powerpoint/2010/main" val="2296118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61</a:t>
            </a:fld>
            <a:endParaRPr lang="en-US" sz="1200" smtClean="0"/>
          </a:p>
        </p:txBody>
      </p:sp>
    </p:spTree>
    <p:extLst>
      <p:ext uri="{BB962C8B-B14F-4D97-AF65-F5344CB8AC3E}">
        <p14:creationId xmlns:p14="http://schemas.microsoft.com/office/powerpoint/2010/main" val="326130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62</a:t>
            </a:fld>
            <a:endParaRPr lang="en-US" sz="1200" smtClean="0"/>
          </a:p>
        </p:txBody>
      </p:sp>
    </p:spTree>
    <p:extLst>
      <p:ext uri="{BB962C8B-B14F-4D97-AF65-F5344CB8AC3E}">
        <p14:creationId xmlns:p14="http://schemas.microsoft.com/office/powerpoint/2010/main" val="20848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63</a:t>
            </a:fld>
            <a:endParaRPr lang="en-US" sz="1200" smtClean="0"/>
          </a:p>
        </p:txBody>
      </p:sp>
    </p:spTree>
    <p:extLst>
      <p:ext uri="{BB962C8B-B14F-4D97-AF65-F5344CB8AC3E}">
        <p14:creationId xmlns:p14="http://schemas.microsoft.com/office/powerpoint/2010/main" val="6715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64</a:t>
            </a:fld>
            <a:endParaRPr lang="en-US" sz="1200" smtClean="0"/>
          </a:p>
        </p:txBody>
      </p:sp>
    </p:spTree>
    <p:extLst>
      <p:ext uri="{BB962C8B-B14F-4D97-AF65-F5344CB8AC3E}">
        <p14:creationId xmlns:p14="http://schemas.microsoft.com/office/powerpoint/2010/main" val="3940739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65</a:t>
            </a:fld>
            <a:endParaRPr lang="en-US" sz="1200" smtClean="0"/>
          </a:p>
        </p:txBody>
      </p:sp>
    </p:spTree>
    <p:extLst>
      <p:ext uri="{BB962C8B-B14F-4D97-AF65-F5344CB8AC3E}">
        <p14:creationId xmlns:p14="http://schemas.microsoft.com/office/powerpoint/2010/main" val="191577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66</a:t>
            </a:fld>
            <a:endParaRPr lang="en-US" sz="1200" smtClean="0"/>
          </a:p>
        </p:txBody>
      </p:sp>
    </p:spTree>
    <p:extLst>
      <p:ext uri="{BB962C8B-B14F-4D97-AF65-F5344CB8AC3E}">
        <p14:creationId xmlns:p14="http://schemas.microsoft.com/office/powerpoint/2010/main" val="396942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64173EE6-731B-440F-9A6A-357E6676A7EF}" type="slidenum">
              <a:rPr lang="en-US" sz="1200" smtClean="0"/>
              <a:pPr/>
              <a:t>67</a:t>
            </a:fld>
            <a:endParaRPr lang="en-US" sz="1200" smtClean="0"/>
          </a:p>
        </p:txBody>
      </p:sp>
    </p:spTree>
    <p:extLst>
      <p:ext uri="{BB962C8B-B14F-4D97-AF65-F5344CB8AC3E}">
        <p14:creationId xmlns:p14="http://schemas.microsoft.com/office/powerpoint/2010/main" val="13583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3</a:t>
            </a:fld>
            <a:endParaRPr lang="en-US" sz="1200" smtClean="0"/>
          </a:p>
        </p:txBody>
      </p:sp>
    </p:spTree>
    <p:extLst>
      <p:ext uri="{BB962C8B-B14F-4D97-AF65-F5344CB8AC3E}">
        <p14:creationId xmlns:p14="http://schemas.microsoft.com/office/powerpoint/2010/main" val="233447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4</a:t>
            </a:fld>
            <a:endParaRPr lang="en-US" sz="1200" smtClean="0"/>
          </a:p>
        </p:txBody>
      </p:sp>
    </p:spTree>
    <p:extLst>
      <p:ext uri="{BB962C8B-B14F-4D97-AF65-F5344CB8AC3E}">
        <p14:creationId xmlns:p14="http://schemas.microsoft.com/office/powerpoint/2010/main" val="74656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8799B41A-B321-4266-B748-D40F226F1159}" type="slidenum">
              <a:rPr lang="en-US" sz="1200" smtClean="0"/>
              <a:pPr/>
              <a:t>5</a:t>
            </a:fld>
            <a:endParaRPr lang="en-US" sz="1200" smtClean="0"/>
          </a:p>
        </p:txBody>
      </p:sp>
    </p:spTree>
    <p:extLst>
      <p:ext uri="{BB962C8B-B14F-4D97-AF65-F5344CB8AC3E}">
        <p14:creationId xmlns:p14="http://schemas.microsoft.com/office/powerpoint/2010/main" val="413582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6</a:t>
            </a:fld>
            <a:endParaRPr lang="en-US" sz="1200" smtClean="0"/>
          </a:p>
        </p:txBody>
      </p:sp>
    </p:spTree>
    <p:extLst>
      <p:ext uri="{BB962C8B-B14F-4D97-AF65-F5344CB8AC3E}">
        <p14:creationId xmlns:p14="http://schemas.microsoft.com/office/powerpoint/2010/main" val="242304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7</a:t>
            </a:fld>
            <a:endParaRPr lang="en-US" sz="1200" smtClean="0"/>
          </a:p>
        </p:txBody>
      </p:sp>
    </p:spTree>
    <p:extLst>
      <p:ext uri="{BB962C8B-B14F-4D97-AF65-F5344CB8AC3E}">
        <p14:creationId xmlns:p14="http://schemas.microsoft.com/office/powerpoint/2010/main" val="230415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itchFamily="34" charset="0"/>
              <a:buNone/>
            </a:pPr>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12</a:t>
            </a:fld>
            <a:endParaRPr lang="en-US" sz="1200" smtClean="0"/>
          </a:p>
        </p:txBody>
      </p:sp>
    </p:spTree>
    <p:extLst>
      <p:ext uri="{BB962C8B-B14F-4D97-AF65-F5344CB8AC3E}">
        <p14:creationId xmlns:p14="http://schemas.microsoft.com/office/powerpoint/2010/main" val="399686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itchFamily="34" charset="0"/>
              <a:buChar char="•"/>
            </a:pPr>
            <a:r>
              <a:rPr lang="en-US" sz="1200" kern="1200" dirty="0" smtClean="0">
                <a:solidFill>
                  <a:schemeClr val="tx1"/>
                </a:solidFill>
                <a:effectLst/>
                <a:latin typeface="Arial" charset="0"/>
                <a:ea typeface="ヒラギノ角ゴ Pro W3" pitchFamily="1" charset="-128"/>
                <a:cs typeface="+mn-cs"/>
              </a:rPr>
              <a:t>Guild approach selects trips based on the catch composition containing species that belong to the reef fish assemblage, as is now the accepted treatment for developing standardized CPUE indices for the recreational sectors. </a:t>
            </a:r>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fld id="{D285F8C8-F857-4C79-8741-252A7D848BBC}" type="slidenum">
              <a:rPr lang="en-US" sz="1200" smtClean="0"/>
              <a:pPr/>
              <a:t>13</a:t>
            </a:fld>
            <a:endParaRPr lang="en-US" sz="1200" smtClean="0"/>
          </a:p>
        </p:txBody>
      </p:sp>
    </p:spTree>
    <p:extLst>
      <p:ext uri="{BB962C8B-B14F-4D97-AF65-F5344CB8AC3E}">
        <p14:creationId xmlns:p14="http://schemas.microsoft.com/office/powerpoint/2010/main" val="2500785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extLst>
      <p:ext uri="{BB962C8B-B14F-4D97-AF65-F5344CB8AC3E}">
        <p14:creationId xmlns:p14="http://schemas.microsoft.com/office/powerpoint/2010/main" val="107148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60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002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916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85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62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73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3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47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536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5334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2286000" y="11430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14"/>
          <p:cNvSpPr txBox="1">
            <a:spLocks noChangeArrowheads="1"/>
          </p:cNvSpPr>
          <p:nvPr userDrawn="1"/>
        </p:nvSpPr>
        <p:spPr bwMode="auto">
          <a:xfrm>
            <a:off x="8610600" y="6477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pitchFamily="1" charset="-128"/>
              </a:defRPr>
            </a:lvl1pPr>
            <a:lvl2pPr marL="742950" indent="-285750" eaLnBrk="0" hangingPunct="0">
              <a:defRPr sz="2400">
                <a:solidFill>
                  <a:schemeClr val="tx1"/>
                </a:solidFill>
                <a:latin typeface="Arial" charset="0"/>
                <a:ea typeface="ヒラギノ角ゴ Pro W3" pitchFamily="1" charset="-128"/>
              </a:defRPr>
            </a:lvl2pPr>
            <a:lvl3pPr marL="1143000" indent="-228600" eaLnBrk="0" hangingPunct="0">
              <a:defRPr sz="2400">
                <a:solidFill>
                  <a:schemeClr val="tx1"/>
                </a:solidFill>
                <a:latin typeface="Arial" charset="0"/>
                <a:ea typeface="ヒラギノ角ゴ Pro W3" pitchFamily="1" charset="-128"/>
              </a:defRPr>
            </a:lvl3pPr>
            <a:lvl4pPr marL="1600200" indent="-228600" eaLnBrk="0" hangingPunct="0">
              <a:defRPr sz="2400">
                <a:solidFill>
                  <a:schemeClr val="tx1"/>
                </a:solidFill>
                <a:latin typeface="Arial" charset="0"/>
                <a:ea typeface="ヒラギノ角ゴ Pro W3" pitchFamily="1" charset="-128"/>
              </a:defRPr>
            </a:lvl4pPr>
            <a:lvl5pPr marL="2057400" indent="-228600" eaLnBrk="0" hangingPunct="0">
              <a:defRPr sz="24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defRPr sz="2400">
                <a:solidFill>
                  <a:schemeClr val="tx1"/>
                </a:solidFill>
                <a:latin typeface="Arial" charset="0"/>
                <a:ea typeface="ヒラギノ角ゴ Pro W3" pitchFamily="1" charset="-128"/>
              </a:defRPr>
            </a:lvl9pPr>
          </a:lstStyle>
          <a:p>
            <a:pPr>
              <a:spcBef>
                <a:spcPct val="50000"/>
              </a:spcBef>
              <a:defRPr/>
            </a:pPr>
            <a:fld id="{DA897EF2-6765-46F3-A649-682DD4BE6394}" type="slidenum">
              <a:rPr lang="en-US" sz="1200" smtClean="0"/>
              <a:pPr>
                <a:spcBef>
                  <a:spcPct val="50000"/>
                </a:spcBef>
                <a:defRPr/>
              </a:pPr>
              <a:t>‹#›</a:t>
            </a:fld>
            <a:endParaRPr lang="en-US" sz="1200" smtClean="0"/>
          </a:p>
        </p:txBody>
      </p:sp>
    </p:spTree>
  </p:cSld>
  <p:clrMap bg1="lt1" tx1="dk1" bg2="lt2" tx2="dk2" accent1="accent1" accent2="accent2" accent3="accent3" accent4="accent4" accent5="accent5" accent6="accent6" hlink="hlink" folHlink="folHlink"/>
  <p:sldLayoutIdLst>
    <p:sldLayoutId id="2147484040"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2pPr>
      <a:lvl3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3pPr>
      <a:lvl4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4pPr>
      <a:lvl5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5pPr>
      <a:lvl6pPr marL="457200" algn="l" rtl="0" fontAlgn="base">
        <a:spcBef>
          <a:spcPct val="0"/>
        </a:spcBef>
        <a:spcAft>
          <a:spcPct val="0"/>
        </a:spcAft>
        <a:defRPr sz="2400">
          <a:solidFill>
            <a:schemeClr val="tx2"/>
          </a:solidFill>
          <a:latin typeface="Arial Black" pitchFamily="1"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1"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1"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1" charset="0"/>
          <a:ea typeface="ヒラギノ角ゴ Pro W3" pitchFamily="1"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828800" y="1066800"/>
            <a:ext cx="7094551" cy="1911620"/>
          </a:xfrm>
        </p:spPr>
        <p:txBody>
          <a:bodyPr/>
          <a:lstStyle/>
          <a:p>
            <a:pPr algn="r" eaLnBrk="1" hangingPunct="1"/>
            <a:r>
              <a:rPr lang="en-US" dirty="0"/>
              <a:t>Effects of Catch-at-Age Sample </a:t>
            </a:r>
            <a:r>
              <a:rPr lang="en-US" dirty="0" smtClean="0"/>
              <a:t>Size</a:t>
            </a:r>
            <a:br>
              <a:rPr lang="en-US" dirty="0" smtClean="0"/>
            </a:br>
            <a:r>
              <a:rPr lang="en-US" dirty="0" smtClean="0"/>
              <a:t>on </a:t>
            </a:r>
            <a:r>
              <a:rPr lang="en-US" dirty="0"/>
              <a:t>Gulf of Mexico Gray Triggerfish Spawning Stock Biomass </a:t>
            </a:r>
            <a:r>
              <a:rPr lang="en-US" dirty="0" smtClean="0"/>
              <a:t>Estimates</a:t>
            </a:r>
          </a:p>
        </p:txBody>
      </p:sp>
      <p:sp>
        <p:nvSpPr>
          <p:cNvPr id="5" name="TextBox 4"/>
          <p:cNvSpPr txBox="1"/>
          <p:nvPr/>
        </p:nvSpPr>
        <p:spPr>
          <a:xfrm>
            <a:off x="5376075" y="3429000"/>
            <a:ext cx="2209800" cy="904863"/>
          </a:xfrm>
          <a:prstGeom prst="rect">
            <a:avLst/>
          </a:prstGeom>
          <a:noFill/>
        </p:spPr>
        <p:txBody>
          <a:bodyPr wrap="square" rtlCol="0">
            <a:spAutoFit/>
          </a:bodyPr>
          <a:lstStyle/>
          <a:p>
            <a:r>
              <a:rPr lang="en-US" b="1" dirty="0" smtClean="0">
                <a:solidFill>
                  <a:srgbClr val="FCDA7F"/>
                </a:solidFill>
              </a:rPr>
              <a:t>Jeff Isely</a:t>
            </a:r>
          </a:p>
          <a:p>
            <a:r>
              <a:rPr lang="en-US" b="1" dirty="0" smtClean="0">
                <a:solidFill>
                  <a:srgbClr val="FCDA7F"/>
                </a:solidFill>
              </a:rPr>
              <a:t>SEFSC Miami</a:t>
            </a:r>
            <a:endParaRPr lang="en-US" b="1" dirty="0">
              <a:solidFill>
                <a:srgbClr val="FCDA7F"/>
              </a:solidFill>
            </a:endParaRPr>
          </a:p>
        </p:txBody>
      </p:sp>
      <p:pic>
        <p:nvPicPr>
          <p:cNvPr id="3" name="Picture 2"/>
          <p:cNvPicPr>
            <a:picLocks noChangeAspect="1"/>
          </p:cNvPicPr>
          <p:nvPr/>
        </p:nvPicPr>
        <p:blipFill>
          <a:blip r:embed="rId3"/>
          <a:stretch>
            <a:fillRect/>
          </a:stretch>
        </p:blipFill>
        <p:spPr>
          <a:xfrm>
            <a:off x="304800" y="3505422"/>
            <a:ext cx="4419600" cy="29478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eaLnBrk="1" hangingPunct="1"/>
            <a:r>
              <a:rPr lang="en-US" sz="3200" dirty="0" smtClean="0"/>
              <a:t>Data Inputs: Discards</a:t>
            </a:r>
            <a:br>
              <a:rPr lang="en-US" sz="3200" dirty="0" smtClean="0"/>
            </a:br>
            <a:r>
              <a:rPr lang="en-US" sz="2000" i="1" dirty="0" smtClean="0"/>
              <a:t>Recreational</a:t>
            </a:r>
            <a:endParaRPr lang="en-US" sz="32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1354115"/>
              </p:ext>
            </p:extLst>
          </p:nvPr>
        </p:nvGraphicFramePr>
        <p:xfrm>
          <a:off x="533400" y="20574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126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eaLnBrk="1" hangingPunct="1"/>
            <a:r>
              <a:rPr lang="en-US" sz="3200" dirty="0" smtClean="0"/>
              <a:t>Data Inputs: Discards</a:t>
            </a:r>
            <a:br>
              <a:rPr lang="en-US" sz="3200" dirty="0" smtClean="0"/>
            </a:br>
            <a:r>
              <a:rPr lang="en-US" sz="2000" i="1" dirty="0" smtClean="0"/>
              <a:t>Recreational</a:t>
            </a:r>
            <a:endParaRPr lang="en-US" sz="32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1354115"/>
              </p:ext>
            </p:extLst>
          </p:nvPr>
        </p:nvGraphicFramePr>
        <p:xfrm>
          <a:off x="533400" y="20574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519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1143000"/>
            <a:ext cx="6019800" cy="838200"/>
          </a:xfrm>
        </p:spPr>
        <p:txBody>
          <a:bodyPr/>
          <a:lstStyle/>
          <a:p>
            <a:pPr algn="r" eaLnBrk="1" hangingPunct="1"/>
            <a:r>
              <a:rPr lang="en-US" sz="3200" dirty="0" smtClean="0"/>
              <a:t>Data Inputs: Indices of Abundance</a:t>
            </a:r>
            <a:br>
              <a:rPr lang="en-US" sz="3200" dirty="0" smtClean="0"/>
            </a:br>
            <a:r>
              <a:rPr lang="en-US" sz="2000" i="1" dirty="0" smtClean="0"/>
              <a:t>Fishery Dependent</a:t>
            </a:r>
          </a:p>
        </p:txBody>
      </p:sp>
      <p:sp>
        <p:nvSpPr>
          <p:cNvPr id="5" name="TextBox 4"/>
          <p:cNvSpPr txBox="1"/>
          <p:nvPr/>
        </p:nvSpPr>
        <p:spPr>
          <a:xfrm>
            <a:off x="76200" y="2133600"/>
            <a:ext cx="2438400" cy="1169551"/>
          </a:xfrm>
          <a:prstGeom prst="rect">
            <a:avLst/>
          </a:prstGeom>
          <a:noFill/>
        </p:spPr>
        <p:txBody>
          <a:bodyPr wrap="square" rtlCol="0">
            <a:spAutoFit/>
          </a:bodyPr>
          <a:lstStyle/>
          <a:p>
            <a:pPr marL="285750" indent="-285750">
              <a:buFont typeface="Arial" pitchFamily="34" charset="0"/>
              <a:buChar char="•"/>
            </a:pPr>
            <a:r>
              <a:rPr lang="en-US" sz="1400" dirty="0" smtClean="0"/>
              <a:t>Recreational indices used guild approach to select trips that caught reef fish (as in SEDAR 9 Update). </a:t>
            </a:r>
          </a:p>
        </p:txBody>
      </p:sp>
      <p:graphicFrame>
        <p:nvGraphicFramePr>
          <p:cNvPr id="16" name="Chart 15"/>
          <p:cNvGraphicFramePr>
            <a:graphicFrameLocks/>
          </p:cNvGraphicFramePr>
          <p:nvPr>
            <p:extLst>
              <p:ext uri="{D42A27DB-BD31-4B8C-83A1-F6EECF244321}">
                <p14:modId xmlns:p14="http://schemas.microsoft.com/office/powerpoint/2010/main" val="1761796906"/>
              </p:ext>
            </p:extLst>
          </p:nvPr>
        </p:nvGraphicFramePr>
        <p:xfrm>
          <a:off x="2316692" y="2201443"/>
          <a:ext cx="3596217"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155409776"/>
              </p:ext>
            </p:extLst>
          </p:nvPr>
        </p:nvGraphicFramePr>
        <p:xfrm>
          <a:off x="5638800" y="2196527"/>
          <a:ext cx="3616642" cy="25419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ext uri="{D42A27DB-BD31-4B8C-83A1-F6EECF244321}">
                <p14:modId xmlns:p14="http://schemas.microsoft.com/office/powerpoint/2010/main" val="1913024977"/>
              </p:ext>
            </p:extLst>
          </p:nvPr>
        </p:nvGraphicFramePr>
        <p:xfrm>
          <a:off x="2271183" y="4419600"/>
          <a:ext cx="3367617" cy="26040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723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1143000"/>
            <a:ext cx="6019800" cy="838200"/>
          </a:xfrm>
        </p:spPr>
        <p:txBody>
          <a:bodyPr/>
          <a:lstStyle/>
          <a:p>
            <a:pPr algn="r" eaLnBrk="1" hangingPunct="1"/>
            <a:r>
              <a:rPr lang="en-US" sz="3200" dirty="0" smtClean="0"/>
              <a:t>Data Inputs: Indices of Abundance</a:t>
            </a:r>
            <a:br>
              <a:rPr lang="en-US" sz="3200" dirty="0" smtClean="0"/>
            </a:br>
            <a:r>
              <a:rPr lang="en-US" sz="2000" i="1" dirty="0" smtClean="0"/>
              <a:t>Fishery Dependent</a:t>
            </a:r>
          </a:p>
        </p:txBody>
      </p:sp>
      <p:sp>
        <p:nvSpPr>
          <p:cNvPr id="5" name="TextBox 4"/>
          <p:cNvSpPr txBox="1"/>
          <p:nvPr/>
        </p:nvSpPr>
        <p:spPr>
          <a:xfrm>
            <a:off x="76200" y="2133600"/>
            <a:ext cx="2438400" cy="1858970"/>
          </a:xfrm>
          <a:prstGeom prst="rect">
            <a:avLst/>
          </a:prstGeom>
          <a:noFill/>
        </p:spPr>
        <p:txBody>
          <a:bodyPr wrap="square" rtlCol="0">
            <a:spAutoFit/>
          </a:bodyPr>
          <a:lstStyle/>
          <a:p>
            <a:pPr marL="285750" indent="-285750">
              <a:buFont typeface="Arial" pitchFamily="34" charset="0"/>
              <a:buChar char="•"/>
            </a:pPr>
            <a:r>
              <a:rPr lang="en-US" sz="1400" dirty="0" smtClean="0"/>
              <a:t>Commercial indices used guild approach to select trips that caught reef fish (as in SEDAR 9 Update). </a:t>
            </a:r>
          </a:p>
          <a:p>
            <a:pPr marL="285750" indent="-285750">
              <a:buFont typeface="Arial" pitchFamily="34" charset="0"/>
              <a:buChar char="•"/>
            </a:pPr>
            <a:r>
              <a:rPr lang="en-US" sz="1400" dirty="0" smtClean="0"/>
              <a:t>Indices were adjusted for circle hook effect of 2.14</a:t>
            </a:r>
          </a:p>
        </p:txBody>
      </p:sp>
      <p:graphicFrame>
        <p:nvGraphicFramePr>
          <p:cNvPr id="7" name="Chart 6"/>
          <p:cNvGraphicFramePr>
            <a:graphicFrameLocks/>
          </p:cNvGraphicFramePr>
          <p:nvPr>
            <p:extLst>
              <p:ext uri="{D42A27DB-BD31-4B8C-83A1-F6EECF244321}">
                <p14:modId xmlns:p14="http://schemas.microsoft.com/office/powerpoint/2010/main" val="788191002"/>
              </p:ext>
            </p:extLst>
          </p:nvPr>
        </p:nvGraphicFramePr>
        <p:xfrm>
          <a:off x="2667000" y="2133600"/>
          <a:ext cx="4572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379202771"/>
              </p:ext>
            </p:extLst>
          </p:nvPr>
        </p:nvGraphicFramePr>
        <p:xfrm>
          <a:off x="2683933" y="4648200"/>
          <a:ext cx="4572000" cy="1905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7344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1143000"/>
            <a:ext cx="6019800" cy="838200"/>
          </a:xfrm>
        </p:spPr>
        <p:txBody>
          <a:bodyPr/>
          <a:lstStyle/>
          <a:p>
            <a:pPr algn="r" eaLnBrk="1" hangingPunct="1"/>
            <a:r>
              <a:rPr lang="en-US" sz="3200" dirty="0" smtClean="0"/>
              <a:t>Data Inputs: Indices of Abundance</a:t>
            </a:r>
            <a:br>
              <a:rPr lang="en-US" sz="3200" dirty="0" smtClean="0"/>
            </a:br>
            <a:r>
              <a:rPr lang="en-US" sz="2000" i="1" dirty="0" smtClean="0"/>
              <a:t>Fishery Independent</a:t>
            </a:r>
          </a:p>
        </p:txBody>
      </p:sp>
      <p:graphicFrame>
        <p:nvGraphicFramePr>
          <p:cNvPr id="11" name="Chart 10"/>
          <p:cNvGraphicFramePr>
            <a:graphicFrameLocks/>
          </p:cNvGraphicFramePr>
          <p:nvPr>
            <p:extLst>
              <p:ext uri="{D42A27DB-BD31-4B8C-83A1-F6EECF244321}">
                <p14:modId xmlns:p14="http://schemas.microsoft.com/office/powerpoint/2010/main" val="2414051922"/>
              </p:ext>
            </p:extLst>
          </p:nvPr>
        </p:nvGraphicFramePr>
        <p:xfrm>
          <a:off x="149542" y="2286000"/>
          <a:ext cx="4422458"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646195050"/>
              </p:ext>
            </p:extLst>
          </p:nvPr>
        </p:nvGraphicFramePr>
        <p:xfrm>
          <a:off x="4572000" y="2362200"/>
          <a:ext cx="4217391"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27103222"/>
              </p:ext>
            </p:extLst>
          </p:nvPr>
        </p:nvGraphicFramePr>
        <p:xfrm>
          <a:off x="241459" y="4343400"/>
          <a:ext cx="4330541" cy="2133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824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091" y="1447800"/>
            <a:ext cx="6019800" cy="838200"/>
          </a:xfrm>
        </p:spPr>
        <p:txBody>
          <a:bodyPr/>
          <a:lstStyle/>
          <a:p>
            <a:pPr algn="ctr"/>
            <a:r>
              <a:rPr lang="en-US" sz="3600" dirty="0"/>
              <a:t>Age</a:t>
            </a:r>
            <a:r>
              <a:rPr lang="en-US" dirty="0"/>
              <a:t/>
            </a:r>
            <a:br>
              <a:rPr lang="en-US" dirty="0"/>
            </a:br>
            <a:r>
              <a:rPr lang="en-US" dirty="0"/>
              <a:t>Recreational vs. Commercial</a:t>
            </a:r>
            <a:br>
              <a:rPr lang="en-US" dirty="0"/>
            </a:br>
            <a:r>
              <a:rPr lang="en-US" dirty="0" smtClean="0"/>
              <a:t>Individuals</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5570473"/>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8748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Age</a:t>
            </a:r>
            <a:r>
              <a:rPr lang="en-US" dirty="0"/>
              <a:t/>
            </a:r>
            <a:br>
              <a:rPr lang="en-US" dirty="0"/>
            </a:br>
            <a:r>
              <a:rPr lang="en-US" dirty="0"/>
              <a:t>Recreational vs. Commercial</a:t>
            </a:r>
            <a:br>
              <a:rPr lang="en-US" dirty="0"/>
            </a:br>
            <a:r>
              <a:rPr lang="en-US" dirty="0" smtClean="0"/>
              <a:t>Catches Sampled</a:t>
            </a:r>
            <a:r>
              <a:rPr lang="en-US" dirty="0"/>
              <a:t/>
            </a:r>
            <a:br>
              <a:rPr lang="en-US"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1431292"/>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763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Age</a:t>
            </a:r>
            <a:r>
              <a:rPr lang="en-US" dirty="0"/>
              <a:t/>
            </a:r>
            <a:br>
              <a:rPr lang="en-US" dirty="0"/>
            </a:br>
            <a:r>
              <a:rPr lang="en-US" dirty="0"/>
              <a:t>Commercial</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211515"/>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1237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Age</a:t>
            </a:r>
            <a:r>
              <a:rPr lang="en-US" dirty="0"/>
              <a:t/>
            </a:r>
            <a:br>
              <a:rPr lang="en-US" dirty="0"/>
            </a:br>
            <a:r>
              <a:rPr lang="en-US" dirty="0"/>
              <a:t>Recreational</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3718587"/>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910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Length</a:t>
            </a:r>
            <a:r>
              <a:rPr lang="en-US" dirty="0"/>
              <a:t/>
            </a:r>
            <a:br>
              <a:rPr lang="en-US" dirty="0"/>
            </a:br>
            <a:r>
              <a:rPr lang="en-US" dirty="0"/>
              <a:t>Recreational vs. Commercial</a:t>
            </a:r>
            <a:br>
              <a:rPr lang="en-US" dirty="0"/>
            </a:br>
            <a:r>
              <a:rPr lang="en-US" dirty="0"/>
              <a:t>Individuals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6878542"/>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3530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971800" y="1066800"/>
            <a:ext cx="6172200" cy="838200"/>
          </a:xfrm>
        </p:spPr>
        <p:txBody>
          <a:bodyPr/>
          <a:lstStyle/>
          <a:p>
            <a:pPr algn="ctr" eaLnBrk="1" hangingPunct="1"/>
            <a:r>
              <a:rPr lang="en-US" sz="3200" dirty="0" smtClean="0"/>
              <a:t>Data Inputs</a:t>
            </a:r>
            <a:endParaRPr lang="en-US" sz="3200" i="1" dirty="0" smtClean="0"/>
          </a:p>
        </p:txBody>
      </p:sp>
      <p:sp>
        <p:nvSpPr>
          <p:cNvPr id="12291" name="Content Placeholder 4"/>
          <p:cNvSpPr>
            <a:spLocks noGrp="1"/>
          </p:cNvSpPr>
          <p:nvPr>
            <p:ph idx="1"/>
          </p:nvPr>
        </p:nvSpPr>
        <p:spPr>
          <a:xfrm>
            <a:off x="76200" y="2133600"/>
            <a:ext cx="4038600" cy="4343400"/>
          </a:xfrm>
        </p:spPr>
        <p:txBody>
          <a:bodyPr/>
          <a:lstStyle/>
          <a:p>
            <a:pPr lvl="1" eaLnBrk="1" hangingPunct="1">
              <a:buFontTx/>
              <a:buChar char="•"/>
            </a:pPr>
            <a:r>
              <a:rPr lang="en-US" sz="1800" dirty="0"/>
              <a:t>H</a:t>
            </a:r>
            <a:r>
              <a:rPr lang="en-US" sz="1800" dirty="0" smtClean="0"/>
              <a:t>omogeneous stock structure </a:t>
            </a:r>
          </a:p>
          <a:p>
            <a:pPr lvl="1" eaLnBrk="1" hangingPunct="1">
              <a:buFontTx/>
              <a:buChar char="•"/>
            </a:pPr>
            <a:r>
              <a:rPr lang="en-US" sz="1800" dirty="0" smtClean="0"/>
              <a:t>Landings and indices calculated for eastern and western regions, but one population model constructed for entire Gulf of Mexico</a:t>
            </a:r>
          </a:p>
          <a:p>
            <a:pPr lvl="1" eaLnBrk="1" hangingPunct="1">
              <a:buFontTx/>
              <a:buChar char="•"/>
            </a:pPr>
            <a:r>
              <a:rPr lang="en-US" sz="1800" dirty="0" err="1" smtClean="0"/>
              <a:t>Lorenzen</a:t>
            </a:r>
            <a:r>
              <a:rPr lang="en-US" sz="1800" dirty="0" smtClean="0"/>
              <a:t> mortality</a:t>
            </a:r>
          </a:p>
          <a:p>
            <a:pPr lvl="1" eaLnBrk="1" hangingPunct="1">
              <a:buFontTx/>
              <a:buChar char="•"/>
            </a:pPr>
            <a:r>
              <a:rPr lang="en-US" sz="1800" dirty="0" smtClean="0"/>
              <a:t>Fixed growth curve</a:t>
            </a:r>
          </a:p>
          <a:p>
            <a:pPr lvl="1" eaLnBrk="1" hangingPunct="1">
              <a:buFontTx/>
              <a:buChar char="•"/>
            </a:pPr>
            <a:r>
              <a:rPr lang="en-US" sz="1800" dirty="0" smtClean="0"/>
              <a:t>Estimated discards</a:t>
            </a:r>
          </a:p>
          <a:p>
            <a:pPr lvl="1" eaLnBrk="1" hangingPunct="1">
              <a:buFontTx/>
              <a:buChar char="•"/>
            </a:pPr>
            <a:r>
              <a:rPr lang="en-US" sz="1800" dirty="0" smtClean="0"/>
              <a:t>Catch-at-age composition</a:t>
            </a:r>
          </a:p>
          <a:p>
            <a:pPr lvl="2" eaLnBrk="1" hangingPunct="1"/>
            <a:r>
              <a:rPr lang="en-US" sz="1600" dirty="0" smtClean="0"/>
              <a:t>Annual age-length keys</a:t>
            </a:r>
          </a:p>
          <a:p>
            <a:pPr lvl="2" eaLnBrk="1" hangingPunct="1"/>
            <a:r>
              <a:rPr lang="en-US" sz="1600" dirty="0" smtClean="0"/>
              <a:t>Estimated external to the model</a:t>
            </a:r>
            <a:endParaRPr lang="en-US" sz="1800" dirty="0" smtClean="0"/>
          </a:p>
          <a:p>
            <a:pPr lvl="1" eaLnBrk="1" hangingPunct="1">
              <a:buFontTx/>
              <a:buChar char="•"/>
            </a:pPr>
            <a:r>
              <a:rPr lang="en-US" sz="1800" dirty="0" smtClean="0"/>
              <a:t>SS3</a:t>
            </a:r>
          </a:p>
        </p:txBody>
      </p:sp>
      <p:pic>
        <p:nvPicPr>
          <p:cNvPr id="4" name="Picture 4"/>
          <p:cNvPicPr>
            <a:picLocks noChangeAspect="1" noChangeArrowheads="1"/>
          </p:cNvPicPr>
          <p:nvPr/>
        </p:nvPicPr>
        <p:blipFill>
          <a:blip r:embed="rId3"/>
          <a:srcRect/>
          <a:stretch>
            <a:fillRect/>
          </a:stretch>
        </p:blipFill>
        <p:spPr bwMode="auto">
          <a:xfrm>
            <a:off x="3962400" y="2142067"/>
            <a:ext cx="52959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8968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2249619" cy="688908"/>
          </a:xfrm>
          <a:prstGeom prst="rect">
            <a:avLst/>
          </a:prstGeom>
        </p:spPr>
      </p:pic>
      <p:sp>
        <p:nvSpPr>
          <p:cNvPr id="2" name="Title 1"/>
          <p:cNvSpPr>
            <a:spLocks noGrp="1"/>
          </p:cNvSpPr>
          <p:nvPr>
            <p:ph type="title"/>
          </p:nvPr>
        </p:nvSpPr>
        <p:spPr/>
        <p:txBody>
          <a:bodyPr/>
          <a:lstStyle/>
          <a:p>
            <a:pPr algn="ctr"/>
            <a:r>
              <a:rPr lang="en-US" sz="3600" dirty="0"/>
              <a:t>Length</a:t>
            </a:r>
            <a:r>
              <a:rPr lang="en-US" dirty="0"/>
              <a:t/>
            </a:r>
            <a:br>
              <a:rPr lang="en-US" dirty="0"/>
            </a:br>
            <a:r>
              <a:rPr lang="en-US" dirty="0"/>
              <a:t>Recreational vs. Commercial</a:t>
            </a:r>
            <a:br>
              <a:rPr lang="en-US" dirty="0"/>
            </a:br>
            <a:r>
              <a:rPr lang="en-US" dirty="0"/>
              <a:t>Samples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1747861"/>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62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Length</a:t>
            </a:r>
            <a:br>
              <a:rPr lang="en-US" dirty="0"/>
            </a:br>
            <a:r>
              <a:rPr lang="en-US" dirty="0"/>
              <a:t>Commercial</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655515"/>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448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Length</a:t>
            </a:r>
            <a:br>
              <a:rPr lang="en-US" dirty="0"/>
            </a:br>
            <a:r>
              <a:rPr lang="en-US" dirty="0"/>
              <a:t>Recreational</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0995702"/>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2017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ample Size categories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Number of individuals measured (Length)</a:t>
            </a:r>
          </a:p>
          <a:p>
            <a:pPr>
              <a:buFont typeface="Arial" panose="020B0604020202020204" pitchFamily="34" charset="0"/>
              <a:buChar char="•"/>
            </a:pPr>
            <a:r>
              <a:rPr lang="en-US" dirty="0" smtClean="0"/>
              <a:t>Number of trips sampled (Length)</a:t>
            </a:r>
          </a:p>
          <a:p>
            <a:pPr>
              <a:buFont typeface="Arial" panose="020B0604020202020204" pitchFamily="34" charset="0"/>
              <a:buChar char="•"/>
            </a:pPr>
            <a:r>
              <a:rPr lang="en-US" dirty="0"/>
              <a:t>Number of individuals </a:t>
            </a:r>
            <a:r>
              <a:rPr lang="en-US" dirty="0" smtClean="0"/>
              <a:t>aged (age)</a:t>
            </a:r>
            <a:endParaRPr lang="en-US" dirty="0"/>
          </a:p>
          <a:p>
            <a:pPr>
              <a:buFont typeface="Arial" panose="020B0604020202020204" pitchFamily="34" charset="0"/>
              <a:buChar char="•"/>
            </a:pPr>
            <a:r>
              <a:rPr lang="en-US" dirty="0"/>
              <a:t>Number of trips sampled </a:t>
            </a:r>
            <a:r>
              <a:rPr lang="en-US" dirty="0" smtClean="0"/>
              <a:t>(age)</a:t>
            </a:r>
          </a:p>
          <a:p>
            <a:pPr>
              <a:buFont typeface="Arial" panose="020B0604020202020204" pitchFamily="34" charset="0"/>
              <a:buChar char="•"/>
            </a:pPr>
            <a:r>
              <a:rPr lang="en-US" dirty="0" smtClean="0"/>
              <a:t>Number - weighted by catch</a:t>
            </a:r>
          </a:p>
          <a:p>
            <a:pPr>
              <a:buFont typeface="Arial" panose="020B0604020202020204" pitchFamily="34" charset="0"/>
              <a:buChar char="•"/>
            </a:pPr>
            <a:r>
              <a:rPr lang="en-US" dirty="0" smtClean="0"/>
              <a:t>Iterative reweighting of samples based on effective sample size</a:t>
            </a:r>
          </a:p>
          <a:p>
            <a:pPr>
              <a:buFont typeface="Arial" panose="020B0604020202020204" pitchFamily="34" charset="0"/>
              <a:buChar char="•"/>
            </a:pPr>
            <a:r>
              <a:rPr lang="en-US" dirty="0" smtClean="0"/>
              <a:t>Number of individuals measured caped at 200</a:t>
            </a:r>
          </a:p>
        </p:txBody>
      </p:sp>
    </p:spTree>
    <p:extLst>
      <p:ext uri="{BB962C8B-B14F-4D97-AF65-F5344CB8AC3E}">
        <p14:creationId xmlns:p14="http://schemas.microsoft.com/office/powerpoint/2010/main" val="132001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ample Size categories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Number of individuals measured (Length)</a:t>
            </a:r>
          </a:p>
          <a:p>
            <a:pPr>
              <a:buFont typeface="Arial" panose="020B0604020202020204" pitchFamily="34" charset="0"/>
              <a:buChar char="•"/>
            </a:pPr>
            <a:r>
              <a:rPr lang="en-US" dirty="0" smtClean="0"/>
              <a:t>Number of trips sampled (Length)</a:t>
            </a:r>
          </a:p>
          <a:p>
            <a:pPr>
              <a:buFont typeface="Arial" panose="020B0604020202020204" pitchFamily="34" charset="0"/>
              <a:buChar char="•"/>
            </a:pPr>
            <a:r>
              <a:rPr lang="en-US" strike="sngStrike" dirty="0"/>
              <a:t>Number of individuals </a:t>
            </a:r>
            <a:r>
              <a:rPr lang="en-US" strike="sngStrike" dirty="0" smtClean="0"/>
              <a:t>aged (age)</a:t>
            </a:r>
            <a:endParaRPr lang="en-US" strike="sngStrike" dirty="0"/>
          </a:p>
          <a:p>
            <a:pPr>
              <a:buFont typeface="Arial" panose="020B0604020202020204" pitchFamily="34" charset="0"/>
              <a:buChar char="•"/>
            </a:pPr>
            <a:r>
              <a:rPr lang="en-US" strike="sngStrike" dirty="0"/>
              <a:t>Number of trips sampled </a:t>
            </a:r>
            <a:r>
              <a:rPr lang="en-US" strike="sngStrike" dirty="0" smtClean="0"/>
              <a:t>(age)</a:t>
            </a:r>
          </a:p>
          <a:p>
            <a:pPr>
              <a:buFont typeface="Arial" panose="020B0604020202020204" pitchFamily="34" charset="0"/>
              <a:buChar char="•"/>
            </a:pPr>
            <a:r>
              <a:rPr lang="en-US" dirty="0" smtClean="0"/>
              <a:t>Number - weighted by catch</a:t>
            </a:r>
          </a:p>
          <a:p>
            <a:pPr>
              <a:buFont typeface="Arial" panose="020B0604020202020204" pitchFamily="34" charset="0"/>
              <a:buChar char="•"/>
            </a:pPr>
            <a:r>
              <a:rPr lang="en-US" dirty="0" smtClean="0"/>
              <a:t>Iterative reweighting of samples based on effective sample size</a:t>
            </a:r>
          </a:p>
          <a:p>
            <a:pPr>
              <a:buFont typeface="Arial" panose="020B0604020202020204" pitchFamily="34" charset="0"/>
              <a:buChar char="•"/>
            </a:pPr>
            <a:r>
              <a:rPr lang="en-US" dirty="0" smtClean="0"/>
              <a:t>Number of individuals measured capped at 200</a:t>
            </a:r>
          </a:p>
        </p:txBody>
      </p:sp>
    </p:spTree>
    <p:extLst>
      <p:ext uri="{BB962C8B-B14F-4D97-AF65-F5344CB8AC3E}">
        <p14:creationId xmlns:p14="http://schemas.microsoft.com/office/powerpoint/2010/main" val="173692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609600" y="13716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57385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Recreational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67668112"/>
              </p:ext>
            </p:extLst>
          </p:nvPr>
        </p:nvGraphicFramePr>
        <p:xfrm>
          <a:off x="533400" y="2057400"/>
          <a:ext cx="7772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12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Commercial</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90960706"/>
              </p:ext>
            </p:extLst>
          </p:nvPr>
        </p:nvGraphicFramePr>
        <p:xfrm>
          <a:off x="533400" y="2057400"/>
          <a:ext cx="7772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4685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Numbers</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2286000" y="1981200"/>
            <a:ext cx="4876800" cy="4876800"/>
          </a:xfrm>
          <a:prstGeom prst="rect">
            <a:avLst/>
          </a:prstGeom>
        </p:spPr>
      </p:pic>
    </p:spTree>
    <p:extLst>
      <p:ext uri="{BB962C8B-B14F-4D97-AF65-F5344CB8AC3E}">
        <p14:creationId xmlns:p14="http://schemas.microsoft.com/office/powerpoint/2010/main" val="1332376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Numbers</a:t>
            </a:r>
            <a:endParaRPr lang="en-US" dirty="0"/>
          </a:p>
        </p:txBody>
      </p:sp>
      <p:pic>
        <p:nvPicPr>
          <p:cNvPr id="5122" name="Picture 2" descr="file:///R:/jeff/_CAPAM_weighting/Numbers%20L/R_Plots_Report/SR_curv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62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51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990600"/>
            <a:ext cx="6019800" cy="838200"/>
          </a:xfrm>
        </p:spPr>
        <p:txBody>
          <a:bodyPr/>
          <a:lstStyle/>
          <a:p>
            <a:pPr algn="r" eaLnBrk="1" hangingPunct="1"/>
            <a:r>
              <a:rPr lang="en-US" sz="3200" dirty="0" smtClean="0"/>
              <a:t>Data Inputs: Life History</a:t>
            </a:r>
            <a:br>
              <a:rPr lang="en-US" sz="3200" dirty="0" smtClean="0"/>
            </a:br>
            <a:r>
              <a:rPr lang="en-US" sz="2000" i="1" dirty="0" smtClean="0"/>
              <a:t>Age and Growth</a:t>
            </a:r>
            <a:endParaRPr lang="en-US" sz="3200" i="1" dirty="0" smtClean="0"/>
          </a:p>
        </p:txBody>
      </p:sp>
      <p:pic>
        <p:nvPicPr>
          <p:cNvPr id="8" name="Picture 7"/>
          <p:cNvPicPr/>
          <p:nvPr/>
        </p:nvPicPr>
        <p:blipFill>
          <a:blip r:embed="rId3" cstate="print"/>
          <a:srcRect/>
          <a:stretch>
            <a:fillRect/>
          </a:stretch>
        </p:blipFill>
        <p:spPr bwMode="auto">
          <a:xfrm>
            <a:off x="1143000" y="2209800"/>
            <a:ext cx="6172200" cy="41910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1143000" y="2209800"/>
            <a:ext cx="6172200" cy="4191000"/>
          </a:xfrm>
          <a:prstGeom prst="rect">
            <a:avLst/>
          </a:prstGeom>
          <a:noFill/>
          <a:ln w="9525">
            <a:noFill/>
            <a:miter lim="800000"/>
            <a:headEnd/>
            <a:tailEnd/>
          </a:ln>
        </p:spPr>
      </p:pic>
      <p:sp>
        <p:nvSpPr>
          <p:cNvPr id="3" name="TextBox 2"/>
          <p:cNvSpPr txBox="1"/>
          <p:nvPr/>
        </p:nvSpPr>
        <p:spPr>
          <a:xfrm>
            <a:off x="2514600" y="2209800"/>
            <a:ext cx="3684392" cy="634020"/>
          </a:xfrm>
          <a:prstGeom prst="rect">
            <a:avLst/>
          </a:prstGeom>
          <a:noFill/>
        </p:spPr>
        <p:txBody>
          <a:bodyPr wrap="square" rtlCol="0">
            <a:spAutoFit/>
          </a:bodyPr>
          <a:lstStyle/>
          <a:p>
            <a:pPr algn="ctr"/>
            <a:r>
              <a:rPr lang="en-US" sz="1600" b="1" dirty="0" smtClean="0"/>
              <a:t>Gray Triggerfish</a:t>
            </a:r>
          </a:p>
          <a:p>
            <a:pPr algn="ctr"/>
            <a:r>
              <a:rPr lang="en-US" sz="1600" b="1" dirty="0" smtClean="0"/>
              <a:t>SEDAR 43 Growth Curve</a:t>
            </a:r>
            <a:endParaRPr lang="en-US" sz="1600" b="1" dirty="0"/>
          </a:p>
        </p:txBody>
      </p:sp>
    </p:spTree>
    <p:extLst>
      <p:ext uri="{BB962C8B-B14F-4D97-AF65-F5344CB8AC3E}">
        <p14:creationId xmlns:p14="http://schemas.microsoft.com/office/powerpoint/2010/main" val="4202592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38400" y="990600"/>
            <a:ext cx="6477000" cy="838200"/>
          </a:xfrm>
        </p:spPr>
        <p:txBody>
          <a:bodyPr/>
          <a:lstStyle/>
          <a:p>
            <a:pPr algn="ctr" eaLnBrk="1" hangingPunct="1"/>
            <a:r>
              <a:rPr lang="en-US" sz="3200" dirty="0" smtClean="0"/>
              <a:t>SSB and Recruitment</a:t>
            </a:r>
            <a:endParaRPr lang="en-US" sz="2000" i="1" dirty="0" smtClean="0"/>
          </a:p>
        </p:txBody>
      </p:sp>
      <p:pic>
        <p:nvPicPr>
          <p:cNvPr id="3" name="Picture 2" descr="R:\_Assessments-SEDAR\SEDAR_43_GoM_Gray_Triggerfish\Assessment models\StockSynthesis_Base\Sensitivities\RetentionEst\R_Plots_Report\ts11 Age-0 recruits (1000s) with 95 asymptotic interval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355" y="1676400"/>
            <a:ext cx="5487445" cy="5181600"/>
          </a:xfrm>
          <a:prstGeom prst="rect">
            <a:avLst/>
          </a:prstGeom>
          <a:noFill/>
          <a:ln>
            <a:noFill/>
          </a:ln>
        </p:spPr>
      </p:pic>
    </p:spTree>
    <p:extLst>
      <p:ext uri="{BB962C8B-B14F-4D97-AF65-F5344CB8AC3E}">
        <p14:creationId xmlns:p14="http://schemas.microsoft.com/office/powerpoint/2010/main" val="1820682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Samples</a:t>
            </a:r>
            <a:endParaRPr lang="en-US" dirty="0"/>
          </a:p>
        </p:txBody>
      </p:sp>
      <p:pic>
        <p:nvPicPr>
          <p:cNvPr id="4" name="Content Placeholder 3"/>
          <p:cNvPicPr>
            <a:picLocks noGrp="1" noChangeAspect="1"/>
          </p:cNvPicPr>
          <p:nvPr>
            <p:ph idx="1"/>
          </p:nvPr>
        </p:nvPicPr>
        <p:blipFill>
          <a:blip r:embed="rId2"/>
          <a:stretch>
            <a:fillRect/>
          </a:stretch>
        </p:blipFill>
        <p:spPr>
          <a:xfrm>
            <a:off x="2286000" y="1981200"/>
            <a:ext cx="4876800" cy="4876800"/>
          </a:xfrm>
          <a:prstGeom prst="rect">
            <a:avLst/>
          </a:prstGeom>
        </p:spPr>
      </p:pic>
    </p:spTree>
    <p:extLst>
      <p:ext uri="{BB962C8B-B14F-4D97-AF65-F5344CB8AC3E}">
        <p14:creationId xmlns:p14="http://schemas.microsoft.com/office/powerpoint/2010/main" val="3903849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Samples</a:t>
            </a:r>
            <a:endParaRPr lang="en-US" dirty="0"/>
          </a:p>
        </p:txBody>
      </p:sp>
      <p:pic>
        <p:nvPicPr>
          <p:cNvPr id="4098" name="Picture 2" descr="file:///R:/jeff/_CAPAM_weighting/Samples%20L/R_Plots_Report/SR_curv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81200"/>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86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Capped Sample Size @ 200</a:t>
            </a:r>
            <a:endParaRPr lang="en-US" dirty="0"/>
          </a:p>
        </p:txBody>
      </p:sp>
      <p:pic>
        <p:nvPicPr>
          <p:cNvPr id="4" name="Content Placeholder 3"/>
          <p:cNvPicPr>
            <a:picLocks noGrp="1" noChangeAspect="1"/>
          </p:cNvPicPr>
          <p:nvPr>
            <p:ph idx="1"/>
          </p:nvPr>
        </p:nvPicPr>
        <p:blipFill>
          <a:blip r:embed="rId2"/>
          <a:stretch>
            <a:fillRect/>
          </a:stretch>
        </p:blipFill>
        <p:spPr>
          <a:xfrm>
            <a:off x="2286000" y="1981200"/>
            <a:ext cx="4861932" cy="4861932"/>
          </a:xfrm>
          <a:prstGeom prst="rect">
            <a:avLst/>
          </a:prstGeom>
        </p:spPr>
      </p:pic>
    </p:spTree>
    <p:extLst>
      <p:ext uri="{BB962C8B-B14F-4D97-AF65-F5344CB8AC3E}">
        <p14:creationId xmlns:p14="http://schemas.microsoft.com/office/powerpoint/2010/main" val="2971677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Capped Sample Size @ 200</a:t>
            </a:r>
          </a:p>
        </p:txBody>
      </p:sp>
      <p:pic>
        <p:nvPicPr>
          <p:cNvPr id="3074" name="Picture 2" descr="file:///R:/jeff/_CAPAM_weighting/200%20cap/R_Plots_Report/SR_curv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81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10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Catch Weighted</a:t>
            </a:r>
            <a:br>
              <a:rPr lang="en-US" dirty="0" smtClean="0"/>
            </a:br>
            <a:endParaRPr lang="en-US" dirty="0"/>
          </a:p>
        </p:txBody>
      </p:sp>
      <p:pic>
        <p:nvPicPr>
          <p:cNvPr id="1026" name="Picture 2" descr="file:///R:/jeff/_CAPAM_weighting/Catch%20Weighted/R_Plots_Report/comp_agefit_sampsize_flt1sex1mkt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81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3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Catch Weighted</a:t>
            </a:r>
            <a:endParaRPr lang="en-US" dirty="0"/>
          </a:p>
        </p:txBody>
      </p:sp>
      <p:pic>
        <p:nvPicPr>
          <p:cNvPr id="1026" name="Picture 2" descr="file:///R:/jeff/_CAPAM_weighting/Catch%20Weighted/R_Plots_Report/SR_curv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83954"/>
            <a:ext cx="4874046" cy="487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39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Iterative Reweighting</a:t>
            </a:r>
            <a:endParaRPr lang="en-US" dirty="0"/>
          </a:p>
        </p:txBody>
      </p:sp>
      <p:pic>
        <p:nvPicPr>
          <p:cNvPr id="6" name="Content Placeholder 5"/>
          <p:cNvPicPr>
            <a:picLocks noGrp="1" noChangeAspect="1"/>
          </p:cNvPicPr>
          <p:nvPr>
            <p:ph idx="1"/>
          </p:nvPr>
        </p:nvPicPr>
        <p:blipFill>
          <a:blip r:embed="rId2"/>
          <a:stretch>
            <a:fillRect/>
          </a:stretch>
        </p:blipFill>
        <p:spPr>
          <a:xfrm>
            <a:off x="2286000" y="1981200"/>
            <a:ext cx="4876800" cy="4876800"/>
          </a:xfrm>
          <a:prstGeom prst="rect">
            <a:avLst/>
          </a:prstGeom>
        </p:spPr>
      </p:pic>
    </p:spTree>
    <p:extLst>
      <p:ext uri="{BB962C8B-B14F-4D97-AF65-F5344CB8AC3E}">
        <p14:creationId xmlns:p14="http://schemas.microsoft.com/office/powerpoint/2010/main" val="178548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Iterative Reweighting</a:t>
            </a:r>
            <a:endParaRPr lang="en-US" dirty="0"/>
          </a:p>
        </p:txBody>
      </p:sp>
      <p:pic>
        <p:nvPicPr>
          <p:cNvPr id="2050" name="Picture 2" descr="file:///R:/jeff/_CAPAM_weighting/Iterative%20Reweighted/R_Plots_Report/SR_curv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81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759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SSB/SSB0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9951472"/>
              </p:ext>
            </p:extLst>
          </p:nvPr>
        </p:nvGraphicFramePr>
        <p:xfrm>
          <a:off x="914400" y="2286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163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990600"/>
            <a:ext cx="6019800" cy="838200"/>
          </a:xfrm>
        </p:spPr>
        <p:txBody>
          <a:bodyPr/>
          <a:lstStyle/>
          <a:p>
            <a:pPr algn="r" eaLnBrk="1" hangingPunct="1"/>
            <a:r>
              <a:rPr lang="en-US" sz="3200" dirty="0" smtClean="0"/>
              <a:t>Data Inputs: Life History</a:t>
            </a:r>
            <a:br>
              <a:rPr lang="en-US" sz="3200" dirty="0" smtClean="0"/>
            </a:br>
            <a:r>
              <a:rPr lang="en-US" sz="2000" i="1" dirty="0" smtClean="0"/>
              <a:t>Age and Growth</a:t>
            </a:r>
            <a:endParaRPr lang="en-US" sz="3200" i="1" dirty="0" smtClean="0"/>
          </a:p>
        </p:txBody>
      </p:sp>
      <p:sp>
        <p:nvSpPr>
          <p:cNvPr id="12291" name="Content Placeholder 4"/>
          <p:cNvSpPr>
            <a:spLocks noGrp="1"/>
          </p:cNvSpPr>
          <p:nvPr>
            <p:ph idx="1"/>
          </p:nvPr>
        </p:nvSpPr>
        <p:spPr>
          <a:xfrm>
            <a:off x="533400" y="2362200"/>
            <a:ext cx="7772400" cy="4114800"/>
          </a:xfrm>
        </p:spPr>
        <p:txBody>
          <a:bodyPr/>
          <a:lstStyle/>
          <a:p>
            <a:pPr lvl="1" eaLnBrk="1" hangingPunct="1">
              <a:buFontTx/>
              <a:buChar char="•"/>
            </a:pPr>
            <a:r>
              <a:rPr lang="en-US" dirty="0" smtClean="0"/>
              <a:t>Large size at Age 0</a:t>
            </a:r>
          </a:p>
          <a:p>
            <a:pPr lvl="2" eaLnBrk="1" hangingPunct="1"/>
            <a:r>
              <a:rPr lang="en-US" dirty="0" smtClean="0"/>
              <a:t>Few observations of small fish</a:t>
            </a:r>
          </a:p>
          <a:p>
            <a:pPr lvl="1" eaLnBrk="1" hangingPunct="1">
              <a:buFont typeface="Arial" charset="0"/>
              <a:buChar char="•"/>
            </a:pPr>
            <a:r>
              <a:rPr lang="en-US" dirty="0" smtClean="0"/>
              <a:t>Grow rapidly </a:t>
            </a:r>
          </a:p>
          <a:p>
            <a:pPr lvl="1" eaLnBrk="1" hangingPunct="1">
              <a:buFont typeface="Arial" charset="0"/>
              <a:buChar char="•"/>
            </a:pPr>
            <a:r>
              <a:rPr lang="en-US" dirty="0" smtClean="0"/>
              <a:t>Achieve maximum size at a young age</a:t>
            </a:r>
          </a:p>
          <a:p>
            <a:pPr lvl="1" eaLnBrk="1" hangingPunct="1">
              <a:buFont typeface="Arial" charset="0"/>
              <a:buChar char="•"/>
            </a:pPr>
            <a:r>
              <a:rPr lang="en-US" dirty="0"/>
              <a:t>L</a:t>
            </a:r>
            <a:r>
              <a:rPr lang="en-US" dirty="0" smtClean="0"/>
              <a:t>ittle “recruitment signal” in length data</a:t>
            </a:r>
          </a:p>
          <a:p>
            <a:pPr lvl="1" eaLnBrk="1" hangingPunct="1">
              <a:buFont typeface="Arial" charset="0"/>
              <a:buChar char="•"/>
            </a:pPr>
            <a:r>
              <a:rPr lang="en-US" dirty="0" smtClean="0"/>
              <a:t>No fecundity – age relationship</a:t>
            </a:r>
          </a:p>
          <a:p>
            <a:pPr lvl="2" eaLnBrk="1" hangingPunct="1">
              <a:buFont typeface="Arial" charset="0"/>
              <a:buChar char="•"/>
            </a:pPr>
            <a:r>
              <a:rPr lang="en-US" dirty="0" smtClean="0"/>
              <a:t>Used length-based fecundity curve</a:t>
            </a:r>
          </a:p>
          <a:p>
            <a:pPr lvl="1" eaLnBrk="1" hangingPunct="1">
              <a:buFont typeface="Arial" charset="0"/>
              <a:buChar char="•"/>
            </a:pPr>
            <a:endParaRPr lang="en-US" dirty="0" smtClean="0"/>
          </a:p>
        </p:txBody>
      </p:sp>
    </p:spTree>
    <p:extLst>
      <p:ext uri="{BB962C8B-B14F-4D97-AF65-F5344CB8AC3E}">
        <p14:creationId xmlns:p14="http://schemas.microsoft.com/office/powerpoint/2010/main" val="1561824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SSBB/SSB0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7633285"/>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704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SSB/SSB0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8298040"/>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9513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SSB/SSB0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1286223"/>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9559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143000"/>
            <a:ext cx="6400800" cy="838200"/>
          </a:xfrm>
        </p:spPr>
        <p:txBody>
          <a:bodyPr/>
          <a:lstStyle/>
          <a:p>
            <a:pPr algn="ctr"/>
            <a:r>
              <a:rPr lang="en-US" dirty="0" smtClean="0"/>
              <a:t>Sample Size </a:t>
            </a:r>
            <a:r>
              <a:rPr lang="en-US" dirty="0"/>
              <a:t>vs. Current </a:t>
            </a:r>
            <a:r>
              <a:rPr lang="en-US" dirty="0" smtClean="0"/>
              <a:t>SSB/SSB0</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5490113"/>
              </p:ext>
            </p:extLst>
          </p:nvPr>
        </p:nvGraphicFramePr>
        <p:xfrm>
          <a:off x="533400" y="2362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8763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4400" y="533400"/>
            <a:ext cx="419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2pPr>
            <a:lvl3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3pPr>
            <a:lvl4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4pPr>
            <a:lvl5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5pPr>
            <a:lvl6pPr marL="457200" algn="l" rtl="0" fontAlgn="base">
              <a:spcBef>
                <a:spcPct val="0"/>
              </a:spcBef>
              <a:spcAft>
                <a:spcPct val="0"/>
              </a:spcAft>
              <a:defRPr sz="2400">
                <a:solidFill>
                  <a:schemeClr val="tx2"/>
                </a:solidFill>
                <a:latin typeface="Arial Black" pitchFamily="1"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1"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1"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1" charset="0"/>
                <a:ea typeface="ヒラギノ角ゴ Pro W3" pitchFamily="1" charset="-128"/>
              </a:defRPr>
            </a:lvl9pPr>
          </a:lstStyle>
          <a:p>
            <a:pPr algn="r" eaLnBrk="1" hangingPunct="1"/>
            <a:r>
              <a:rPr lang="en-US" sz="3200" kern="0" smtClean="0"/>
              <a:t>Results</a:t>
            </a:r>
            <a:endParaRPr lang="en-US" sz="2000" i="1" kern="0" dirty="0" smtClean="0"/>
          </a:p>
        </p:txBody>
      </p:sp>
      <p:graphicFrame>
        <p:nvGraphicFramePr>
          <p:cNvPr id="7" name="Chart 6"/>
          <p:cNvGraphicFramePr>
            <a:graphicFrameLocks/>
          </p:cNvGraphicFramePr>
          <p:nvPr>
            <p:extLst>
              <p:ext uri="{D42A27DB-BD31-4B8C-83A1-F6EECF244321}">
                <p14:modId xmlns:p14="http://schemas.microsoft.com/office/powerpoint/2010/main" val="3327816965"/>
              </p:ext>
            </p:extLst>
          </p:nvPr>
        </p:nvGraphicFramePr>
        <p:xfrm>
          <a:off x="152400" y="1828800"/>
          <a:ext cx="8534400" cy="4691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268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4400" y="533400"/>
            <a:ext cx="419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2pPr>
            <a:lvl3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3pPr>
            <a:lvl4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4pPr>
            <a:lvl5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5pPr>
            <a:lvl6pPr marL="457200" algn="l" rtl="0" fontAlgn="base">
              <a:spcBef>
                <a:spcPct val="0"/>
              </a:spcBef>
              <a:spcAft>
                <a:spcPct val="0"/>
              </a:spcAft>
              <a:defRPr sz="2400">
                <a:solidFill>
                  <a:schemeClr val="tx2"/>
                </a:solidFill>
                <a:latin typeface="Arial Black" pitchFamily="1"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1"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1"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1" charset="0"/>
                <a:ea typeface="ヒラギノ角ゴ Pro W3" pitchFamily="1" charset="-128"/>
              </a:defRPr>
            </a:lvl9pPr>
          </a:lstStyle>
          <a:p>
            <a:pPr algn="r" eaLnBrk="1" hangingPunct="1"/>
            <a:r>
              <a:rPr lang="en-US" sz="3200" kern="0" smtClean="0"/>
              <a:t>Results</a:t>
            </a:r>
            <a:endParaRPr lang="en-US" sz="2000" i="1" kern="0" dirty="0" smtClean="0"/>
          </a:p>
        </p:txBody>
      </p:sp>
      <p:graphicFrame>
        <p:nvGraphicFramePr>
          <p:cNvPr id="7" name="Chart 6"/>
          <p:cNvGraphicFramePr>
            <a:graphicFrameLocks/>
          </p:cNvGraphicFramePr>
          <p:nvPr>
            <p:extLst>
              <p:ext uri="{D42A27DB-BD31-4B8C-83A1-F6EECF244321}">
                <p14:modId xmlns:p14="http://schemas.microsoft.com/office/powerpoint/2010/main" val="3118911275"/>
              </p:ext>
            </p:extLst>
          </p:nvPr>
        </p:nvGraphicFramePr>
        <p:xfrm>
          <a:off x="533400" y="1219200"/>
          <a:ext cx="80772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732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4400" y="533400"/>
            <a:ext cx="419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2pPr>
            <a:lvl3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3pPr>
            <a:lvl4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4pPr>
            <a:lvl5pPr algn="l" rtl="0" eaLnBrk="0" fontAlgn="base" hangingPunct="0">
              <a:spcBef>
                <a:spcPct val="0"/>
              </a:spcBef>
              <a:spcAft>
                <a:spcPct val="0"/>
              </a:spcAft>
              <a:defRPr sz="2400">
                <a:solidFill>
                  <a:schemeClr val="tx2"/>
                </a:solidFill>
                <a:latin typeface="Arial Black" pitchFamily="1" charset="0"/>
                <a:ea typeface="ヒラギノ角ゴ Pro W3" pitchFamily="1" charset="-128"/>
              </a:defRPr>
            </a:lvl5pPr>
            <a:lvl6pPr marL="457200" algn="l" rtl="0" fontAlgn="base">
              <a:spcBef>
                <a:spcPct val="0"/>
              </a:spcBef>
              <a:spcAft>
                <a:spcPct val="0"/>
              </a:spcAft>
              <a:defRPr sz="2400">
                <a:solidFill>
                  <a:schemeClr val="tx2"/>
                </a:solidFill>
                <a:latin typeface="Arial Black" pitchFamily="1"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1"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1"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1" charset="0"/>
                <a:ea typeface="ヒラギノ角ゴ Pro W3" pitchFamily="1" charset="-128"/>
              </a:defRPr>
            </a:lvl9pPr>
          </a:lstStyle>
          <a:p>
            <a:pPr algn="r" eaLnBrk="1" hangingPunct="1"/>
            <a:r>
              <a:rPr lang="en-US" sz="3200" kern="0" smtClean="0"/>
              <a:t>Results</a:t>
            </a:r>
            <a:endParaRPr lang="en-US" sz="2000" i="1" kern="0" dirty="0" smtClean="0"/>
          </a:p>
        </p:txBody>
      </p:sp>
      <p:graphicFrame>
        <p:nvGraphicFramePr>
          <p:cNvPr id="7" name="Chart 6"/>
          <p:cNvGraphicFramePr>
            <a:graphicFrameLocks/>
          </p:cNvGraphicFramePr>
          <p:nvPr>
            <p:extLst>
              <p:ext uri="{D42A27DB-BD31-4B8C-83A1-F6EECF244321}">
                <p14:modId xmlns:p14="http://schemas.microsoft.com/office/powerpoint/2010/main" val="1299478079"/>
              </p:ext>
            </p:extLst>
          </p:nvPr>
        </p:nvGraphicFramePr>
        <p:xfrm>
          <a:off x="533400" y="1219200"/>
          <a:ext cx="80772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5249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Catch Weighted</a:t>
            </a:r>
            <a:endParaRPr lang="en-US" dirty="0"/>
          </a:p>
        </p:txBody>
      </p:sp>
      <p:pic>
        <p:nvPicPr>
          <p:cNvPr id="4" name="Content Placeholder 3"/>
          <p:cNvPicPr>
            <a:picLocks noGrp="1" noChangeAspect="1"/>
          </p:cNvPicPr>
          <p:nvPr>
            <p:ph idx="1"/>
          </p:nvPr>
        </p:nvPicPr>
        <p:blipFill>
          <a:blip r:embed="rId2"/>
          <a:stretch>
            <a:fillRect/>
          </a:stretch>
        </p:blipFill>
        <p:spPr>
          <a:xfrm>
            <a:off x="2362200" y="2362200"/>
            <a:ext cx="4114800" cy="4114800"/>
          </a:xfrm>
          <a:prstGeom prst="rect">
            <a:avLst/>
          </a:prstGeom>
        </p:spPr>
      </p:pic>
    </p:spTree>
    <p:extLst>
      <p:ext uri="{BB962C8B-B14F-4D97-AF65-F5344CB8AC3E}">
        <p14:creationId xmlns:p14="http://schemas.microsoft.com/office/powerpoint/2010/main" val="1239934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7414" t="1905" r="3118"/>
          <a:stretch/>
        </p:blipFill>
        <p:spPr>
          <a:xfrm>
            <a:off x="0" y="130629"/>
            <a:ext cx="9196251" cy="6725194"/>
          </a:xfrm>
          <a:prstGeom prst="rect">
            <a:avLst/>
          </a:prstGeom>
        </p:spPr>
      </p:pic>
    </p:spTree>
    <p:extLst>
      <p:ext uri="{BB962C8B-B14F-4D97-AF65-F5344CB8AC3E}">
        <p14:creationId xmlns:p14="http://schemas.microsoft.com/office/powerpoint/2010/main" val="2473585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Catch Weighted</a:t>
            </a:r>
            <a:endParaRPr lang="en-US" dirty="0"/>
          </a:p>
        </p:txBody>
      </p:sp>
      <p:pic>
        <p:nvPicPr>
          <p:cNvPr id="4" name="Content Placeholder 3"/>
          <p:cNvPicPr>
            <a:picLocks noGrp="1" noChangeAspect="1"/>
          </p:cNvPicPr>
          <p:nvPr>
            <p:ph idx="1"/>
          </p:nvPr>
        </p:nvPicPr>
        <p:blipFill>
          <a:blip r:embed="rId2"/>
          <a:stretch>
            <a:fillRect/>
          </a:stretch>
        </p:blipFill>
        <p:spPr>
          <a:xfrm>
            <a:off x="2362200" y="2362200"/>
            <a:ext cx="4114800" cy="4114800"/>
          </a:xfrm>
          <a:prstGeom prst="rect">
            <a:avLst/>
          </a:prstGeom>
        </p:spPr>
      </p:pic>
    </p:spTree>
    <p:extLst>
      <p:ext uri="{BB962C8B-B14F-4D97-AF65-F5344CB8AC3E}">
        <p14:creationId xmlns:p14="http://schemas.microsoft.com/office/powerpoint/2010/main" val="3859087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895600" y="685800"/>
            <a:ext cx="6019800" cy="838200"/>
          </a:xfrm>
        </p:spPr>
        <p:txBody>
          <a:bodyPr/>
          <a:lstStyle/>
          <a:p>
            <a:pPr algn="r" eaLnBrk="1" hangingPunct="1"/>
            <a:r>
              <a:rPr lang="en-US" sz="3200" dirty="0" smtClean="0"/>
              <a:t>Model Configuration</a:t>
            </a:r>
          </a:p>
        </p:txBody>
      </p:sp>
      <p:pic>
        <p:nvPicPr>
          <p:cNvPr id="2050" name="Picture 2" descr="file:///R:/_Assessments-SEDAR/SEDAR_43_GoM_Gray_Triggerfish/Assessment%20models/StockSynthesis_Base/Sensitivities/RetentionEst/R_Plots_Report/data_pl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938" y="1371600"/>
            <a:ext cx="5415573" cy="5415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Samples</a:t>
            </a:r>
            <a:endParaRPr lang="en-US" dirty="0"/>
          </a:p>
        </p:txBody>
      </p:sp>
      <p:pic>
        <p:nvPicPr>
          <p:cNvPr id="4" name="Content Placeholder 3"/>
          <p:cNvPicPr>
            <a:picLocks noGrp="1" noChangeAspect="1"/>
          </p:cNvPicPr>
          <p:nvPr>
            <p:ph idx="1"/>
          </p:nvPr>
        </p:nvPicPr>
        <p:blipFill>
          <a:blip r:embed="rId2"/>
          <a:stretch>
            <a:fillRect/>
          </a:stretch>
        </p:blipFill>
        <p:spPr>
          <a:xfrm>
            <a:off x="2362200" y="2362200"/>
            <a:ext cx="4114800" cy="4114800"/>
          </a:xfrm>
          <a:prstGeom prst="rect">
            <a:avLst/>
          </a:prstGeom>
        </p:spPr>
      </p:pic>
    </p:spTree>
    <p:extLst>
      <p:ext uri="{BB962C8B-B14F-4D97-AF65-F5344CB8AC3E}">
        <p14:creationId xmlns:p14="http://schemas.microsoft.com/office/powerpoint/2010/main" val="2375197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Length Numbers</a:t>
            </a:r>
            <a:endParaRPr lang="en-US" dirty="0"/>
          </a:p>
        </p:txBody>
      </p:sp>
      <p:pic>
        <p:nvPicPr>
          <p:cNvPr id="7170" name="Picture 2" descr="file:///R:/jeff/_CAPAM_weighting/Numbers%20L/R_Plots_Report/SPR4_phas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62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02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Iterative Reweighting</a:t>
            </a:r>
            <a:endParaRPr lang="en-US" dirty="0"/>
          </a:p>
        </p:txBody>
      </p:sp>
      <p:pic>
        <p:nvPicPr>
          <p:cNvPr id="6146" name="Picture 2" descr="file:///R:/jeff/_CAPAM_weighting/Iterative%20Reweighted/R_Plots_Report/SPR4_phas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3622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233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Capped @ 200</a:t>
            </a:r>
            <a:endParaRPr lang="en-US" dirty="0"/>
          </a:p>
        </p:txBody>
      </p:sp>
      <p:pic>
        <p:nvPicPr>
          <p:cNvPr id="4" name="Content Placeholder 3"/>
          <p:cNvPicPr>
            <a:picLocks noGrp="1" noChangeAspect="1"/>
          </p:cNvPicPr>
          <p:nvPr>
            <p:ph idx="1"/>
          </p:nvPr>
        </p:nvPicPr>
        <p:blipFill>
          <a:blip r:embed="rId2"/>
          <a:stretch>
            <a:fillRect/>
          </a:stretch>
        </p:blipFill>
        <p:spPr>
          <a:xfrm>
            <a:off x="2362200" y="2362200"/>
            <a:ext cx="4114800" cy="4114800"/>
          </a:xfrm>
          <a:prstGeom prst="rect">
            <a:avLst/>
          </a:prstGeom>
        </p:spPr>
      </p:pic>
    </p:spTree>
    <p:extLst>
      <p:ext uri="{BB962C8B-B14F-4D97-AF65-F5344CB8AC3E}">
        <p14:creationId xmlns:p14="http://schemas.microsoft.com/office/powerpoint/2010/main" val="2210852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533400"/>
            <a:ext cx="4191000" cy="838200"/>
          </a:xfrm>
        </p:spPr>
        <p:txBody>
          <a:bodyPr/>
          <a:lstStyle/>
          <a:p>
            <a:pPr algn="r" eaLnBrk="1" hangingPunct="1"/>
            <a:r>
              <a:rPr lang="en-US" sz="3200" dirty="0" smtClean="0"/>
              <a:t>Results</a:t>
            </a:r>
            <a:endParaRPr lang="en-US" sz="2000" i="1" dirty="0" smtClean="0"/>
          </a:p>
        </p:txBody>
      </p:sp>
      <p:pic>
        <p:nvPicPr>
          <p:cNvPr id="3" name="Picture 2" descr="R:\_Assessments-SEDAR\SEDAR_43_GoM_Gray_Triggerfish\Assessment models\StockSynthesis_Base\Sensitivities\RetentionEst\Jacknife\recruits.png"/>
          <p:cNvPicPr/>
          <p:nvPr/>
        </p:nvPicPr>
        <p:blipFill rotWithShape="1">
          <a:blip r:embed="rId3">
            <a:extLst>
              <a:ext uri="{28A0092B-C50C-407E-A947-70E740481C1C}">
                <a14:useLocalDpi xmlns:a14="http://schemas.microsoft.com/office/drawing/2010/main" val="0"/>
              </a:ext>
            </a:extLst>
          </a:blip>
          <a:srcRect r="50000"/>
          <a:stretch/>
        </p:blipFill>
        <p:spPr bwMode="auto">
          <a:xfrm>
            <a:off x="1981201" y="1219200"/>
            <a:ext cx="5410200" cy="4648200"/>
          </a:xfrm>
          <a:prstGeom prst="rect">
            <a:avLst/>
          </a:prstGeom>
          <a:noFill/>
          <a:ln>
            <a:noFill/>
          </a:ln>
        </p:spPr>
      </p:pic>
      <p:pic>
        <p:nvPicPr>
          <p:cNvPr id="2" name="Picture 1"/>
          <p:cNvPicPr>
            <a:picLocks noChangeAspect="1"/>
          </p:cNvPicPr>
          <p:nvPr/>
        </p:nvPicPr>
        <p:blipFill rotWithShape="1">
          <a:blip r:embed="rId4"/>
          <a:srcRect l="67682" t="30090" r="16846" b="30091"/>
          <a:stretch/>
        </p:blipFill>
        <p:spPr>
          <a:xfrm>
            <a:off x="7391401" y="2857499"/>
            <a:ext cx="1066801" cy="1371601"/>
          </a:xfrm>
          <a:prstGeom prst="rect">
            <a:avLst/>
          </a:prstGeom>
        </p:spPr>
      </p:pic>
    </p:spTree>
    <p:extLst>
      <p:ext uri="{BB962C8B-B14F-4D97-AF65-F5344CB8AC3E}">
        <p14:creationId xmlns:p14="http://schemas.microsoft.com/office/powerpoint/2010/main" val="3431609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685800"/>
            <a:ext cx="4191000" cy="838200"/>
          </a:xfrm>
        </p:spPr>
        <p:txBody>
          <a:bodyPr/>
          <a:lstStyle/>
          <a:p>
            <a:pPr algn="r" eaLnBrk="1" hangingPunct="1"/>
            <a:r>
              <a:rPr lang="en-US" sz="3200" dirty="0" smtClean="0"/>
              <a:t>Fits to Rec-E Indices</a:t>
            </a:r>
            <a:endParaRPr lang="en-US" sz="2000" i="1" dirty="0" smtClean="0"/>
          </a:p>
        </p:txBody>
      </p:sp>
      <p:pic>
        <p:nvPicPr>
          <p:cNvPr id="3" name="Picture 2" descr="R:\_Assessments-SEDAR\SEDAR_43_GoM_Gray_Triggerfish\Assessment models\StockSynthesis_Base\Sensitivities\RetentionEst\R_Plots_Report\index2_cpuefit_Rec_E_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7400"/>
            <a:ext cx="4178300" cy="4178300"/>
          </a:xfrm>
          <a:prstGeom prst="rect">
            <a:avLst/>
          </a:prstGeom>
          <a:noFill/>
          <a:ln>
            <a:noFill/>
          </a:ln>
        </p:spPr>
      </p:pic>
      <p:sp>
        <p:nvSpPr>
          <p:cNvPr id="4" name="Text Box 2"/>
          <p:cNvSpPr txBox="1">
            <a:spLocks noChangeArrowheads="1"/>
          </p:cNvSpPr>
          <p:nvPr/>
        </p:nvSpPr>
        <p:spPr bwMode="auto">
          <a:xfrm>
            <a:off x="6316980" y="2213927"/>
            <a:ext cx="2377440" cy="42354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Headboat East</a:t>
            </a:r>
          </a:p>
        </p:txBody>
      </p:sp>
      <p:pic>
        <p:nvPicPr>
          <p:cNvPr id="5" name="Picture 4" descr="R:\_Assessments-SEDAR\SEDAR_43_GoM_Gray_Triggerfish\Assessment models\StockSynthesis_Base\Sensitivities\RetentionEst\R_Plots_Report\index2_cpuefit_HB_W_6.png"/>
          <p:cNvPicPr/>
          <p:nvPr/>
        </p:nvPicPr>
        <p:blipFill rotWithShape="1">
          <a:blip r:embed="rId4" cstate="print">
            <a:extLst>
              <a:ext uri="{28A0092B-C50C-407E-A947-70E740481C1C}">
                <a14:useLocalDpi xmlns:a14="http://schemas.microsoft.com/office/drawing/2010/main" val="0"/>
              </a:ext>
            </a:extLst>
          </a:blip>
          <a:srcRect t="7418"/>
          <a:stretch/>
        </p:blipFill>
        <p:spPr bwMode="auto">
          <a:xfrm>
            <a:off x="4732020" y="2425700"/>
            <a:ext cx="3962400" cy="3810000"/>
          </a:xfrm>
          <a:prstGeom prst="rect">
            <a:avLst/>
          </a:prstGeom>
          <a:noFill/>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2209800" y="2213926"/>
            <a:ext cx="2377440" cy="287002"/>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Rec </a:t>
            </a:r>
            <a:r>
              <a:rPr lang="en-US" sz="1100" dirty="0">
                <a:effectLst/>
                <a:latin typeface="Calibri" panose="020F0502020204030204" pitchFamily="34" charset="0"/>
                <a:ea typeface="Calibri" panose="020F0502020204030204" pitchFamily="34" charset="0"/>
                <a:cs typeface="Times New Roman" panose="02020603050405020304" pitchFamily="18" charset="0"/>
              </a:rPr>
              <a:t>East</a:t>
            </a:r>
          </a:p>
        </p:txBody>
      </p:sp>
    </p:spTree>
    <p:extLst>
      <p:ext uri="{BB962C8B-B14F-4D97-AF65-F5344CB8AC3E}">
        <p14:creationId xmlns:p14="http://schemas.microsoft.com/office/powerpoint/2010/main" val="2502978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685800"/>
            <a:ext cx="4191000" cy="838200"/>
          </a:xfrm>
        </p:spPr>
        <p:txBody>
          <a:bodyPr/>
          <a:lstStyle/>
          <a:p>
            <a:pPr algn="r" eaLnBrk="1" hangingPunct="1"/>
            <a:r>
              <a:rPr lang="en-US" sz="3200" dirty="0"/>
              <a:t>Fits to </a:t>
            </a:r>
            <a:r>
              <a:rPr lang="en-US" sz="3200" dirty="0" smtClean="0"/>
              <a:t>Rec-W Indices</a:t>
            </a:r>
            <a:endParaRPr lang="en-US" sz="2000" i="1" dirty="0" smtClean="0"/>
          </a:p>
        </p:txBody>
      </p:sp>
      <p:pic>
        <p:nvPicPr>
          <p:cNvPr id="5" name="Picture 4" descr="R:\_Assessments-SEDAR\SEDAR_43_GoM_Gray_Triggerfish\Assessment models\StockSynthesis_Base\Sensitivities\RetentionEst\R_Plots_Report\index2_cpuefit_Rec_W_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2438400"/>
            <a:ext cx="3784600" cy="3784600"/>
          </a:xfrm>
          <a:prstGeom prst="rect">
            <a:avLst/>
          </a:prstGeom>
          <a:noFill/>
          <a:ln>
            <a:noFill/>
          </a:ln>
        </p:spPr>
      </p:pic>
      <p:sp>
        <p:nvSpPr>
          <p:cNvPr id="6" name="Text Box 2"/>
          <p:cNvSpPr txBox="1">
            <a:spLocks noChangeArrowheads="1"/>
          </p:cNvSpPr>
          <p:nvPr/>
        </p:nvSpPr>
        <p:spPr bwMode="auto">
          <a:xfrm>
            <a:off x="2438400" y="2438400"/>
            <a:ext cx="2377440" cy="275588"/>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Headboat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3044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609600"/>
            <a:ext cx="4191000" cy="838200"/>
          </a:xfrm>
        </p:spPr>
        <p:txBody>
          <a:bodyPr/>
          <a:lstStyle/>
          <a:p>
            <a:pPr algn="r" eaLnBrk="1" hangingPunct="1"/>
            <a:r>
              <a:rPr lang="en-US" sz="3200" dirty="0"/>
              <a:t>Fits to </a:t>
            </a:r>
            <a:r>
              <a:rPr lang="en-US" sz="3200" dirty="0" smtClean="0"/>
              <a:t>COM Indices</a:t>
            </a:r>
            <a:endParaRPr lang="en-US" sz="2000" i="1" dirty="0" smtClean="0"/>
          </a:p>
        </p:txBody>
      </p:sp>
      <p:pic>
        <p:nvPicPr>
          <p:cNvPr id="3" name="Picture 2" descr="R:\_Assessments-SEDAR\SEDAR_43_GoM_Gray_Triggerfish\Assessment models\StockSynthesis_Base\Sensitivities\RetentionEst\R_Plots_Report\index2_cpuefit_Com_E_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362200"/>
            <a:ext cx="3752850" cy="3752850"/>
          </a:xfrm>
          <a:prstGeom prst="rect">
            <a:avLst/>
          </a:prstGeom>
          <a:noFill/>
          <a:ln>
            <a:noFill/>
          </a:ln>
        </p:spPr>
      </p:pic>
      <p:pic>
        <p:nvPicPr>
          <p:cNvPr id="4" name="Picture 3" descr="R:\_Assessments-SEDAR\SEDAR_43_GoM_Gray_Triggerfish\Assessment models\StockSynthesis_Base\Sensitivities\RetentionEst\R_Plots_Report\index2_cpuefit_Com_W_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287905"/>
            <a:ext cx="3827145" cy="3827145"/>
          </a:xfrm>
          <a:prstGeom prst="rect">
            <a:avLst/>
          </a:prstGeom>
          <a:noFill/>
          <a:ln>
            <a:noFill/>
          </a:ln>
        </p:spPr>
      </p:pic>
    </p:spTree>
    <p:extLst>
      <p:ext uri="{BB962C8B-B14F-4D97-AF65-F5344CB8AC3E}">
        <p14:creationId xmlns:p14="http://schemas.microsoft.com/office/powerpoint/2010/main" val="288248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63135" y="685800"/>
            <a:ext cx="4191000" cy="838200"/>
          </a:xfrm>
        </p:spPr>
        <p:txBody>
          <a:bodyPr/>
          <a:lstStyle/>
          <a:p>
            <a:pPr algn="r" eaLnBrk="1" hangingPunct="1"/>
            <a:r>
              <a:rPr lang="en-US" sz="3200" dirty="0" smtClean="0"/>
              <a:t>Fits to Age Comp: Rec East</a:t>
            </a:r>
            <a:endParaRPr lang="en-US" sz="2000" i="1" dirty="0" smtClean="0"/>
          </a:p>
        </p:txBody>
      </p:sp>
      <p:pic>
        <p:nvPicPr>
          <p:cNvPr id="3" name="Picture 2" descr="R:\_Assessments-SEDAR\SEDAR_43_GoM_Gray_Triggerfish\Assessment models\StockSynthesis_Base\Sensitivities\RetentionEst\R_Plots_Report\comp_agefit_flt1sex1mk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94865"/>
            <a:ext cx="4763135" cy="4763135"/>
          </a:xfrm>
          <a:prstGeom prst="rect">
            <a:avLst/>
          </a:prstGeom>
          <a:noFill/>
          <a:ln>
            <a:noFill/>
          </a:ln>
        </p:spPr>
      </p:pic>
      <p:pic>
        <p:nvPicPr>
          <p:cNvPr id="4" name="Picture 3" descr="R:\_Assessments-SEDAR\SEDAR_43_GoM_Gray_Triggerfish\Assessment models\StockSynthesis_Base\Sensitivities\RetentionEst\R_Plots_Report\comp_agefit_residsflt1sex1mk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865" y="2057400"/>
            <a:ext cx="4763135" cy="4763135"/>
          </a:xfrm>
          <a:prstGeom prst="rect">
            <a:avLst/>
          </a:prstGeom>
          <a:noFill/>
          <a:ln>
            <a:noFill/>
          </a:ln>
        </p:spPr>
      </p:pic>
    </p:spTree>
    <p:extLst>
      <p:ext uri="{BB962C8B-B14F-4D97-AF65-F5344CB8AC3E}">
        <p14:creationId xmlns:p14="http://schemas.microsoft.com/office/powerpoint/2010/main" val="1681880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5035" y="773113"/>
            <a:ext cx="4191000" cy="838200"/>
          </a:xfrm>
        </p:spPr>
        <p:txBody>
          <a:bodyPr/>
          <a:lstStyle/>
          <a:p>
            <a:pPr algn="r" eaLnBrk="1" hangingPunct="1"/>
            <a:r>
              <a:rPr lang="en-US" sz="3200" dirty="0" smtClean="0"/>
              <a:t>Fits to Age Comp Rec West</a:t>
            </a:r>
            <a:endParaRPr lang="en-US" sz="2000" i="1" dirty="0" smtClean="0"/>
          </a:p>
        </p:txBody>
      </p:sp>
      <p:pic>
        <p:nvPicPr>
          <p:cNvPr id="3" name="Picture 2" descr="R:\_Assessments-SEDAR\SEDAR_43_GoM_Gray_Triggerfish\Assessment models\StockSynthesis_Base\Sensitivities\RetentionEst\R_Plots_Report\comp_agefit_flt2sex1mk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94865"/>
            <a:ext cx="4763135" cy="4763135"/>
          </a:xfrm>
          <a:prstGeom prst="rect">
            <a:avLst/>
          </a:prstGeom>
          <a:noFill/>
          <a:ln>
            <a:noFill/>
          </a:ln>
        </p:spPr>
      </p:pic>
      <p:pic>
        <p:nvPicPr>
          <p:cNvPr id="4" name="Picture 3" descr="R:\_Assessments-SEDAR\SEDAR_43_GoM_Gray_Triggerfish\Assessment models\StockSynthesis_Base\Sensitivities\RetentionEst\R_Plots_Report\comp_agefit_residsflt2sex1mk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0865" y="1981200"/>
            <a:ext cx="4763135" cy="4763135"/>
          </a:xfrm>
          <a:prstGeom prst="rect">
            <a:avLst/>
          </a:prstGeom>
          <a:noFill/>
          <a:ln>
            <a:noFill/>
          </a:ln>
        </p:spPr>
      </p:pic>
    </p:spTree>
    <p:extLst>
      <p:ext uri="{BB962C8B-B14F-4D97-AF65-F5344CB8AC3E}">
        <p14:creationId xmlns:p14="http://schemas.microsoft.com/office/powerpoint/2010/main" val="243970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990600"/>
            <a:ext cx="6019800" cy="838200"/>
          </a:xfrm>
        </p:spPr>
        <p:txBody>
          <a:bodyPr/>
          <a:lstStyle/>
          <a:p>
            <a:pPr algn="r" eaLnBrk="1" hangingPunct="1"/>
            <a:r>
              <a:rPr lang="en-US" sz="3200" dirty="0" smtClean="0"/>
              <a:t>Data Inputs: Landings</a:t>
            </a:r>
            <a:br>
              <a:rPr lang="en-US" sz="3200" dirty="0" smtClean="0"/>
            </a:br>
            <a:r>
              <a:rPr lang="en-US" sz="2000" i="1" dirty="0" smtClean="0"/>
              <a:t>Recreational</a:t>
            </a:r>
            <a:endParaRPr lang="en-US" sz="3200" i="1" dirty="0" smtClean="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06591841"/>
              </p:ext>
            </p:extLst>
          </p:nvPr>
        </p:nvGraphicFramePr>
        <p:xfrm>
          <a:off x="1371600" y="2286000"/>
          <a:ext cx="6629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344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762000"/>
            <a:ext cx="4191000" cy="838200"/>
          </a:xfrm>
        </p:spPr>
        <p:txBody>
          <a:bodyPr/>
          <a:lstStyle/>
          <a:p>
            <a:pPr algn="r" eaLnBrk="1" hangingPunct="1"/>
            <a:r>
              <a:rPr lang="en-US" sz="3200" dirty="0"/>
              <a:t>Fits to Age Comp: </a:t>
            </a:r>
            <a:r>
              <a:rPr lang="en-US" sz="3200" dirty="0" smtClean="0"/>
              <a:t>Com-East</a:t>
            </a:r>
            <a:endParaRPr lang="en-US" sz="2000" i="1" dirty="0" smtClean="0"/>
          </a:p>
        </p:txBody>
      </p:sp>
      <p:pic>
        <p:nvPicPr>
          <p:cNvPr id="3" name="Picture 2" descr="R:\_Assessments-SEDAR\SEDAR_43_GoM_Gray_Triggerfish\Assessment models\StockSynthesis_Base\Sensitivities\RetentionEst\R_Plots_Report\comp_agefit_flt3sex1mk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4763135" cy="4763135"/>
          </a:xfrm>
          <a:prstGeom prst="rect">
            <a:avLst/>
          </a:prstGeom>
          <a:noFill/>
          <a:ln>
            <a:noFill/>
          </a:ln>
        </p:spPr>
      </p:pic>
      <p:pic>
        <p:nvPicPr>
          <p:cNvPr id="4" name="Picture 3" descr="R:\_Assessments-SEDAR\SEDAR_43_GoM_Gray_Triggerfish\Assessment models\StockSynthesis_Base\Sensitivities\RetentionEst\R_Plots_Report\comp_agefit_residsflt3sex1mk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265" y="1676400"/>
            <a:ext cx="4763135" cy="4763135"/>
          </a:xfrm>
          <a:prstGeom prst="rect">
            <a:avLst/>
          </a:prstGeom>
          <a:noFill/>
          <a:ln>
            <a:noFill/>
          </a:ln>
        </p:spPr>
      </p:pic>
    </p:spTree>
    <p:extLst>
      <p:ext uri="{BB962C8B-B14F-4D97-AF65-F5344CB8AC3E}">
        <p14:creationId xmlns:p14="http://schemas.microsoft.com/office/powerpoint/2010/main" val="4234126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838200"/>
            <a:ext cx="4191000" cy="838200"/>
          </a:xfrm>
        </p:spPr>
        <p:txBody>
          <a:bodyPr/>
          <a:lstStyle/>
          <a:p>
            <a:pPr algn="r" eaLnBrk="1" hangingPunct="1"/>
            <a:r>
              <a:rPr lang="en-US" sz="3200" dirty="0" smtClean="0"/>
              <a:t>Fits to Age Comp: Com-West</a:t>
            </a:r>
            <a:endParaRPr lang="en-US" sz="2000" i="1" dirty="0" smtClean="0"/>
          </a:p>
        </p:txBody>
      </p:sp>
      <p:pic>
        <p:nvPicPr>
          <p:cNvPr id="3" name="Picture 2" descr="R:\_Assessments-SEDAR\SEDAR_43_GoM_Gray_Triggerfish\Assessment models\StockSynthesis_Base\Sensitivities\RetentionEst\R_Plots_Report\comp_agefit_flt4sex1mk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4763135" cy="4763135"/>
          </a:xfrm>
          <a:prstGeom prst="rect">
            <a:avLst/>
          </a:prstGeom>
          <a:noFill/>
          <a:ln>
            <a:noFill/>
          </a:ln>
        </p:spPr>
      </p:pic>
      <p:pic>
        <p:nvPicPr>
          <p:cNvPr id="4" name="Picture 3" descr="R:\_Assessments-SEDAR\SEDAR_43_GoM_Gray_Triggerfish\Assessment models\StockSynthesis_Base\Sensitivities\RetentionEst\R_Plots_Report\comp_agefit_residsflt4sex1mkt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9043" y="1752600"/>
            <a:ext cx="4763135" cy="4763135"/>
          </a:xfrm>
          <a:prstGeom prst="rect">
            <a:avLst/>
          </a:prstGeom>
          <a:noFill/>
          <a:ln>
            <a:noFill/>
          </a:ln>
        </p:spPr>
      </p:pic>
    </p:spTree>
    <p:extLst>
      <p:ext uri="{BB962C8B-B14F-4D97-AF65-F5344CB8AC3E}">
        <p14:creationId xmlns:p14="http://schemas.microsoft.com/office/powerpoint/2010/main" val="34382205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533400"/>
            <a:ext cx="4191000" cy="838200"/>
          </a:xfrm>
        </p:spPr>
        <p:txBody>
          <a:bodyPr/>
          <a:lstStyle/>
          <a:p>
            <a:pPr algn="r" eaLnBrk="1" hangingPunct="1"/>
            <a:r>
              <a:rPr lang="en-US" sz="3200" dirty="0" smtClean="0"/>
              <a:t>Fleet Selectivity</a:t>
            </a:r>
            <a:endParaRPr lang="en-US" sz="2000" i="1" dirty="0" smtClean="0"/>
          </a:p>
        </p:txBody>
      </p:sp>
      <p:pic>
        <p:nvPicPr>
          <p:cNvPr id="9" name="Picture 8" descr="file:///R:/_Assessments-SEDAR/SEDAR_43_GoM_Gray_Triggerfish/Assessment%20models/StockSynthesis_Base/Sensitivities/RetentionEst/R_Plots_Report/sel02_multiple_fleets_age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505806"/>
            <a:ext cx="5334000" cy="5389245"/>
          </a:xfrm>
          <a:prstGeom prst="rect">
            <a:avLst/>
          </a:prstGeom>
          <a:noFill/>
          <a:ln>
            <a:noFill/>
          </a:ln>
        </p:spPr>
      </p:pic>
    </p:spTree>
    <p:extLst>
      <p:ext uri="{BB962C8B-B14F-4D97-AF65-F5344CB8AC3E}">
        <p14:creationId xmlns:p14="http://schemas.microsoft.com/office/powerpoint/2010/main" val="1779071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95600" y="533400"/>
            <a:ext cx="6019800" cy="838200"/>
          </a:xfrm>
        </p:spPr>
        <p:txBody>
          <a:bodyPr/>
          <a:lstStyle/>
          <a:p>
            <a:pPr algn="r" eaLnBrk="1" hangingPunct="1"/>
            <a:r>
              <a:rPr lang="en-US" sz="3200" dirty="0" smtClean="0"/>
              <a:t>Retention Rec-E</a:t>
            </a:r>
            <a:endParaRPr lang="en-US" sz="2000" i="1" dirty="0" smtClean="0"/>
          </a:p>
        </p:txBody>
      </p:sp>
      <p:sp>
        <p:nvSpPr>
          <p:cNvPr id="5" name="Content Placeholder 4"/>
          <p:cNvSpPr>
            <a:spLocks noGrp="1"/>
          </p:cNvSpPr>
          <p:nvPr>
            <p:ph sz="half" idx="1"/>
          </p:nvPr>
        </p:nvSpPr>
        <p:spPr>
          <a:xfrm>
            <a:off x="152400" y="2229167"/>
            <a:ext cx="3810000" cy="4114800"/>
          </a:xfrm>
        </p:spPr>
        <p:txBody>
          <a:bodyPr/>
          <a:lstStyle/>
          <a:p>
            <a:r>
              <a:rPr lang="en-US" dirty="0" smtClean="0"/>
              <a:t>Period 1: pre LL set at 6 inches</a:t>
            </a:r>
          </a:p>
          <a:p>
            <a:r>
              <a:rPr lang="en-US" dirty="0" smtClean="0"/>
              <a:t>Period 2:  12 inch LL</a:t>
            </a:r>
          </a:p>
          <a:p>
            <a:r>
              <a:rPr lang="en-US" dirty="0" smtClean="0"/>
              <a:t>Period 3: 14 inch LL</a:t>
            </a:r>
          </a:p>
          <a:p>
            <a:endParaRPr lang="en-US" dirty="0"/>
          </a:p>
          <a:p>
            <a:r>
              <a:rPr lang="en-US" dirty="0" smtClean="0"/>
              <a:t>Assume “near” knife-edge selection</a:t>
            </a:r>
            <a:endParaRPr lang="en-US" dirty="0"/>
          </a:p>
        </p:txBody>
      </p:sp>
      <p:sp>
        <p:nvSpPr>
          <p:cNvPr id="6" name="Content Placeholder 5"/>
          <p:cNvSpPr>
            <a:spLocks noGrp="1"/>
          </p:cNvSpPr>
          <p:nvPr>
            <p:ph sz="half" idx="2"/>
          </p:nvPr>
        </p:nvSpPr>
        <p:spPr/>
        <p:txBody>
          <a:bodyPr/>
          <a:lstStyle/>
          <a:p>
            <a:endParaRPr lang="en-US"/>
          </a:p>
        </p:txBody>
      </p:sp>
      <p:pic>
        <p:nvPicPr>
          <p:cNvPr id="3" name="Picture 2" descr="R:\_Assessments-SEDAR\SEDAR_43_GoM_Gray_Triggerfish\Assessment models\StockSynthesis_Base\Sensitivities\RetentionEst\R_Plots_Report\sel05_timevary_ret_surf_flt1sex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905000"/>
            <a:ext cx="4763135" cy="4763135"/>
          </a:xfrm>
          <a:prstGeom prst="rect">
            <a:avLst/>
          </a:prstGeom>
          <a:noFill/>
          <a:ln>
            <a:noFill/>
          </a:ln>
        </p:spPr>
      </p:pic>
    </p:spTree>
    <p:extLst>
      <p:ext uri="{BB962C8B-B14F-4D97-AF65-F5344CB8AC3E}">
        <p14:creationId xmlns:p14="http://schemas.microsoft.com/office/powerpoint/2010/main" val="35948372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685800"/>
            <a:ext cx="4191000" cy="838200"/>
          </a:xfrm>
        </p:spPr>
        <p:txBody>
          <a:bodyPr/>
          <a:lstStyle/>
          <a:p>
            <a:pPr algn="r" eaLnBrk="1" hangingPunct="1"/>
            <a:r>
              <a:rPr lang="en-US" sz="3200" dirty="0" err="1" smtClean="0"/>
              <a:t>Spawner</a:t>
            </a:r>
            <a:r>
              <a:rPr lang="en-US" sz="3200" dirty="0" smtClean="0"/>
              <a:t>-Recruit Relationship</a:t>
            </a:r>
            <a:endParaRPr lang="en-US" sz="2000" i="1" dirty="0" smtClean="0"/>
          </a:p>
        </p:txBody>
      </p:sp>
      <p:pic>
        <p:nvPicPr>
          <p:cNvPr id="3" name="Picture 2" descr="file:///R:/_Assessments-SEDAR/SEDAR_43_GoM_Gray_Triggerfish/Assessment%20models/StockSynthesis_Base/Sensitivities/RetentionEst/R_Plots_Report/SR_curve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4953000" cy="5084445"/>
          </a:xfrm>
          <a:prstGeom prst="rect">
            <a:avLst/>
          </a:prstGeom>
          <a:noFill/>
          <a:ln>
            <a:noFill/>
          </a:ln>
        </p:spPr>
      </p:pic>
      <p:sp>
        <p:nvSpPr>
          <p:cNvPr id="4" name="Content Placeholder 4"/>
          <p:cNvSpPr>
            <a:spLocks noGrp="1"/>
          </p:cNvSpPr>
          <p:nvPr>
            <p:ph sz="half" idx="1"/>
          </p:nvPr>
        </p:nvSpPr>
        <p:spPr>
          <a:xfrm>
            <a:off x="152400" y="2229167"/>
            <a:ext cx="3810000" cy="4114800"/>
          </a:xfrm>
        </p:spPr>
        <p:txBody>
          <a:bodyPr/>
          <a:lstStyle/>
          <a:p>
            <a:r>
              <a:rPr lang="en-US" dirty="0" smtClean="0"/>
              <a:t>Open  circles – Observed</a:t>
            </a:r>
          </a:p>
          <a:p>
            <a:r>
              <a:rPr lang="en-US" dirty="0" smtClean="0"/>
              <a:t>Solid line – estimated</a:t>
            </a:r>
          </a:p>
          <a:p>
            <a:r>
              <a:rPr lang="en-US" dirty="0" smtClean="0"/>
              <a:t>Green line – corrected</a:t>
            </a:r>
          </a:p>
          <a:p>
            <a:endParaRPr lang="en-US" dirty="0"/>
          </a:p>
        </p:txBody>
      </p:sp>
    </p:spTree>
    <p:extLst>
      <p:ext uri="{BB962C8B-B14F-4D97-AF65-F5344CB8AC3E}">
        <p14:creationId xmlns:p14="http://schemas.microsoft.com/office/powerpoint/2010/main" val="3759009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533400"/>
            <a:ext cx="4191000" cy="838200"/>
          </a:xfrm>
        </p:spPr>
        <p:txBody>
          <a:bodyPr/>
          <a:lstStyle/>
          <a:p>
            <a:pPr algn="r" eaLnBrk="1" hangingPunct="1"/>
            <a:r>
              <a:rPr lang="en-US" sz="3200" dirty="0" smtClean="0"/>
              <a:t>SSB and Recruitment</a:t>
            </a:r>
            <a:endParaRPr lang="en-US" sz="2000" i="1" dirty="0" smtClean="0"/>
          </a:p>
        </p:txBody>
      </p:sp>
      <p:pic>
        <p:nvPicPr>
          <p:cNvPr id="3" name="Picture 2" descr="R:\_Assessments-SEDAR\SEDAR_43_GoM_Gray_Triggerfish\Assessment models\StockSynthesis_Base\Sensitivities\RetentionEst\R_Plots_Report\ts11 Age-0 recruits (1000s) with 95 asymptotic interval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865" y="1981200"/>
            <a:ext cx="4763135" cy="4763135"/>
          </a:xfrm>
          <a:prstGeom prst="rect">
            <a:avLst/>
          </a:prstGeom>
          <a:noFill/>
          <a:ln>
            <a:noFill/>
          </a:ln>
        </p:spPr>
      </p:pic>
      <p:pic>
        <p:nvPicPr>
          <p:cNvPr id="4" name="Picture 3" descr="R:\_Assessments-SEDAR\SEDAR_43_GoM_Gray_Triggerfish\Assessment models\StockSynthesis_Base\Sensitivities\RetentionEst\R_Plots_Report\ts7 Spawning output (eggs) with 95 asymptotic intervals interval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133600"/>
            <a:ext cx="4305935" cy="4534535"/>
          </a:xfrm>
          <a:prstGeom prst="rect">
            <a:avLst/>
          </a:prstGeom>
          <a:noFill/>
          <a:ln>
            <a:noFill/>
          </a:ln>
        </p:spPr>
      </p:pic>
    </p:spTree>
    <p:extLst>
      <p:ext uri="{BB962C8B-B14F-4D97-AF65-F5344CB8AC3E}">
        <p14:creationId xmlns:p14="http://schemas.microsoft.com/office/powerpoint/2010/main" val="18865946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533400"/>
            <a:ext cx="4191000" cy="838200"/>
          </a:xfrm>
        </p:spPr>
        <p:txBody>
          <a:bodyPr/>
          <a:lstStyle/>
          <a:p>
            <a:pPr algn="r" eaLnBrk="1" hangingPunct="1"/>
            <a:r>
              <a:rPr lang="en-US" sz="3200" dirty="0" smtClean="0"/>
              <a:t>Results</a:t>
            </a:r>
            <a:endParaRPr lang="en-US" sz="2000" i="1" dirty="0" smtClean="0"/>
          </a:p>
        </p:txBody>
      </p:sp>
      <p:pic>
        <p:nvPicPr>
          <p:cNvPr id="3" name="Picture 2" descr="R:\_Assessments-SEDAR\SEDAR_43_GoM_Gray_Triggerfish\Assessment models\StockSynthesis_Base\Sensitivities\RetentionEst\R_Plots_Report\ts1 Total biomass (m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00200"/>
            <a:ext cx="4763135" cy="4763135"/>
          </a:xfrm>
          <a:prstGeom prst="rect">
            <a:avLst/>
          </a:prstGeom>
          <a:noFill/>
          <a:ln>
            <a:noFill/>
          </a:ln>
        </p:spPr>
      </p:pic>
    </p:spTree>
    <p:extLst>
      <p:ext uri="{BB962C8B-B14F-4D97-AF65-F5344CB8AC3E}">
        <p14:creationId xmlns:p14="http://schemas.microsoft.com/office/powerpoint/2010/main" val="4016565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24400" y="762000"/>
            <a:ext cx="4191000" cy="838200"/>
          </a:xfrm>
        </p:spPr>
        <p:txBody>
          <a:bodyPr/>
          <a:lstStyle/>
          <a:p>
            <a:pPr algn="r" eaLnBrk="1" hangingPunct="1"/>
            <a:r>
              <a:rPr lang="en-US" sz="3200" dirty="0" smtClean="0"/>
              <a:t>Average Age and Length</a:t>
            </a:r>
            <a:endParaRPr lang="en-US" sz="2000" i="1" dirty="0" smtClean="0"/>
          </a:p>
        </p:txBody>
      </p:sp>
      <p:pic>
        <p:nvPicPr>
          <p:cNvPr id="3" name="Picture 2" descr="file:///R:/_Assessments-SEDAR/SEDAR_43_GoM_Gray_Triggerfish/Assessment%20models/StockSynthesis_Base/Sensitivities/RetentionEst/R_Plots_Report/numbers1_sex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114800" cy="4458335"/>
          </a:xfrm>
          <a:prstGeom prst="rect">
            <a:avLst/>
          </a:prstGeom>
          <a:noFill/>
          <a:ln>
            <a:noFill/>
          </a:ln>
        </p:spPr>
      </p:pic>
      <p:pic>
        <p:nvPicPr>
          <p:cNvPr id="4" name="Picture 3" descr="R:\_Assessments-SEDAR\SEDAR_43_GoM_Gray_Triggerfish\Assessment models\StockSynthesis_Base\Sensitivities\RetentionEst\R_Plots_Report\numbers6_len_sex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057400"/>
            <a:ext cx="4610735" cy="4458335"/>
          </a:xfrm>
          <a:prstGeom prst="rect">
            <a:avLst/>
          </a:prstGeom>
          <a:noFill/>
          <a:ln>
            <a:noFill/>
          </a:ln>
        </p:spPr>
      </p:pic>
    </p:spTree>
    <p:extLst>
      <p:ext uri="{BB962C8B-B14F-4D97-AF65-F5344CB8AC3E}">
        <p14:creationId xmlns:p14="http://schemas.microsoft.com/office/powerpoint/2010/main" val="129769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048000" y="990600"/>
            <a:ext cx="6019800" cy="838200"/>
          </a:xfrm>
        </p:spPr>
        <p:txBody>
          <a:bodyPr/>
          <a:lstStyle/>
          <a:p>
            <a:pPr algn="r" eaLnBrk="1" hangingPunct="1"/>
            <a:r>
              <a:rPr lang="en-US" sz="3200" dirty="0" smtClean="0"/>
              <a:t>Data Inputs: Landings</a:t>
            </a:r>
            <a:br>
              <a:rPr lang="en-US" sz="3200" dirty="0" smtClean="0"/>
            </a:br>
            <a:r>
              <a:rPr lang="en-US" sz="2000" i="1" dirty="0" smtClean="0"/>
              <a:t>Commercial</a:t>
            </a:r>
            <a:endParaRPr lang="en-US" sz="32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530446"/>
              </p:ext>
            </p:extLst>
          </p:nvPr>
        </p:nvGraphicFramePr>
        <p:xfrm>
          <a:off x="0" y="2057400"/>
          <a:ext cx="45720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085602442"/>
              </p:ext>
            </p:extLst>
          </p:nvPr>
        </p:nvGraphicFramePr>
        <p:xfrm>
          <a:off x="4572000" y="2057400"/>
          <a:ext cx="4521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054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eaLnBrk="1" hangingPunct="1"/>
            <a:r>
              <a:rPr lang="en-US" sz="3200" dirty="0" smtClean="0"/>
              <a:t>Data Inputs: Discards</a:t>
            </a:r>
            <a:br>
              <a:rPr lang="en-US" sz="3200" dirty="0" smtClean="0"/>
            </a:br>
            <a:r>
              <a:rPr lang="en-US" sz="2000" i="1" dirty="0" smtClean="0"/>
              <a:t>Commercial</a:t>
            </a:r>
            <a:endParaRPr lang="en-US" sz="3200" i="1"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8972156"/>
              </p:ext>
            </p:extLst>
          </p:nvPr>
        </p:nvGraphicFramePr>
        <p:xfrm>
          <a:off x="533400" y="21336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770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eaLnBrk="1" hangingPunct="1"/>
            <a:r>
              <a:rPr lang="en-US" sz="3200" dirty="0" smtClean="0"/>
              <a:t>Data Inputs: Discards</a:t>
            </a:r>
            <a:br>
              <a:rPr lang="en-US" sz="3200" dirty="0" smtClean="0"/>
            </a:br>
            <a:r>
              <a:rPr lang="en-US" sz="2000" i="1" dirty="0" smtClean="0"/>
              <a:t>Recreational</a:t>
            </a:r>
            <a:endParaRPr lang="en-US" sz="3200" i="1"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1354115"/>
              </p:ext>
            </p:extLst>
          </p:nvPr>
        </p:nvGraphicFramePr>
        <p:xfrm>
          <a:off x="533400" y="2057400"/>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972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000000"/>
    </a:accent1>
    <a:accent2>
      <a:srgbClr val="FF0000"/>
    </a:accent2>
    <a:accent3>
      <a:srgbClr val="00B050"/>
    </a:accent3>
    <a:accent4>
      <a:srgbClr val="00B0F0"/>
    </a:accent4>
    <a:accent5>
      <a:srgbClr val="0070C0"/>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000000"/>
    </a:accent1>
    <a:accent2>
      <a:srgbClr val="FF0000"/>
    </a:accent2>
    <a:accent3>
      <a:srgbClr val="00B050"/>
    </a:accent3>
    <a:accent4>
      <a:srgbClr val="00B0F0"/>
    </a:accent4>
    <a:accent5>
      <a:srgbClr val="0070C0"/>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 G5 E:Applications:Microsoft Office 2004:Templates:Presentations:Designs:Blank Presentation</Template>
  <TotalTime>13556</TotalTime>
  <Words>645</Words>
  <Application>Microsoft Office PowerPoint</Application>
  <PresentationFormat>On-screen Show (4:3)</PresentationFormat>
  <Paragraphs>193</Paragraphs>
  <Slides>67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Black</vt:lpstr>
      <vt:lpstr>Calibri</vt:lpstr>
      <vt:lpstr>Times New Roman</vt:lpstr>
      <vt:lpstr>ヒラギノ角ゴ Pro W3</vt:lpstr>
      <vt:lpstr>Blank Presentation</vt:lpstr>
      <vt:lpstr>Effects of Catch-at-Age Sample Size on Gulf of Mexico Gray Triggerfish Spawning Stock Biomass Estimates</vt:lpstr>
      <vt:lpstr>Data Inputs</vt:lpstr>
      <vt:lpstr>Data Inputs: Life History Age and Growth</vt:lpstr>
      <vt:lpstr>Data Inputs: Life History Age and Growth</vt:lpstr>
      <vt:lpstr>Model Configuration</vt:lpstr>
      <vt:lpstr>Data Inputs: Landings Recreational</vt:lpstr>
      <vt:lpstr>Data Inputs: Landings Commercial</vt:lpstr>
      <vt:lpstr>Data Inputs: Discards Commercial</vt:lpstr>
      <vt:lpstr>Data Inputs: Discards Recreational</vt:lpstr>
      <vt:lpstr>Data Inputs: Discards Recreational</vt:lpstr>
      <vt:lpstr>Data Inputs: Discards Recreational</vt:lpstr>
      <vt:lpstr>Data Inputs: Indices of Abundance Fishery Dependent</vt:lpstr>
      <vt:lpstr>Data Inputs: Indices of Abundance Fishery Dependent</vt:lpstr>
      <vt:lpstr>Data Inputs: Indices of Abundance Fishery Independent</vt:lpstr>
      <vt:lpstr>Age Recreational vs. Commercial Individuals </vt:lpstr>
      <vt:lpstr>Age Recreational vs. Commercial Catches Sampled </vt:lpstr>
      <vt:lpstr>Age Commercial </vt:lpstr>
      <vt:lpstr>Age Recreational </vt:lpstr>
      <vt:lpstr>Length Recreational vs. Commercial Individuals </vt:lpstr>
      <vt:lpstr>Length Recreational vs. Commercial Samples </vt:lpstr>
      <vt:lpstr>Length Commercial </vt:lpstr>
      <vt:lpstr>Length Recreational </vt:lpstr>
      <vt:lpstr>Sample Size categories</vt:lpstr>
      <vt:lpstr>Sample Size categories</vt:lpstr>
      <vt:lpstr>PowerPoint Presentation</vt:lpstr>
      <vt:lpstr>Recreational </vt:lpstr>
      <vt:lpstr>Commercial</vt:lpstr>
      <vt:lpstr>Length Numbers </vt:lpstr>
      <vt:lpstr>Length Numbers</vt:lpstr>
      <vt:lpstr>SSB and Recruitment</vt:lpstr>
      <vt:lpstr>Length Samples</vt:lpstr>
      <vt:lpstr>Length Samples</vt:lpstr>
      <vt:lpstr>Capped Sample Size @ 200</vt:lpstr>
      <vt:lpstr>Capped Sample Size @ 200</vt:lpstr>
      <vt:lpstr>Catch Weighted </vt:lpstr>
      <vt:lpstr>Catch Weighted</vt:lpstr>
      <vt:lpstr>Iterative Reweighting</vt:lpstr>
      <vt:lpstr>Iterative Reweighting</vt:lpstr>
      <vt:lpstr>SSB/SSB0</vt:lpstr>
      <vt:lpstr>SSBB/SSB0</vt:lpstr>
      <vt:lpstr>SSB/SSB0</vt:lpstr>
      <vt:lpstr>SSB/SSB0</vt:lpstr>
      <vt:lpstr>Sample Size vs. Current SSB/SSB0</vt:lpstr>
      <vt:lpstr>PowerPoint Presentation</vt:lpstr>
      <vt:lpstr>PowerPoint Presentation</vt:lpstr>
      <vt:lpstr>PowerPoint Presentation</vt:lpstr>
      <vt:lpstr>Catch Weighted</vt:lpstr>
      <vt:lpstr>PowerPoint Presentation</vt:lpstr>
      <vt:lpstr>Catch Weighted</vt:lpstr>
      <vt:lpstr>Length Samples</vt:lpstr>
      <vt:lpstr>Length Numbers</vt:lpstr>
      <vt:lpstr>Iterative Reweighting</vt:lpstr>
      <vt:lpstr>Capped @ 200</vt:lpstr>
      <vt:lpstr>Results</vt:lpstr>
      <vt:lpstr>Fits to Rec-E Indices</vt:lpstr>
      <vt:lpstr>Fits to Rec-W Indices</vt:lpstr>
      <vt:lpstr>Fits to COM Indices</vt:lpstr>
      <vt:lpstr>Fits to Age Comp: Rec East</vt:lpstr>
      <vt:lpstr>Fits to Age Comp Rec West</vt:lpstr>
      <vt:lpstr>Fits to Age Comp: Com-East</vt:lpstr>
      <vt:lpstr>Fits to Age Comp: Com-West</vt:lpstr>
      <vt:lpstr>Fleet Selectivity</vt:lpstr>
      <vt:lpstr>Retention Rec-E</vt:lpstr>
      <vt:lpstr>Spawner-Recruit Relationship</vt:lpstr>
      <vt:lpstr>SSB and Recruitment</vt:lpstr>
      <vt:lpstr>Results</vt:lpstr>
      <vt:lpstr>Average Age and Length</vt:lpstr>
    </vt:vector>
  </TitlesOfParts>
  <Company>Design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LJ User</cp:lastModifiedBy>
  <cp:revision>295</cp:revision>
  <dcterms:created xsi:type="dcterms:W3CDTF">2008-02-21T19:24:07Z</dcterms:created>
  <dcterms:modified xsi:type="dcterms:W3CDTF">2015-10-20T21:03:35Z</dcterms:modified>
</cp:coreProperties>
</file>