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7" r:id="rId2"/>
    <p:sldId id="477" r:id="rId3"/>
    <p:sldId id="520" r:id="rId4"/>
    <p:sldId id="478" r:id="rId5"/>
    <p:sldId id="497" r:id="rId6"/>
    <p:sldId id="476" r:id="rId7"/>
    <p:sldId id="498" r:id="rId8"/>
    <p:sldId id="499" r:id="rId9"/>
    <p:sldId id="500" r:id="rId10"/>
    <p:sldId id="502" r:id="rId11"/>
    <p:sldId id="503" r:id="rId12"/>
    <p:sldId id="517" r:id="rId13"/>
    <p:sldId id="504" r:id="rId14"/>
    <p:sldId id="506" r:id="rId15"/>
    <p:sldId id="508" r:id="rId16"/>
    <p:sldId id="521" r:id="rId17"/>
    <p:sldId id="481" r:id="rId18"/>
    <p:sldId id="480" r:id="rId19"/>
    <p:sldId id="518" r:id="rId20"/>
    <p:sldId id="516" r:id="rId21"/>
    <p:sldId id="507" r:id="rId22"/>
    <p:sldId id="509" r:id="rId23"/>
    <p:sldId id="523" r:id="rId24"/>
    <p:sldId id="511" r:id="rId25"/>
    <p:sldId id="513" r:id="rId26"/>
    <p:sldId id="514" r:id="rId27"/>
    <p:sldId id="524" r:id="rId28"/>
    <p:sldId id="525" r:id="rId29"/>
  </p:sldIdLst>
  <p:sldSz cx="9144000" cy="6858000" type="screen4x3"/>
  <p:notesSz cx="6669088" cy="9926638"/>
  <p:defaultTextStyle>
    <a:defPPr>
      <a:defRPr lang="en-US"/>
    </a:defPPr>
    <a:lvl1pPr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32" autoAdjust="0"/>
  </p:normalViewPr>
  <p:slideViewPr>
    <p:cSldViewPr>
      <p:cViewPr varScale="1">
        <p:scale>
          <a:sx n="77" d="100"/>
          <a:sy n="7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6" tIns="47683" rIns="95366" bIns="47683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6" tIns="47683" rIns="95366" bIns="4768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6" tIns="47683" rIns="95366" bIns="47683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6" tIns="47683" rIns="95366" bIns="4768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 smtClean="0"/>
            </a:lvl1pPr>
          </a:lstStyle>
          <a:p>
            <a:pPr>
              <a:defRPr/>
            </a:pPr>
            <a:fld id="{0FBA5AD5-1F72-456B-AEED-B934FC46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F958089-7185-48A0-A31B-438AF6466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40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3D68B6-BAF3-4AC0-8325-150FA7A78C69}" type="slidenum">
              <a:rPr lang="en-GB" sz="1200" b="0"/>
              <a:pPr eaLnBrk="1" hangingPunct="1"/>
              <a:t>1</a:t>
            </a:fld>
            <a:endParaRPr lang="en-GB" sz="12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i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47BB-CBA1-4620-AE2C-5BB123F48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FDDA-12D0-462F-9C70-312D37E85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C1BC-4AC5-4AAF-83E0-53713B61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4495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A934-585F-42E7-83AD-73E407100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54C1-AF89-46C9-B163-D7A81028F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471B-959A-4523-9E2D-32C5B8A2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2BCF-C020-4854-98AF-B70DCB85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0A1C-B193-477D-AC8E-A3749B83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E8C-1563-48A8-BD0C-E041AA98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7B3E-4A48-400B-8426-79F34331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A1FE-9D15-480B-9D83-38873C4C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3FD9-6014-4877-84C0-890581F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656184"/>
          </a:xfrm>
        </p:spPr>
        <p:txBody>
          <a:bodyPr/>
          <a:lstStyle/>
          <a:p>
            <a:pPr eaLnBrk="1" hangingPunct="1"/>
            <a:r>
              <a:rPr lang="en-NZ" dirty="0"/>
              <a:t>Data weighting and data </a:t>
            </a:r>
            <a:r>
              <a:rPr lang="en-NZ" dirty="0" smtClean="0"/>
              <a:t>conflicts</a:t>
            </a:r>
            <a:br>
              <a:rPr lang="en-NZ" dirty="0" smtClean="0"/>
            </a:br>
            <a:r>
              <a:rPr lang="en-NZ" dirty="0" smtClean="0"/>
              <a:t>in fishery stock assessments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061" y="2636912"/>
            <a:ext cx="9144000" cy="11521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Chris Francis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Wellington, New Zealand</a:t>
            </a:r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34061" y="6583660"/>
            <a:ext cx="9144000" cy="2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0" dirty="0" smtClean="0"/>
              <a:t>CAPAM workshop, “</a:t>
            </a:r>
            <a:r>
              <a:rPr lang="en-NZ" sz="1400" b="0" dirty="0" smtClean="0"/>
              <a:t> Data conflict and weighting, </a:t>
            </a:r>
            <a:r>
              <a:rPr lang="en-US" sz="1400" b="0" dirty="0" smtClean="0"/>
              <a:t>likelihood functions, and process error” La Jolla, </a:t>
            </a:r>
            <a:r>
              <a:rPr lang="en-NZ" sz="1400" b="0" dirty="0" smtClean="0"/>
              <a:t>19-23 </a:t>
            </a:r>
            <a:r>
              <a:rPr lang="en-NZ" sz="1400" b="0" dirty="0"/>
              <a:t>October 2015 </a:t>
            </a:r>
            <a:endParaRPr lang="en-NZ" sz="1400" b="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6193" y="4244266"/>
            <a:ext cx="9144000" cy="16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5963" indent="-715963">
              <a:buNone/>
            </a:pPr>
            <a:r>
              <a:rPr lang="en-US" sz="2400" b="0" kern="0" dirty="0" smtClean="0"/>
              <a:t>Francis (2011).  </a:t>
            </a:r>
            <a:r>
              <a:rPr lang="en-US" sz="2400" b="0" dirty="0" smtClean="0"/>
              <a:t>Data </a:t>
            </a:r>
            <a:r>
              <a:rPr lang="en-US" sz="2400" b="0" dirty="0"/>
              <a:t>weighting in statistical fisheries </a:t>
            </a:r>
            <a:r>
              <a:rPr lang="en-US" sz="2400" b="0" dirty="0" smtClean="0"/>
              <a:t>stock </a:t>
            </a:r>
            <a:r>
              <a:rPr lang="en-NZ" sz="2400" b="0" dirty="0" smtClean="0"/>
              <a:t>assessment models.  </a:t>
            </a:r>
            <a:r>
              <a:rPr lang="en-US" sz="2400" b="0" kern="0" dirty="0" smtClean="0"/>
              <a:t>CJFAS 68:1124-1138</a:t>
            </a:r>
          </a:p>
          <a:p>
            <a:pPr marL="715963" indent="-715963">
              <a:buNone/>
            </a:pPr>
            <a:r>
              <a:rPr lang="en-US" sz="2400" b="0" kern="0" dirty="0" smtClean="0"/>
              <a:t>Francis (2014). </a:t>
            </a:r>
            <a:r>
              <a:rPr lang="en-US" sz="2400" b="0" dirty="0"/>
              <a:t>Replacing the multinomial in stock assessment models: A first </a:t>
            </a:r>
            <a:r>
              <a:rPr lang="en-US" sz="2400" b="0" dirty="0" smtClean="0"/>
              <a:t>step. Fish. Res. </a:t>
            </a:r>
            <a:r>
              <a:rPr lang="en-NZ" sz="2400" b="0" dirty="0" smtClean="0"/>
              <a:t>151:70</a:t>
            </a:r>
            <a:r>
              <a:rPr lang="en-NZ" sz="2400" b="0" dirty="0"/>
              <a:t>– 84</a:t>
            </a:r>
            <a:endParaRPr lang="en-US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9402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amongst </a:t>
            </a:r>
            <a:br>
              <a:rPr lang="en-US" dirty="0" smtClean="0"/>
            </a:br>
            <a:r>
              <a:rPr lang="en-US" dirty="0" smtClean="0"/>
              <a:t>individual composition residuals</a:t>
            </a:r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36096" y="2780928"/>
            <a:ext cx="371856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 smtClean="0"/>
              <a:t>McAllister &amp; </a:t>
            </a:r>
            <a:r>
              <a:rPr lang="en-US" b="0" kern="0" dirty="0" err="1" smtClean="0"/>
              <a:t>Ianelli</a:t>
            </a:r>
            <a:r>
              <a:rPr lang="en-US" b="0" kern="0" dirty="0" smtClean="0"/>
              <a:t> approach overestimates  sample sizes because it assumes residuals are uncorrelated</a:t>
            </a:r>
            <a:endParaRPr lang="en-NZ" b="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905"/>
            <a:ext cx="5436096" cy="54360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96752"/>
            <a:ext cx="5436096" cy="4885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0" kern="0" dirty="0" smtClean="0"/>
              <a:t>Commercial trawl</a:t>
            </a:r>
            <a:endParaRPr lang="en-NZ" sz="2400" b="0" kern="0" dirty="0"/>
          </a:p>
        </p:txBody>
      </p:sp>
    </p:spTree>
    <p:extLst>
      <p:ext uri="{BB962C8B-B14F-4D97-AF65-F5344CB8AC3E}">
        <p14:creationId xmlns:p14="http://schemas.microsoft.com/office/powerpoint/2010/main" val="18649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sources of composition correlations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Observation error: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intra-haul correlation (Pennington</a:t>
            </a:r>
            <a:r>
              <a:rPr lang="en-US" dirty="0"/>
              <a:t> &amp; </a:t>
            </a:r>
            <a:r>
              <a:rPr lang="en-US" dirty="0" err="1"/>
              <a:t>Vølstad</a:t>
            </a:r>
            <a:r>
              <a:rPr lang="en-US" dirty="0"/>
              <a:t> </a:t>
            </a:r>
            <a:r>
              <a:rPr lang="en-US" dirty="0" smtClean="0"/>
              <a:t>1994)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Process error: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misspecification of </a:t>
            </a:r>
            <a:r>
              <a:rPr lang="en-US" dirty="0" err="1" smtClean="0"/>
              <a:t>selectivities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, growth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24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observation &amp; total error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hoki</a:t>
            </a:r>
            <a:r>
              <a:rPr lang="en-US" dirty="0" smtClean="0"/>
              <a:t> age compositions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  <a:tabLst>
                <a:tab pos="2693988" algn="l"/>
                <a:tab pos="5202238" algn="r"/>
                <a:tab pos="6103938" algn="l"/>
                <a:tab pos="8785225" algn="r"/>
              </a:tabLst>
            </a:pPr>
            <a:r>
              <a:rPr lang="en-US" sz="2400" dirty="0" smtClean="0"/>
              <a:t>	</a:t>
            </a:r>
            <a:r>
              <a:rPr lang="en-US" sz="2400" u="sng" dirty="0" smtClean="0"/>
              <a:t>	 Actual sample sizes</a:t>
            </a:r>
            <a:r>
              <a:rPr lang="en-US" sz="2400" u="sng" baseline="30000" dirty="0" smtClean="0"/>
              <a:t>1</a:t>
            </a:r>
            <a:r>
              <a:rPr lang="en-US" sz="2400" dirty="0" smtClean="0"/>
              <a:t>	</a:t>
            </a:r>
            <a:r>
              <a:rPr lang="en-US" sz="2400" u="sng" dirty="0" smtClean="0"/>
              <a:t>	Effective sample sizes</a:t>
            </a:r>
            <a:r>
              <a:rPr lang="en-US" sz="2400" u="sng" baseline="30000" dirty="0" smtClean="0"/>
              <a:t>1</a:t>
            </a:r>
            <a:endParaRPr lang="en-US" sz="2400" u="sng" dirty="0" smtClean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r>
              <a:rPr lang="en-US" sz="2400" u="sng" dirty="0" smtClean="0"/>
              <a:t>Data set	Type	Otoliths	Lengths	Obs. err.	Total</a:t>
            </a:r>
            <a:r>
              <a:rPr lang="en-US" sz="2400" u="sng" dirty="0"/>
              <a:t> </a:t>
            </a:r>
            <a:r>
              <a:rPr lang="en-US" sz="2400" u="sng" dirty="0" smtClean="0"/>
              <a:t>err.</a:t>
            </a:r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r>
              <a:rPr lang="en-US" sz="2400" dirty="0" err="1" smtClean="0"/>
              <a:t>HOKwc</a:t>
            </a:r>
            <a:r>
              <a:rPr lang="en-US" sz="2400" dirty="0"/>
              <a:t>	</a:t>
            </a:r>
            <a:r>
              <a:rPr lang="en-US" sz="2400" dirty="0" smtClean="0"/>
              <a:t>Fishery	753	53 061	937	20</a:t>
            </a:r>
            <a:endParaRPr lang="en-US" sz="2400" dirty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r>
              <a:rPr lang="en-US" sz="2400" dirty="0" err="1" smtClean="0"/>
              <a:t>HOKcs</a:t>
            </a:r>
            <a:r>
              <a:rPr lang="en-US" sz="2400" dirty="0" smtClean="0"/>
              <a:t>	Fishery	763	10 527	261	69</a:t>
            </a:r>
            <a:endParaRPr lang="en-US" sz="2400" dirty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r>
              <a:rPr lang="en-US" sz="2400" dirty="0" err="1" smtClean="0"/>
              <a:t>HOKcr</a:t>
            </a:r>
            <a:r>
              <a:rPr lang="en-US" sz="2400" dirty="0" smtClean="0"/>
              <a:t>	Survey	649	19 172	116	83</a:t>
            </a:r>
          </a:p>
          <a:p>
            <a:pPr marL="0" indent="0">
              <a:buNone/>
              <a:tabLst>
                <a:tab pos="7624763" algn="r"/>
                <a:tab pos="8785225" algn="r"/>
              </a:tabLst>
            </a:pPr>
            <a:r>
              <a:rPr lang="en-US" sz="2400" baseline="30000" dirty="0" smtClean="0"/>
              <a:t>	1</a:t>
            </a:r>
            <a:r>
              <a:rPr lang="en-US" sz="2400" dirty="0" smtClean="0"/>
              <a:t>Median values over all years </a:t>
            </a:r>
            <a:endParaRPr lang="en-US" sz="2400" baseline="30000" dirty="0" smtClean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endParaRPr lang="en-US" sz="2400" dirty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endParaRPr lang="en-US" sz="2400" dirty="0" smtClean="0"/>
          </a:p>
          <a:p>
            <a:pPr marL="0" indent="0">
              <a:buNone/>
              <a:tabLst>
                <a:tab pos="2335213" algn="r"/>
                <a:tab pos="3683000" algn="r"/>
                <a:tab pos="5202238" algn="r"/>
                <a:tab pos="7178675" algn="r"/>
                <a:tab pos="8785225" algn="r"/>
              </a:tabLst>
            </a:pPr>
            <a:r>
              <a:rPr lang="en-US" sz="2000" dirty="0" smtClean="0"/>
              <a:t>Source: Table 1 of Francis (2014)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8525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r>
              <a:rPr lang="en-US" dirty="0"/>
              <a:t>: should </a:t>
            </a:r>
            <a:r>
              <a:rPr lang="en-US" dirty="0" smtClean="0"/>
              <a:t>adjustment be </a:t>
            </a:r>
            <a:br>
              <a:rPr lang="en-US" dirty="0" smtClean="0"/>
            </a:br>
            <a:r>
              <a:rPr lang="en-US" dirty="0" smtClean="0"/>
              <a:t>multiplicative or additive?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tabLst>
                    <a:tab pos="1441450" algn="l"/>
                  </a:tabLst>
                </a:pPr>
                <a:r>
                  <a:rPr lang="en-US" dirty="0" smtClean="0"/>
                  <a:t>TA1.8	</a:t>
                </a:r>
                <a:r>
                  <a:rPr lang="en-N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NZ" sz="2400" i="1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NZ" sz="2400"/>
                          <m:t>, </m:t>
                        </m:r>
                        <m:r>
                          <m:rPr>
                            <m:nor/>
                          </m:rPr>
                          <a:rPr lang="en-NZ" sz="2400"/>
                          <m:t>adjusted</m:t>
                        </m:r>
                      </m:sub>
                    </m:sSub>
                    <m:r>
                      <a:rPr lang="en-NZ" sz="2400" i="1">
                        <a:latin typeface="Cambria Math"/>
                      </a:rPr>
                      <m:t>=</m:t>
                    </m:r>
                    <m:r>
                      <a:rPr lang="en-NZ" sz="2400" i="1"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n-N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NZ" sz="2400" i="1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NZ" sz="2400"/>
                          <m:t>, </m:t>
                        </m:r>
                        <m:r>
                          <m:rPr>
                            <m:nor/>
                          </m:rPr>
                          <a:rPr lang="en-NZ" sz="2400"/>
                          <m:t>initial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  <a:tabLst>
                    <a:tab pos="1441450" algn="l"/>
                  </a:tabLst>
                </a:pPr>
                <a:endParaRPr lang="en-US" dirty="0" smtClean="0"/>
              </a:p>
              <a:p>
                <a:pPr marL="0" indent="0">
                  <a:buNone/>
                  <a:tabLst>
                    <a:tab pos="1441450" algn="l"/>
                  </a:tabLst>
                </a:pPr>
                <a:r>
                  <a:rPr lang="en-US" dirty="0" smtClean="0"/>
                  <a:t>TA1.9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NZ" sz="2400" i="1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NZ" sz="2400"/>
                          <m:t>, </m:t>
                        </m:r>
                        <m:r>
                          <m:rPr>
                            <m:nor/>
                          </m:rPr>
                          <a:rPr lang="en-NZ" sz="2400"/>
                          <m:t>adjusted</m:t>
                        </m:r>
                      </m:sub>
                    </m:sSub>
                    <m:r>
                      <a:rPr lang="en-NZ" sz="24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N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NZ" sz="24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NZ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NZ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NZ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NZ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NZ" sz="2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NZ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NZ" sz="2400"/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NZ" sz="2400"/>
                                          <m:t>initial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NZ" sz="240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NZ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NZ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NZ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NZ" sz="24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NZ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NZ" sz="2400"/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NZ" sz="2400"/>
                                          <m:t>additional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  <a:tabLst>
                    <a:tab pos="1441450" algn="l"/>
                  </a:tabLst>
                </a:pPr>
                <a:r>
                  <a:rPr lang="en-US" i="1" dirty="0" smtClean="0"/>
                  <a:t> </a:t>
                </a:r>
              </a:p>
              <a:p>
                <a:pPr marL="0" indent="0">
                  <a:buNone/>
                  <a:tabLst>
                    <a:tab pos="1441450" algn="l"/>
                  </a:tabLst>
                </a:pPr>
                <a:r>
                  <a:rPr lang="en-US" dirty="0" smtClean="0"/>
                  <a:t>TA1.10	</a:t>
                </a:r>
                <a:r>
                  <a:rPr lang="en-N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NZ" sz="2400" i="1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NZ" sz="2400"/>
                          <m:t>, </m:t>
                        </m:r>
                        <m:r>
                          <m:rPr>
                            <m:nor/>
                          </m:rPr>
                          <a:rPr lang="en-NZ" sz="2400"/>
                          <m:t>adjusted</m:t>
                        </m:r>
                      </m:sub>
                    </m:sSub>
                    <m:r>
                      <a:rPr lang="en-NZ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NZ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NZ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NZ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NZ" sz="2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lang="en-NZ" sz="240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NZ" sz="2400"/>
                                  <m:t>initial</m:t>
                                </m:r>
                              </m:sub>
                              <m:sup>
                                <m:r>
                                  <a:rPr lang="en-NZ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NZ" sz="2400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NZ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NZ" sz="2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lang="en-NZ" sz="240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NZ" sz="2400"/>
                                  <m:t>additional</m:t>
                                </m:r>
                              </m:sub>
                              <m:sup>
                                <m:r>
                                  <a:rPr lang="en-NZ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NZ" sz="2400" i="1"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Additive adjustment </a:t>
                </a:r>
                <a:r>
                  <a:rPr lang="en-US" i="1" dirty="0" smtClean="0"/>
                  <a:t>may</a:t>
                </a:r>
                <a:r>
                  <a:rPr lang="en-US" dirty="0" smtClean="0"/>
                  <a:t> be more appropriate if initial sample sizes represent observation error</a:t>
                </a:r>
                <a:endParaRPr lang="en-N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171" r="-933" b="-244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3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iterations?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42925" algn="l"/>
              </a:tabLst>
            </a:pPr>
            <a:r>
              <a:rPr lang="en-US" dirty="0" smtClean="0"/>
              <a:t>Pragmatic approach: </a:t>
            </a:r>
          </a:p>
          <a:p>
            <a:pPr marL="901700" indent="-358775">
              <a:buNone/>
            </a:pPr>
            <a:r>
              <a:rPr lang="en-US" dirty="0" smtClean="0"/>
              <a:t>- until there’s no </a:t>
            </a:r>
            <a:r>
              <a:rPr lang="en-US" dirty="0"/>
              <a:t>visually </a:t>
            </a:r>
            <a:r>
              <a:rPr lang="en-US" dirty="0" smtClean="0"/>
              <a:t>significant change in fits &amp; </a:t>
            </a:r>
            <a:r>
              <a:rPr lang="en-US" dirty="0" smtClean="0"/>
              <a:t>outputs (often, once is enough)</a:t>
            </a:r>
            <a:endParaRPr lang="en-US" dirty="0" smtClean="0"/>
          </a:p>
          <a:p>
            <a:pPr marL="0" indent="0">
              <a:buNone/>
              <a:tabLst>
                <a:tab pos="542925" algn="l"/>
              </a:tabLst>
            </a:pPr>
            <a:endParaRPr lang="en-US" dirty="0"/>
          </a:p>
          <a:p>
            <a:pPr marL="0" indent="0">
              <a:buNone/>
              <a:tabLst>
                <a:tab pos="542925" algn="l"/>
              </a:tabLst>
            </a:pPr>
            <a:r>
              <a:rPr lang="en-US" dirty="0" smtClean="0"/>
              <a:t>My experience: </a:t>
            </a:r>
          </a:p>
          <a:p>
            <a:pPr marL="901700" indent="-358775">
              <a:buNone/>
            </a:pPr>
            <a:r>
              <a:rPr lang="en-US" dirty="0" smtClean="0"/>
              <a:t>- only large changes in </a:t>
            </a:r>
            <a:r>
              <a:rPr lang="en-US" i="1" dirty="0" smtClean="0"/>
              <a:t>N</a:t>
            </a:r>
            <a:r>
              <a:rPr lang="en-US" dirty="0" smtClean="0"/>
              <a:t> cause significant changes in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11177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&amp; insignificant changes</a:t>
            </a:r>
            <a:endParaRPr lang="en-NZ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3"/>
          <a:stretch/>
        </p:blipFill>
        <p:spPr>
          <a:xfrm>
            <a:off x="0" y="1039091"/>
            <a:ext cx="4782065" cy="581891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52"/>
          <a:stretch/>
        </p:blipFill>
        <p:spPr>
          <a:xfrm>
            <a:off x="-2950" y="1037213"/>
            <a:ext cx="4797372" cy="5820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" y="1037214"/>
            <a:ext cx="9146950" cy="58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to iterative </a:t>
            </a:r>
            <a:r>
              <a:rPr lang="en-US" dirty="0"/>
              <a:t>reweighting</a:t>
            </a:r>
            <a:br>
              <a:rPr lang="en-US" dirty="0"/>
            </a:br>
            <a:r>
              <a:rPr lang="en-US" sz="2800" dirty="0" smtClean="0"/>
              <a:t>(Francis </a:t>
            </a:r>
            <a:r>
              <a:rPr lang="en-US" sz="2800" dirty="0"/>
              <a:t>2014)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" y="1628800"/>
            <a:ext cx="9144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Replace the multinomial with a likelihood that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allows for realistic correlations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is self-weighting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Possible replacement: logistic-normal </a:t>
            </a:r>
            <a:r>
              <a:rPr lang="en-US" dirty="0"/>
              <a:t>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60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How to deal with abundance data that </a:t>
            </a:r>
            <a:br>
              <a:rPr lang="en-NZ" altLang="en-US" dirty="0" smtClean="0"/>
            </a:br>
            <a:r>
              <a:rPr lang="en-NZ" altLang="en-US" dirty="0" smtClean="0"/>
              <a:t>may be unrepresentative?</a:t>
            </a:r>
            <a:endParaRPr lang="en-GB" altLang="en-US" dirty="0" smtClean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958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960688" algn="l"/>
              </a:tabLst>
            </a:pPr>
            <a:r>
              <a:rPr lang="en-NZ" altLang="en-US" dirty="0" smtClean="0"/>
              <a:t>‘Unrepresentative’ 	= wrong trend </a:t>
            </a:r>
          </a:p>
          <a:p>
            <a:pPr marL="0" indent="0" eaLnBrk="1" hangingPunct="1">
              <a:buFontTx/>
              <a:buNone/>
              <a:tabLst>
                <a:tab pos="2960688" algn="l"/>
              </a:tabLst>
            </a:pPr>
            <a:r>
              <a:rPr lang="en-NZ" altLang="en-US" dirty="0" smtClean="0"/>
              <a:t>	</a:t>
            </a:r>
            <a:r>
              <a:rPr lang="en-NZ" altLang="en-US" dirty="0" smtClean="0">
                <a:cs typeface="Times New Roman" pitchFamily="18" charset="0"/>
              </a:rPr>
              <a:t>≠ imprecise or noisy</a:t>
            </a:r>
          </a:p>
          <a:p>
            <a:pPr marL="0" indent="0" eaLnBrk="1" hangingPunct="1">
              <a:buFontTx/>
              <a:buNone/>
              <a:tabLst>
                <a:tab pos="2960688" algn="l"/>
              </a:tabLst>
            </a:pPr>
            <a:endParaRPr lang="en-NZ" altLang="en-US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2960688" algn="l"/>
              </a:tabLst>
            </a:pPr>
            <a:r>
              <a:rPr lang="en-NZ" altLang="en-US" dirty="0" smtClean="0">
                <a:cs typeface="Times New Roman" pitchFamily="18" charset="0"/>
              </a:rPr>
              <a:t>Common response: down-weight the data</a:t>
            </a:r>
          </a:p>
          <a:p>
            <a:pPr marL="0" indent="0" eaLnBrk="1" hangingPunct="1">
              <a:buFontTx/>
              <a:buNone/>
              <a:tabLst>
                <a:tab pos="2960688" algn="l"/>
              </a:tabLst>
            </a:pPr>
            <a:endParaRPr lang="en-NZ" altLang="en-US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2960688" algn="l"/>
              </a:tabLst>
            </a:pPr>
            <a:r>
              <a:rPr lang="en-NZ" altLang="en-US" dirty="0" smtClean="0">
                <a:cs typeface="Times New Roman" pitchFamily="18" charset="0"/>
              </a:rPr>
              <a:t>Better response: either fit well or discard</a:t>
            </a:r>
          </a:p>
        </p:txBody>
      </p:sp>
    </p:spTree>
    <p:extLst>
      <p:ext uri="{BB962C8B-B14F-4D97-AF65-F5344CB8AC3E}">
        <p14:creationId xmlns:p14="http://schemas.microsoft.com/office/powerpoint/2010/main" val="5642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Why prioritise abundance data?</a:t>
            </a:r>
            <a:endParaRPr lang="en-GB" altLang="en-US" dirty="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Key stock assessment questions concern abundance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Composition data can tell 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	- lots about recruitment variation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	- something about </a:t>
            </a:r>
            <a:r>
              <a:rPr lang="en-NZ" altLang="en-US" dirty="0" err="1" smtClean="0"/>
              <a:t>selectivities</a:t>
            </a:r>
            <a:r>
              <a:rPr lang="en-NZ" altLang="en-US" dirty="0" smtClean="0"/>
              <a:t> and growth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	- little about abundance (usually)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altLang="en-US" dirty="0" smtClean="0"/>
              <a:t>Inference from composition data can easily be compromised by misspecification 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3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meant by “prioritise”?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Aim to achieve a good fit to all abundance </a:t>
            </a:r>
            <a:r>
              <a:rPr lang="en-US" dirty="0" smtClean="0"/>
              <a:t>data </a:t>
            </a:r>
          </a:p>
          <a:p>
            <a:pPr marL="0" indent="0">
              <a:buNone/>
            </a:pPr>
            <a:r>
              <a:rPr lang="en-NZ" altLang="en-US" dirty="0" smtClean="0"/>
              <a:t>(</a:t>
            </a:r>
            <a:r>
              <a:rPr lang="en-NZ" altLang="en-US" dirty="0"/>
              <a:t>don’t let other data stop the model fitting abundance data well)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 abundance data outside the </a:t>
            </a:r>
            <a:r>
              <a:rPr lang="en-US" dirty="0" smtClean="0"/>
              <a:t>model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 iterative reweighting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 concentrated likelihoods</a:t>
            </a: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26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Why is data weighting important?</a:t>
            </a:r>
            <a:endParaRPr lang="en-GB" alt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1470"/>
            <a:ext cx="5220073" cy="5767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altLang="en-US" dirty="0" smtClean="0"/>
              <a:t>1. Can strongly affect stock status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19663" y="1496240"/>
            <a:ext cx="4224337" cy="36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NZ" altLang="en-US" b="0" kern="0" dirty="0" smtClean="0"/>
              <a:t>2.  All statistical inference assumes correct weighting</a:t>
            </a:r>
          </a:p>
          <a:p>
            <a:pPr marL="0" indent="0" eaLnBrk="1" hangingPunct="1">
              <a:buFontTx/>
              <a:buNone/>
            </a:pPr>
            <a:endParaRPr lang="en-US" altLang="en-US" b="0" i="1" kern="0" dirty="0"/>
          </a:p>
          <a:p>
            <a:pPr marL="0" indent="0" eaLnBrk="1" hangingPunct="1">
              <a:buFontTx/>
              <a:buNone/>
            </a:pPr>
            <a:r>
              <a:rPr lang="en-US" altLang="en-US" b="0" kern="0" dirty="0" smtClean="0"/>
              <a:t>Increasing weightings tend to decrease estimated uncertainty (and vice versa)</a:t>
            </a:r>
            <a:r>
              <a:rPr lang="en-US" altLang="en-US" b="0" i="1" kern="0" dirty="0" smtClean="0"/>
              <a:t> </a:t>
            </a:r>
            <a:endParaRPr lang="en-GB" altLang="en-US" b="0" i="1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765"/>
            <a:ext cx="4788024" cy="547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" y="1382603"/>
            <a:ext cx="4790974" cy="54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Right-weighting and down-weighting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composition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-715963">
              <a:buNone/>
            </a:pPr>
            <a:r>
              <a:rPr lang="en-US" dirty="0" smtClean="0"/>
              <a:t>Compositions should, ideally, be </a:t>
            </a:r>
            <a:r>
              <a:rPr lang="en-US" u="sng" dirty="0" smtClean="0"/>
              <a:t>right-weighted</a:t>
            </a:r>
          </a:p>
          <a:p>
            <a:pPr marL="715963" indent="-715963">
              <a:buNone/>
            </a:pPr>
            <a:r>
              <a:rPr lang="en-US" dirty="0"/>
              <a:t> </a:t>
            </a:r>
            <a:r>
              <a:rPr lang="en-US" dirty="0" smtClean="0"/>
              <a:t>	(i.e., consistent with residual sizes, as with TA1.8)</a:t>
            </a:r>
          </a:p>
          <a:p>
            <a:pPr marL="715963" indent="-715963">
              <a:buNone/>
            </a:pPr>
            <a:endParaRPr lang="en-US" dirty="0"/>
          </a:p>
          <a:p>
            <a:pPr marL="715963" indent="-715963">
              <a:buNone/>
            </a:pPr>
            <a:r>
              <a:rPr lang="en-US" dirty="0" smtClean="0"/>
              <a:t>Right-weighting is important for valid statistical inference</a:t>
            </a:r>
          </a:p>
          <a:p>
            <a:pPr marL="715963" indent="-715963">
              <a:buNone/>
            </a:pPr>
            <a:endParaRPr lang="en-US" dirty="0"/>
          </a:p>
          <a:p>
            <a:pPr marL="715963" indent="-715963">
              <a:buNone/>
            </a:pPr>
            <a:r>
              <a:rPr lang="en-US" dirty="0" smtClean="0"/>
              <a:t>Right-weighting of compositions depends on model structure</a:t>
            </a:r>
            <a:endParaRPr lang="en-US" dirty="0"/>
          </a:p>
          <a:p>
            <a:pPr marL="715963" indent="-715963">
              <a:buNone/>
            </a:pPr>
            <a:endParaRPr lang="en-US" dirty="0" smtClean="0"/>
          </a:p>
          <a:p>
            <a:pPr marL="715963" indent="-715963">
              <a:buNone/>
            </a:pPr>
            <a:r>
              <a:rPr lang="en-US" dirty="0" smtClean="0"/>
              <a:t>Apply </a:t>
            </a:r>
            <a:r>
              <a:rPr lang="en-US" u="sng" dirty="0" smtClean="0"/>
              <a:t>further down-weighting </a:t>
            </a:r>
            <a:r>
              <a:rPr lang="en-US" dirty="0" smtClean="0"/>
              <a:t>only if necessary to achieve a satisfactory fit to abundance data (often not needed)</a:t>
            </a:r>
          </a:p>
          <a:p>
            <a:pPr marL="715963" indent="-7159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02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between two </a:t>
            </a:r>
            <a:r>
              <a:rPr lang="en-US" dirty="0"/>
              <a:t>abundance series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4008" cy="5562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Canadian 2J3KL cod stock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sz="2400" dirty="0" smtClean="0"/>
              <a:t>fig</a:t>
            </a:r>
            <a:r>
              <a:rPr lang="en-US" sz="2400" dirty="0"/>
              <a:t>. 1 from </a:t>
            </a:r>
            <a:r>
              <a:rPr lang="en-NZ" altLang="en-US" sz="2400" dirty="0" err="1">
                <a:cs typeface="Times New Roman" pitchFamily="18" charset="0"/>
              </a:rPr>
              <a:t>Schnute</a:t>
            </a:r>
            <a:r>
              <a:rPr lang="en-NZ" altLang="en-US" sz="2400" dirty="0">
                <a:cs typeface="Times New Roman" pitchFamily="18" charset="0"/>
              </a:rPr>
              <a:t> &amp; </a:t>
            </a:r>
            <a:r>
              <a:rPr lang="en-NZ" altLang="en-US" sz="2400" dirty="0" err="1">
                <a:cs typeface="Times New Roman" pitchFamily="18" charset="0"/>
              </a:rPr>
              <a:t>Hilborn</a:t>
            </a:r>
            <a:r>
              <a:rPr lang="en-NZ" altLang="en-US" sz="2400" dirty="0">
                <a:cs typeface="Times New Roman" pitchFamily="18" charset="0"/>
              </a:rPr>
              <a:t> 1993</a:t>
            </a:r>
            <a:endParaRPr lang="en-US" sz="2400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0" t="4738" r="7853" b="71712"/>
          <a:stretch/>
        </p:blipFill>
        <p:spPr>
          <a:xfrm>
            <a:off x="7713" y="1772816"/>
            <a:ext cx="4427984" cy="401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38722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Survey</a:t>
            </a:r>
            <a:endParaRPr lang="en-NZ" b="0" dirty="0"/>
          </a:p>
        </p:txBody>
      </p:sp>
      <p:sp>
        <p:nvSpPr>
          <p:cNvPr id="8" name="TextBox 7"/>
          <p:cNvSpPr txBox="1"/>
          <p:nvPr/>
        </p:nvSpPr>
        <p:spPr>
          <a:xfrm rot="19232227">
            <a:off x="1619671" y="26468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CPUE</a:t>
            </a:r>
            <a:endParaRPr lang="en-NZ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16016" y="1297459"/>
            <a:ext cx="442798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42925" indent="-542925">
              <a:buFontTx/>
              <a:buNone/>
            </a:pPr>
            <a:r>
              <a:rPr lang="en-US" kern="0" dirty="0" smtClean="0"/>
              <a:t>Bad </a:t>
            </a:r>
            <a:r>
              <a:rPr lang="en-US" kern="0" dirty="0"/>
              <a:t>assumption:</a:t>
            </a:r>
            <a:r>
              <a:rPr lang="en-US" b="0" kern="0" dirty="0"/>
              <a:t> </a:t>
            </a:r>
            <a:r>
              <a:rPr lang="en-US" b="0" kern="0" dirty="0" smtClean="0"/>
              <a:t>both series are correct.</a:t>
            </a:r>
          </a:p>
          <a:p>
            <a:pPr marL="542925" indent="-542925">
              <a:buFontTx/>
              <a:buNone/>
            </a:pPr>
            <a:endParaRPr lang="en-US" b="0" kern="0" dirty="0"/>
          </a:p>
          <a:p>
            <a:pPr marL="542925" indent="-542925">
              <a:buFontTx/>
              <a:buNone/>
            </a:pPr>
            <a:r>
              <a:rPr lang="en-US" kern="0" dirty="0" smtClean="0"/>
              <a:t>Better assumption:</a:t>
            </a:r>
            <a:r>
              <a:rPr lang="en-US" b="0" kern="0" dirty="0" smtClean="0"/>
              <a:t> one series is correct, but we don’t know which one.</a:t>
            </a:r>
            <a:endParaRPr lang="en-NZ" b="0" kern="0" dirty="0"/>
          </a:p>
        </p:txBody>
      </p:sp>
    </p:spTree>
    <p:extLst>
      <p:ext uri="{BB962C8B-B14F-4D97-AF65-F5344CB8AC3E}">
        <p14:creationId xmlns:p14="http://schemas.microsoft.com/office/powerpoint/2010/main" val="25440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r>
              <a:rPr lang="en-US" dirty="0"/>
              <a:t>amongst multiple abundance series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1.  Create two or more alternative models using different abundance series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 smtClean="0"/>
              <a:t>2.  Ensure that all abundance series in each model are well fitted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Differences between model outputs represent our uncertainty about which abundance series are representative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NZ" alt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57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involving compositions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" y="1468269"/>
            <a:ext cx="4716016" cy="538973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468269"/>
            <a:ext cx="3816424" cy="436984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Abundance vs compositions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7272" y="1453727"/>
            <a:ext cx="4426729" cy="5404274"/>
            <a:chOff x="4717272" y="1453727"/>
            <a:chExt cx="4426729" cy="5404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272" y="1468269"/>
              <a:ext cx="4426729" cy="5389732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580112" y="1453727"/>
              <a:ext cx="3240360" cy="43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Amongst compositions</a:t>
              </a:r>
              <a:endParaRPr lang="en-NZ" sz="2000" b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918845"/>
            <a:ext cx="9013218" cy="5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0" kern="0" dirty="0" smtClean="0"/>
              <a:t>Most likely cause: misspecification</a:t>
            </a:r>
            <a:endParaRPr lang="en-NZ" b="0" kern="0" dirty="0"/>
          </a:p>
        </p:txBody>
      </p:sp>
    </p:spTree>
    <p:extLst>
      <p:ext uri="{BB962C8B-B14F-4D97-AF65-F5344CB8AC3E}">
        <p14:creationId xmlns:p14="http://schemas.microsoft.com/office/powerpoint/2010/main" val="2165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restructuring an alternative to data weighting?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Profiles good for detecting misspecification causing data conflicts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Better </a:t>
            </a:r>
            <a:r>
              <a:rPr lang="en-US" dirty="0"/>
              <a:t>to </a:t>
            </a:r>
            <a:r>
              <a:rPr lang="en-US" dirty="0" smtClean="0"/>
              <a:t>remove </a:t>
            </a:r>
            <a:r>
              <a:rPr lang="en-US" dirty="0"/>
              <a:t>the </a:t>
            </a:r>
            <a:r>
              <a:rPr lang="en-US" dirty="0" smtClean="0"/>
              <a:t>misspecification/conflict, than to </a:t>
            </a:r>
            <a:r>
              <a:rPr lang="en-US" dirty="0"/>
              <a:t>down-weight compositions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Without data conflict, data weighting is unimportant </a:t>
            </a: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23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572000" cy="5562600"/>
          </a:xfrm>
        </p:spPr>
        <p:txBody>
          <a:bodyPr/>
          <a:lstStyle/>
          <a:p>
            <a:pPr marL="358775" indent="-358775">
              <a:buNone/>
            </a:pPr>
            <a:r>
              <a:rPr lang="en-US" dirty="0" smtClean="0"/>
              <a:t>1.  Restructuring to reduce misspecification is good, and profiling is a useful tool </a:t>
            </a:r>
          </a:p>
          <a:p>
            <a:pPr marL="358775" indent="-358775">
              <a:buNone/>
            </a:pPr>
            <a:r>
              <a:rPr lang="en-US" dirty="0" smtClean="0"/>
              <a:t>2.  Why not restructure </a:t>
            </a:r>
            <a:r>
              <a:rPr lang="en-US" u="sng" dirty="0" smtClean="0"/>
              <a:t>and</a:t>
            </a:r>
            <a:r>
              <a:rPr lang="en-US" dirty="0" smtClean="0"/>
              <a:t> reweight compositions?</a:t>
            </a:r>
          </a:p>
          <a:p>
            <a:pPr marL="358775" indent="-358775">
              <a:buNone/>
            </a:pPr>
            <a:r>
              <a:rPr lang="en-US" dirty="0" smtClean="0"/>
              <a:t>3.  If not, how to know if we have the </a:t>
            </a:r>
            <a:r>
              <a:rPr lang="en-US" u="sng" dirty="0" smtClean="0"/>
              <a:t>right</a:t>
            </a:r>
            <a:r>
              <a:rPr lang="en-US" dirty="0" smtClean="0"/>
              <a:t> weights for our compositions? </a:t>
            </a:r>
          </a:p>
          <a:p>
            <a:pPr marL="358775" indent="-358775">
              <a:buNone/>
            </a:pPr>
            <a:r>
              <a:rPr lang="en-US" dirty="0" smtClean="0"/>
              <a:t>4.  The aim of reweighting</a:t>
            </a:r>
          </a:p>
          <a:p>
            <a:pPr marL="358775" indent="0">
              <a:buNone/>
            </a:pPr>
            <a:r>
              <a:rPr lang="en-US" dirty="0" smtClean="0"/>
              <a:t>is </a:t>
            </a:r>
            <a:r>
              <a:rPr lang="en-US" u="sng" dirty="0" smtClean="0"/>
              <a:t>right</a:t>
            </a:r>
            <a:r>
              <a:rPr lang="en-US" dirty="0" smtClean="0"/>
              <a:t>-weighting, </a:t>
            </a:r>
          </a:p>
          <a:p>
            <a:pPr marL="358775" indent="0">
              <a:buNone/>
            </a:pPr>
            <a:r>
              <a:rPr lang="en-US" dirty="0" smtClean="0"/>
              <a:t>not </a:t>
            </a:r>
            <a:r>
              <a:rPr lang="en-US" u="sng" dirty="0" smtClean="0"/>
              <a:t>down</a:t>
            </a:r>
            <a:r>
              <a:rPr lang="en-US" dirty="0" smtClean="0"/>
              <a:t>-weighting</a:t>
            </a:r>
            <a:endParaRPr lang="en-NZ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468269"/>
            <a:ext cx="4716016" cy="5389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68269"/>
            <a:ext cx="4716016" cy="53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comments on misspecification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358775" indent="-358775">
              <a:buNone/>
            </a:pPr>
            <a:r>
              <a:rPr lang="en-NZ" dirty="0" smtClean="0"/>
              <a:t>1. </a:t>
            </a:r>
            <a:r>
              <a:rPr lang="en-NZ" dirty="0"/>
              <a:t>George </a:t>
            </a:r>
            <a:r>
              <a:rPr lang="en-NZ" dirty="0" smtClean="0"/>
              <a:t>Box: “All models are wrong </a:t>
            </a:r>
            <a:r>
              <a:rPr lang="en-NZ" dirty="0"/>
              <a:t>[</a:t>
            </a:r>
            <a:r>
              <a:rPr lang="en-NZ" dirty="0" smtClean="0"/>
              <a:t>= </a:t>
            </a:r>
            <a:r>
              <a:rPr lang="en-NZ" dirty="0" err="1" smtClean="0"/>
              <a:t>misspecified</a:t>
            </a:r>
            <a:r>
              <a:rPr lang="en-NZ" dirty="0" smtClean="0"/>
              <a:t>], but some are useful” </a:t>
            </a:r>
          </a:p>
          <a:p>
            <a:pPr marL="358775" indent="-358775">
              <a:buNone/>
            </a:pPr>
            <a:endParaRPr lang="en-US" dirty="0" smtClean="0"/>
          </a:p>
          <a:p>
            <a:pPr marL="358775" indent="-358775">
              <a:buNone/>
            </a:pPr>
            <a:r>
              <a:rPr lang="en-US" dirty="0" smtClean="0"/>
              <a:t>2.  Don’t add model structure that’s not estimable</a:t>
            </a:r>
          </a:p>
          <a:p>
            <a:pPr marL="358775" indent="-358775">
              <a:buNone/>
            </a:pPr>
            <a:endParaRPr lang="en-NZ" dirty="0" smtClean="0"/>
          </a:p>
          <a:p>
            <a:pPr marL="358775" indent="-358775">
              <a:buNone/>
            </a:pPr>
            <a:r>
              <a:rPr lang="en-NZ" dirty="0" smtClean="0"/>
              <a:t>3.  Possibility of over-fitting (e.g., time-varying </a:t>
            </a:r>
            <a:r>
              <a:rPr lang="en-NZ" dirty="0" err="1" smtClean="0"/>
              <a:t>selectivities</a:t>
            </a:r>
            <a:r>
              <a:rPr lang="en-NZ" dirty="0" smtClean="0"/>
              <a:t>)</a:t>
            </a:r>
          </a:p>
          <a:p>
            <a:pPr marL="358775" indent="-358775">
              <a:buNone/>
            </a:pPr>
            <a:endParaRPr lang="en-US" dirty="0"/>
          </a:p>
          <a:p>
            <a:pPr marL="358775" indent="-358775">
              <a:buNone/>
            </a:pPr>
            <a:r>
              <a:rPr lang="en-NZ" dirty="0" smtClean="0"/>
              <a:t>4.  </a:t>
            </a:r>
            <a:r>
              <a:rPr lang="en-NZ" dirty="0"/>
              <a:t>The multinomial likelihood is a misspecification </a:t>
            </a:r>
            <a:r>
              <a:rPr lang="en-NZ" dirty="0" smtClean="0"/>
              <a:t>commonly overlooked </a:t>
            </a:r>
            <a:r>
              <a:rPr lang="en-NZ" dirty="0" smtClean="0"/>
              <a:t>(especially in </a:t>
            </a:r>
            <a:r>
              <a:rPr lang="en-NZ" dirty="0" smtClean="0"/>
              <a:t>simulation </a:t>
            </a:r>
            <a:r>
              <a:rPr lang="en-NZ" dirty="0" smtClean="0"/>
              <a:t>studies)</a:t>
            </a:r>
            <a:endParaRPr lang="en-NZ" dirty="0"/>
          </a:p>
          <a:p>
            <a:pPr marL="358775" indent="-358775">
              <a:buNone/>
            </a:pPr>
            <a:endParaRPr lang="en-NZ" dirty="0"/>
          </a:p>
          <a:p>
            <a:pPr marL="358775" indent="-358775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424 in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Empirical Model-Building and Response Surfaces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(1987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G.E.P.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Box 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Norman R.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Draper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60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Summary 1: </a:t>
            </a:r>
            <a:r>
              <a:rPr lang="en-NZ" altLang="en-US" dirty="0"/>
              <a:t>Three data-weighting </a:t>
            </a:r>
            <a:r>
              <a:rPr lang="en-NZ" altLang="en-US" dirty="0" smtClean="0"/>
              <a:t>principles</a:t>
            </a:r>
            <a:endParaRPr lang="en-GB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712788" indent="-712788" eaLnBrk="1" hangingPunct="1">
              <a:buFontTx/>
              <a:buNone/>
            </a:pPr>
            <a:r>
              <a:rPr lang="en-NZ" altLang="en-US" dirty="0" smtClean="0"/>
              <a:t>1</a:t>
            </a:r>
            <a:r>
              <a:rPr lang="en-NZ" altLang="en-US" dirty="0" smtClean="0"/>
              <a:t>.  Prioritise abundance </a:t>
            </a:r>
            <a:r>
              <a:rPr lang="en-NZ" altLang="en-US" dirty="0" smtClean="0"/>
              <a:t>data (get good fits)</a:t>
            </a:r>
            <a:endParaRPr lang="en-NZ" altLang="en-US" dirty="0" smtClean="0"/>
          </a:p>
          <a:p>
            <a:pPr marL="712788" indent="-712788" eaLnBrk="1" hangingPunct="1">
              <a:buFontTx/>
              <a:buNone/>
            </a:pPr>
            <a:endParaRPr lang="en-NZ" altLang="en-US" dirty="0" smtClean="0"/>
          </a:p>
          <a:p>
            <a:pPr marL="712788" indent="-712788" eaLnBrk="1" hangingPunct="1">
              <a:buFontTx/>
              <a:buNone/>
            </a:pPr>
            <a:r>
              <a:rPr lang="en-NZ" altLang="en-US" dirty="0" smtClean="0"/>
              <a:t>2</a:t>
            </a:r>
            <a:r>
              <a:rPr lang="en-NZ" altLang="en-US" dirty="0" smtClean="0"/>
              <a:t>. </a:t>
            </a:r>
            <a:r>
              <a:rPr lang="en-NZ" altLang="en-US" dirty="0"/>
              <a:t>Don’t down-weight abundance data because they may be unrepresentative </a:t>
            </a:r>
            <a:endParaRPr lang="en-NZ" altLang="en-US" dirty="0" smtClean="0"/>
          </a:p>
          <a:p>
            <a:pPr marL="712788" indent="-712788" eaLnBrk="1" hangingPunct="1">
              <a:buFontTx/>
              <a:buNone/>
            </a:pPr>
            <a:endParaRPr lang="en-NZ" altLang="en-US" dirty="0" smtClean="0"/>
          </a:p>
          <a:p>
            <a:pPr marL="712788" indent="-712788" eaLnBrk="1" hangingPunct="1">
              <a:buFontTx/>
              <a:buNone/>
            </a:pPr>
            <a:r>
              <a:rPr lang="en-NZ" altLang="en-US" dirty="0" smtClean="0"/>
              <a:t>3</a:t>
            </a:r>
            <a:r>
              <a:rPr lang="en-NZ" altLang="en-US" dirty="0" smtClean="0"/>
              <a:t>. </a:t>
            </a:r>
            <a:r>
              <a:rPr lang="en-NZ" altLang="en-US" dirty="0" smtClean="0"/>
              <a:t>For</a:t>
            </a:r>
            <a:r>
              <a:rPr lang="en-NZ" altLang="en-US" dirty="0" smtClean="0"/>
              <a:t> compositions: </a:t>
            </a:r>
          </a:p>
          <a:p>
            <a:pPr marL="712788" indent="-712788" eaLnBrk="1" hangingPunct="1">
              <a:buFontTx/>
              <a:buNone/>
            </a:pPr>
            <a:r>
              <a:rPr lang="en-NZ" altLang="en-US" dirty="0"/>
              <a:t>	</a:t>
            </a:r>
            <a:r>
              <a:rPr lang="en-NZ" altLang="en-US" dirty="0" smtClean="0"/>
              <a:t>- reweight iteratively, allowing </a:t>
            </a:r>
            <a:r>
              <a:rPr lang="en-NZ" altLang="en-US" dirty="0"/>
              <a:t>for correlations</a:t>
            </a:r>
          </a:p>
          <a:p>
            <a:pPr marL="712788" indent="-712788" eaLnBrk="1" hangingPunct="1">
              <a:buFontTx/>
              <a:buNone/>
            </a:pPr>
            <a:r>
              <a:rPr lang="en-US" altLang="en-US" dirty="0"/>
              <a:t>	(the aim is </a:t>
            </a:r>
            <a:r>
              <a:rPr lang="en-US" altLang="en-US" u="sng" dirty="0"/>
              <a:t>right</a:t>
            </a:r>
            <a:r>
              <a:rPr lang="en-US" altLang="en-US" dirty="0"/>
              <a:t>-weighting, not </a:t>
            </a:r>
            <a:r>
              <a:rPr lang="en-US" altLang="en-US" u="sng" dirty="0"/>
              <a:t>down</a:t>
            </a:r>
            <a:r>
              <a:rPr lang="en-US" altLang="en-US" dirty="0"/>
              <a:t>-weighting)</a:t>
            </a:r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Summary 2</a:t>
            </a:r>
            <a:endParaRPr lang="en-GB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Data conflict</a:t>
            </a:r>
          </a:p>
          <a:p>
            <a:pPr marL="715963" indent="-715963" eaLnBrk="1" hangingPunct="1">
              <a:buFontTx/>
              <a:buNone/>
            </a:pPr>
            <a:endParaRPr lang="en-US" altLang="en-US" dirty="0" smtClean="0"/>
          </a:p>
          <a:p>
            <a:pPr marL="715963" indent="-715963" eaLnBrk="1" hangingPunct="1">
              <a:buFontTx/>
              <a:buNone/>
            </a:pPr>
            <a:r>
              <a:rPr lang="en-US" altLang="en-US" dirty="0" smtClean="0"/>
              <a:t>1. Conflict amongst </a:t>
            </a:r>
            <a:r>
              <a:rPr lang="en-US" altLang="en-US" dirty="0"/>
              <a:t>abundance </a:t>
            </a:r>
            <a:r>
              <a:rPr lang="en-US" altLang="en-US" dirty="0" smtClean="0"/>
              <a:t>data sets:</a:t>
            </a:r>
          </a:p>
          <a:p>
            <a:pPr marL="715963" indent="-715963"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consider </a:t>
            </a:r>
            <a:r>
              <a:rPr lang="en-US" altLang="en-US" dirty="0"/>
              <a:t>alternative models </a:t>
            </a:r>
            <a:endParaRPr lang="en-US" altLang="en-US" dirty="0" smtClean="0"/>
          </a:p>
          <a:p>
            <a:pPr marL="715963" indent="-715963" eaLnBrk="1" hangingPunct="1">
              <a:buFontTx/>
              <a:buNone/>
            </a:pPr>
            <a:endParaRPr lang="en-US" altLang="en-US" dirty="0" smtClean="0"/>
          </a:p>
          <a:p>
            <a:pPr marL="715963" indent="-715963" eaLnBrk="1" hangingPunct="1">
              <a:buNone/>
            </a:pPr>
            <a:r>
              <a:rPr lang="en-US" altLang="en-US" dirty="0"/>
              <a:t>2. </a:t>
            </a:r>
            <a:r>
              <a:rPr lang="en-US" altLang="en-US" dirty="0" smtClean="0"/>
              <a:t>Conflict involving compositions: </a:t>
            </a:r>
          </a:p>
          <a:p>
            <a:pPr marL="715963" indent="-715963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if </a:t>
            </a:r>
            <a:r>
              <a:rPr lang="en-US" altLang="en-US" dirty="0"/>
              <a:t>possible, reduce misspecification (then reweight</a:t>
            </a:r>
            <a:r>
              <a:rPr lang="en-US" altLang="en-US" dirty="0" smtClean="0"/>
              <a:t>)</a:t>
            </a:r>
            <a:r>
              <a:rPr lang="en-US" altLang="en-US" dirty="0" smtClean="0"/>
              <a:t>  </a:t>
            </a:r>
            <a:endParaRPr lang="en-GB" altLang="en-US" dirty="0" smtClean="0"/>
          </a:p>
          <a:p>
            <a:pPr marL="0" indent="0" eaLnBrk="1" hangingPunct="1">
              <a:buFontTx/>
              <a:buNone/>
            </a:pPr>
            <a:endParaRPr lang="en-GB" altLang="en-US" b="1" dirty="0" smtClean="0"/>
          </a:p>
          <a:p>
            <a:pPr marL="0" indent="0" eaLnBrk="1" hangingPunct="1">
              <a:buFontTx/>
              <a:buNone/>
            </a:pPr>
            <a:r>
              <a:rPr lang="en-GB" altLang="en-US" b="1" dirty="0" smtClean="0"/>
              <a:t>Simulation studies</a:t>
            </a:r>
            <a:endParaRPr lang="en-US" altLang="en-US" b="1" dirty="0"/>
          </a:p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	</a:t>
            </a:r>
            <a:r>
              <a:rPr lang="en-US" altLang="en-US" dirty="0" smtClean="0"/>
              <a:t>- please simulate more realistic compositions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effect of reweighting on </a:t>
            </a:r>
            <a:r>
              <a:rPr lang="en-US" dirty="0" err="1" smtClean="0"/>
              <a:t>s.e.s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(Chilean ling)</a:t>
            </a:r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576364"/>
            <a:ext cx="9144000" cy="25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1433513" algn="l"/>
                <a:tab pos="3582988" algn="r"/>
                <a:tab pos="5114925" algn="l"/>
                <a:tab pos="8612188" algn="r"/>
              </a:tabLst>
            </a:pPr>
            <a:r>
              <a:rPr lang="en-US" sz="2400" b="0" dirty="0" smtClean="0"/>
              <a:t>	</a:t>
            </a:r>
            <a:r>
              <a:rPr lang="en-US" sz="2400" b="0" u="sng" dirty="0" smtClean="0"/>
              <a:t>Eff</a:t>
            </a:r>
            <a:r>
              <a:rPr lang="en-US" sz="2400" b="0" u="sng" dirty="0"/>
              <a:t>. sample </a:t>
            </a:r>
            <a:r>
              <a:rPr lang="en-US" sz="2400" b="0" u="sng" dirty="0" smtClean="0"/>
              <a:t>sizes</a:t>
            </a:r>
            <a:r>
              <a:rPr lang="en-US" sz="2400" b="0" dirty="0" smtClean="0"/>
              <a:t>		</a:t>
            </a:r>
            <a:r>
              <a:rPr lang="en-US" sz="2400" b="0" u="sng" dirty="0" smtClean="0"/>
              <a:t>	</a:t>
            </a:r>
            <a:r>
              <a:rPr lang="en-US" sz="2400" b="0" u="sng" kern="0" dirty="0" smtClean="0"/>
              <a:t>Standard </a:t>
            </a:r>
            <a:r>
              <a:rPr lang="en-US" sz="2400" b="0" u="sng" kern="0" dirty="0" smtClean="0"/>
              <a:t>errors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dirty="0" smtClean="0"/>
              <a:t>Model</a:t>
            </a:r>
            <a:r>
              <a:rPr lang="en-US" sz="2400" dirty="0" smtClean="0"/>
              <a:t>	</a:t>
            </a:r>
            <a:r>
              <a:rPr lang="en-US" sz="2400" b="0" dirty="0" smtClean="0"/>
              <a:t>Age</a:t>
            </a:r>
            <a:r>
              <a:rPr lang="en-US" sz="2400" b="0" dirty="0"/>
              <a:t>	</a:t>
            </a:r>
            <a:r>
              <a:rPr lang="en-US" sz="2400" b="0" dirty="0" smtClean="0"/>
              <a:t>Length</a:t>
            </a:r>
            <a:r>
              <a:rPr lang="en-US" sz="2400" b="0" kern="0" dirty="0" smtClean="0"/>
              <a:t>	</a:t>
            </a:r>
            <a:r>
              <a:rPr lang="en-US" sz="2400" b="0" i="1" kern="0" dirty="0" smtClean="0"/>
              <a:t>B</a:t>
            </a:r>
            <a:r>
              <a:rPr lang="en-US" sz="2400" b="0" kern="0" baseline="-25000" dirty="0" smtClean="0"/>
              <a:t>0</a:t>
            </a:r>
            <a:r>
              <a:rPr lang="en-US" sz="2400" b="0" kern="0" dirty="0" smtClean="0"/>
              <a:t>(t)	Depletion(%)	</a:t>
            </a:r>
            <a:r>
              <a:rPr lang="en-US" sz="2400" b="0" i="1" kern="0" dirty="0" err="1" smtClean="0"/>
              <a:t>F</a:t>
            </a:r>
            <a:r>
              <a:rPr lang="en-US" sz="2400" b="0" kern="0" baseline="-25000" dirty="0" err="1" smtClean="0"/>
              <a:t>final</a:t>
            </a:r>
            <a:endParaRPr lang="en-US" sz="2400" b="0" kern="0" baseline="-25000" dirty="0" smtClean="0"/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Initial	100	50</a:t>
            </a:r>
            <a:r>
              <a:rPr lang="en-US" sz="2400" b="0" kern="0" dirty="0" smtClean="0"/>
              <a:t>	339	2.16	0.016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endParaRPr lang="en-US" sz="2400" b="0" kern="0" dirty="0" smtClean="0"/>
          </a:p>
          <a:p>
            <a:pPr marL="0" indent="0">
              <a:buFontTx/>
              <a:buNone/>
              <a:tabLst>
                <a:tab pos="4398963" algn="r"/>
                <a:tab pos="5646738" algn="r"/>
                <a:tab pos="7439025" algn="r"/>
                <a:tab pos="8612188" algn="r"/>
              </a:tabLst>
            </a:pPr>
            <a:endParaRPr lang="en-NZ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76364"/>
            <a:ext cx="9144000" cy="25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1433513" algn="l"/>
                <a:tab pos="3582988" algn="r"/>
                <a:tab pos="5114925" algn="l"/>
                <a:tab pos="8612188" algn="r"/>
              </a:tabLst>
            </a:pPr>
            <a:r>
              <a:rPr lang="en-US" sz="2400" b="0" dirty="0" smtClean="0"/>
              <a:t>	</a:t>
            </a:r>
            <a:r>
              <a:rPr lang="en-US" sz="2400" b="0" u="sng" dirty="0" smtClean="0"/>
              <a:t>Eff</a:t>
            </a:r>
            <a:r>
              <a:rPr lang="en-US" sz="2400" b="0" u="sng" dirty="0"/>
              <a:t>. sample </a:t>
            </a:r>
            <a:r>
              <a:rPr lang="en-US" sz="2400" b="0" u="sng" dirty="0" smtClean="0"/>
              <a:t>sizes</a:t>
            </a:r>
            <a:r>
              <a:rPr lang="en-US" sz="2400" b="0" dirty="0" smtClean="0"/>
              <a:t>		</a:t>
            </a:r>
            <a:r>
              <a:rPr lang="en-US" sz="2400" b="0" u="sng" dirty="0" smtClean="0"/>
              <a:t>	</a:t>
            </a:r>
            <a:r>
              <a:rPr lang="en-US" sz="2400" b="0" u="sng" kern="0" dirty="0" smtClean="0"/>
              <a:t>Standard </a:t>
            </a:r>
            <a:r>
              <a:rPr lang="en-US" sz="2400" b="0" u="sng" kern="0" dirty="0" smtClean="0"/>
              <a:t>errors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dirty="0" smtClean="0"/>
              <a:t>Model</a:t>
            </a:r>
            <a:r>
              <a:rPr lang="en-US" sz="2400" dirty="0" smtClean="0"/>
              <a:t>	</a:t>
            </a:r>
            <a:r>
              <a:rPr lang="en-US" sz="2400" b="0" dirty="0" smtClean="0"/>
              <a:t>Age</a:t>
            </a:r>
            <a:r>
              <a:rPr lang="en-US" sz="2400" b="0" dirty="0"/>
              <a:t>	</a:t>
            </a:r>
            <a:r>
              <a:rPr lang="en-US" sz="2400" b="0" dirty="0" smtClean="0"/>
              <a:t>Length</a:t>
            </a:r>
            <a:r>
              <a:rPr lang="en-US" sz="2400" b="0" kern="0" dirty="0" smtClean="0"/>
              <a:t>	</a:t>
            </a:r>
            <a:r>
              <a:rPr lang="en-US" sz="2400" b="0" i="1" kern="0" dirty="0" smtClean="0"/>
              <a:t>B</a:t>
            </a:r>
            <a:r>
              <a:rPr lang="en-US" sz="2400" b="0" kern="0" baseline="-25000" dirty="0" smtClean="0"/>
              <a:t>0</a:t>
            </a:r>
            <a:r>
              <a:rPr lang="en-US" sz="2400" b="0" kern="0" dirty="0" smtClean="0"/>
              <a:t>(t)	Depletion(%)	</a:t>
            </a:r>
            <a:r>
              <a:rPr lang="en-US" sz="2400" b="0" i="1" kern="0" dirty="0" err="1" smtClean="0"/>
              <a:t>F</a:t>
            </a:r>
            <a:r>
              <a:rPr lang="en-US" sz="2400" b="0" kern="0" baseline="-25000" dirty="0" err="1" smtClean="0"/>
              <a:t>final</a:t>
            </a:r>
            <a:endParaRPr lang="en-US" sz="2400" b="0" kern="0" baseline="-25000" dirty="0" smtClean="0"/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Initial	100	50</a:t>
            </a:r>
            <a:r>
              <a:rPr lang="en-US" sz="2400" b="0" kern="0" dirty="0" smtClean="0"/>
              <a:t>	339	2.16	0.016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Reweight</a:t>
            </a:r>
            <a:r>
              <a:rPr lang="en-US" sz="2400" b="0" kern="0" dirty="0" smtClean="0"/>
              <a:t>	</a:t>
            </a:r>
            <a:r>
              <a:rPr lang="en-US" sz="2400" b="0" kern="0" dirty="0" smtClean="0"/>
              <a:t>10</a:t>
            </a:r>
            <a:r>
              <a:rPr lang="en-US" sz="2400" b="0" kern="0" dirty="0" smtClean="0"/>
              <a:t>	</a:t>
            </a:r>
            <a:r>
              <a:rPr lang="en-US" sz="2400" b="0" kern="0" dirty="0" smtClean="0"/>
              <a:t>8</a:t>
            </a:r>
            <a:r>
              <a:rPr lang="en-US" sz="2400" b="0" kern="0" dirty="0" smtClean="0"/>
              <a:t>	</a:t>
            </a:r>
          </a:p>
          <a:p>
            <a:pPr marL="0" indent="0">
              <a:buFontTx/>
              <a:buNone/>
              <a:tabLst>
                <a:tab pos="4398963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	</a:t>
            </a:r>
            <a:endParaRPr lang="en-NZ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68989"/>
            <a:ext cx="9144000" cy="25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tabLst>
                <a:tab pos="1433513" algn="l"/>
                <a:tab pos="3582988" algn="r"/>
                <a:tab pos="5114925" algn="l"/>
                <a:tab pos="8612188" algn="r"/>
              </a:tabLst>
            </a:pPr>
            <a:r>
              <a:rPr lang="en-US" sz="2400" b="0" dirty="0" smtClean="0"/>
              <a:t>	</a:t>
            </a:r>
            <a:r>
              <a:rPr lang="en-US" sz="2400" b="0" u="sng" dirty="0" smtClean="0"/>
              <a:t>Eff</a:t>
            </a:r>
            <a:r>
              <a:rPr lang="en-US" sz="2400" b="0" u="sng" dirty="0"/>
              <a:t>. sample </a:t>
            </a:r>
            <a:r>
              <a:rPr lang="en-US" sz="2400" b="0" u="sng" dirty="0" smtClean="0"/>
              <a:t>sizes</a:t>
            </a:r>
            <a:r>
              <a:rPr lang="en-US" sz="2400" b="0" dirty="0" smtClean="0"/>
              <a:t>		</a:t>
            </a:r>
            <a:r>
              <a:rPr lang="en-US" sz="2400" b="0" u="sng" dirty="0" smtClean="0"/>
              <a:t>	</a:t>
            </a:r>
            <a:r>
              <a:rPr lang="en-US" sz="2400" b="0" u="sng" kern="0" dirty="0" smtClean="0"/>
              <a:t>Standard </a:t>
            </a:r>
            <a:r>
              <a:rPr lang="en-US" sz="2400" b="0" u="sng" kern="0" dirty="0" smtClean="0"/>
              <a:t>errors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dirty="0" smtClean="0"/>
              <a:t>Model</a:t>
            </a:r>
            <a:r>
              <a:rPr lang="en-US" sz="2400" dirty="0" smtClean="0"/>
              <a:t>	</a:t>
            </a:r>
            <a:r>
              <a:rPr lang="en-US" sz="2400" b="0" dirty="0" smtClean="0"/>
              <a:t>Age</a:t>
            </a:r>
            <a:r>
              <a:rPr lang="en-US" sz="2400" b="0" dirty="0"/>
              <a:t>	</a:t>
            </a:r>
            <a:r>
              <a:rPr lang="en-US" sz="2400" b="0" dirty="0" smtClean="0"/>
              <a:t>Length</a:t>
            </a:r>
            <a:r>
              <a:rPr lang="en-US" sz="2400" b="0" kern="0" dirty="0" smtClean="0"/>
              <a:t>	</a:t>
            </a:r>
            <a:r>
              <a:rPr lang="en-US" sz="2400" b="0" i="1" kern="0" dirty="0" smtClean="0"/>
              <a:t>B</a:t>
            </a:r>
            <a:r>
              <a:rPr lang="en-US" sz="2400" b="0" kern="0" baseline="-25000" dirty="0" smtClean="0"/>
              <a:t>0</a:t>
            </a:r>
            <a:r>
              <a:rPr lang="en-US" sz="2400" b="0" kern="0" dirty="0" smtClean="0"/>
              <a:t>(t)	Depletion(%)	</a:t>
            </a:r>
            <a:r>
              <a:rPr lang="en-US" sz="2400" b="0" i="1" kern="0" dirty="0" err="1" smtClean="0"/>
              <a:t>F</a:t>
            </a:r>
            <a:r>
              <a:rPr lang="en-US" sz="2400" b="0" kern="0" baseline="-25000" dirty="0" err="1" smtClean="0"/>
              <a:t>final</a:t>
            </a:r>
            <a:endParaRPr lang="en-US" sz="2400" b="0" kern="0" baseline="-25000" dirty="0" smtClean="0"/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Initial	100	50</a:t>
            </a:r>
            <a:r>
              <a:rPr lang="en-US" sz="2400" b="0" kern="0" dirty="0" smtClean="0"/>
              <a:t>	339	2.16	0.016</a:t>
            </a:r>
          </a:p>
          <a:p>
            <a:pPr marL="0" indent="0">
              <a:buFontTx/>
              <a:buNone/>
              <a:tabLst>
                <a:tab pos="2149475" algn="r"/>
                <a:tab pos="3582988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Reweight</a:t>
            </a:r>
            <a:r>
              <a:rPr lang="en-US" sz="2400" b="0" kern="0" dirty="0" smtClean="0"/>
              <a:t>	</a:t>
            </a:r>
            <a:r>
              <a:rPr lang="en-US" sz="2400" b="0" kern="0" dirty="0" smtClean="0"/>
              <a:t>10</a:t>
            </a:r>
            <a:r>
              <a:rPr lang="en-US" sz="2400" b="0" kern="0" dirty="0" smtClean="0"/>
              <a:t>	</a:t>
            </a:r>
            <a:r>
              <a:rPr lang="en-US" sz="2400" b="0" kern="0" dirty="0" smtClean="0"/>
              <a:t>8</a:t>
            </a:r>
            <a:r>
              <a:rPr lang="en-US" sz="2400" b="0" kern="0" dirty="0" smtClean="0"/>
              <a:t>	504	2.82	0.019</a:t>
            </a:r>
          </a:p>
          <a:p>
            <a:pPr marL="0" indent="0">
              <a:buFontTx/>
              <a:buNone/>
              <a:tabLst>
                <a:tab pos="4398963" algn="r"/>
                <a:tab pos="5646738" algn="r"/>
                <a:tab pos="7439025" algn="r"/>
                <a:tab pos="8612188" algn="r"/>
              </a:tabLst>
            </a:pPr>
            <a:r>
              <a:rPr lang="en-US" sz="2400" b="0" kern="0" dirty="0" smtClean="0"/>
              <a:t>	</a:t>
            </a:r>
            <a:r>
              <a:rPr lang="en-US" sz="2400" kern="0" dirty="0" smtClean="0"/>
              <a:t>Change in </a:t>
            </a:r>
            <a:r>
              <a:rPr lang="en-US" sz="2400" kern="0" dirty="0" err="1" smtClean="0"/>
              <a:t>s.e.</a:t>
            </a:r>
            <a:r>
              <a:rPr lang="en-US" sz="2400" kern="0" dirty="0" smtClean="0"/>
              <a:t>	 +49%	 +31%	+21%</a:t>
            </a:r>
            <a:endParaRPr lang="en-NZ" sz="2400" kern="0" dirty="0"/>
          </a:p>
        </p:txBody>
      </p:sp>
    </p:spTree>
    <p:extLst>
      <p:ext uri="{BB962C8B-B14F-4D97-AF65-F5344CB8AC3E}">
        <p14:creationId xmlns:p14="http://schemas.microsoft.com/office/powerpoint/2010/main" val="9811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773238"/>
            <a:ext cx="8458200" cy="1447800"/>
            <a:chOff x="144" y="1248"/>
            <a:chExt cx="5328" cy="912"/>
          </a:xfrm>
        </p:grpSpPr>
        <p:sp>
          <p:nvSpPr>
            <p:cNvPr id="8204" name="Oval 4"/>
            <p:cNvSpPr>
              <a:spLocks noChangeArrowheads="1"/>
            </p:cNvSpPr>
            <p:nvPr/>
          </p:nvSpPr>
          <p:spPr bwMode="auto">
            <a:xfrm>
              <a:off x="144" y="1248"/>
              <a:ext cx="1728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5" name="Oval 5"/>
            <p:cNvSpPr>
              <a:spLocks noChangeArrowheads="1"/>
            </p:cNvSpPr>
            <p:nvPr/>
          </p:nvSpPr>
          <p:spPr bwMode="auto">
            <a:xfrm>
              <a:off x="3552" y="1296"/>
              <a:ext cx="1920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6" name="Text Box 6"/>
            <p:cNvSpPr txBox="1">
              <a:spLocks noChangeArrowheads="1"/>
            </p:cNvSpPr>
            <p:nvPr/>
          </p:nvSpPr>
          <p:spPr bwMode="auto">
            <a:xfrm>
              <a:off x="336" y="1584"/>
              <a:ext cx="14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/>
                <a:t>Observation</a:t>
              </a:r>
            </a:p>
          </p:txBody>
        </p:sp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3792" y="1344"/>
              <a:ext cx="148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/>
                <a:t>Model prediction</a:t>
              </a:r>
            </a:p>
          </p:txBody>
        </p:sp>
        <p:cxnSp>
          <p:nvCxnSpPr>
            <p:cNvPr id="8208" name="AutoShape 8"/>
            <p:cNvCxnSpPr>
              <a:cxnSpLocks noChangeShapeType="1"/>
              <a:stCxn id="8204" idx="6"/>
              <a:endCxn id="8205" idx="2"/>
            </p:cNvCxnSpPr>
            <p:nvPr/>
          </p:nvCxnSpPr>
          <p:spPr bwMode="auto">
            <a:xfrm>
              <a:off x="1872" y="1704"/>
              <a:ext cx="1680" cy="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9" name="Text Box 9"/>
            <p:cNvSpPr txBox="1">
              <a:spLocks noChangeArrowheads="1"/>
            </p:cNvSpPr>
            <p:nvPr/>
          </p:nvSpPr>
          <p:spPr bwMode="auto">
            <a:xfrm>
              <a:off x="2112" y="1392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/>
                <a:t>Error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19250" y="2997200"/>
            <a:ext cx="5562600" cy="3657600"/>
            <a:chOff x="1008" y="1584"/>
            <a:chExt cx="3504" cy="2544"/>
          </a:xfrm>
        </p:grpSpPr>
        <p:sp>
          <p:nvSpPr>
            <p:cNvPr id="8198" name="Oval 11"/>
            <p:cNvSpPr>
              <a:spLocks noChangeArrowheads="1"/>
            </p:cNvSpPr>
            <p:nvPr/>
          </p:nvSpPr>
          <p:spPr bwMode="auto">
            <a:xfrm>
              <a:off x="1776" y="3168"/>
              <a:ext cx="1872" cy="96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99" name="Text Box 12"/>
            <p:cNvSpPr txBox="1">
              <a:spLocks noChangeArrowheads="1"/>
            </p:cNvSpPr>
            <p:nvPr/>
          </p:nvSpPr>
          <p:spPr bwMode="auto">
            <a:xfrm>
              <a:off x="2064" y="3408"/>
              <a:ext cx="139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 dirty="0"/>
                <a:t>Real world</a:t>
              </a:r>
            </a:p>
          </p:txBody>
        </p:sp>
        <p:cxnSp>
          <p:nvCxnSpPr>
            <p:cNvPr id="8200" name="AutoShape 13"/>
            <p:cNvCxnSpPr>
              <a:cxnSpLocks noChangeShapeType="1"/>
              <a:stCxn id="8204" idx="4"/>
              <a:endCxn id="8198" idx="1"/>
            </p:cNvCxnSpPr>
            <p:nvPr/>
          </p:nvCxnSpPr>
          <p:spPr bwMode="auto">
            <a:xfrm>
              <a:off x="1008" y="1728"/>
              <a:ext cx="1042" cy="1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1" name="AutoShape 14"/>
            <p:cNvCxnSpPr>
              <a:cxnSpLocks noChangeShapeType="1"/>
              <a:stCxn id="8198" idx="7"/>
              <a:endCxn id="8205" idx="4"/>
            </p:cNvCxnSpPr>
            <p:nvPr/>
          </p:nvCxnSpPr>
          <p:spPr bwMode="auto">
            <a:xfrm flipV="1">
              <a:off x="3374" y="1728"/>
              <a:ext cx="1138" cy="158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2" name="Text Box 15"/>
            <p:cNvSpPr txBox="1">
              <a:spLocks noChangeArrowheads="1"/>
            </p:cNvSpPr>
            <p:nvPr/>
          </p:nvSpPr>
          <p:spPr bwMode="auto">
            <a:xfrm rot="3484570">
              <a:off x="648" y="2136"/>
              <a:ext cx="177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/>
                <a:t>Observation error</a:t>
              </a:r>
            </a:p>
          </p:txBody>
        </p:sp>
        <p:sp>
          <p:nvSpPr>
            <p:cNvPr id="8203" name="Text Box 16"/>
            <p:cNvSpPr txBox="1">
              <a:spLocks noChangeArrowheads="1"/>
            </p:cNvSpPr>
            <p:nvPr/>
          </p:nvSpPr>
          <p:spPr bwMode="auto">
            <a:xfrm rot="-3249998">
              <a:off x="3384" y="2184"/>
              <a:ext cx="110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0"/>
                <a:t>Process error</a:t>
              </a:r>
            </a:p>
          </p:txBody>
        </p:sp>
      </p:grpSp>
      <p:sp>
        <p:nvSpPr>
          <p:cNvPr id="1720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9366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The weight given to each observation should describe the </a:t>
            </a:r>
            <a:r>
              <a:rPr lang="en-US" altLang="en-US" dirty="0"/>
              <a:t>likely size of its </a:t>
            </a:r>
            <a:r>
              <a:rPr lang="en-US" altLang="en-US" dirty="0" smtClean="0"/>
              <a:t>error</a:t>
            </a:r>
            <a:r>
              <a:rPr lang="en-US" altLang="en-US" dirty="0"/>
              <a:t> </a:t>
            </a:r>
            <a:r>
              <a:rPr lang="en-US" altLang="en-US" dirty="0" smtClean="0"/>
              <a:t> (and thus its </a:t>
            </a:r>
            <a:r>
              <a:rPr lang="en-US" altLang="en-US" dirty="0"/>
              <a:t>information </a:t>
            </a:r>
            <a:r>
              <a:rPr lang="en-US" altLang="en-US" dirty="0" smtClean="0"/>
              <a:t>content)</a:t>
            </a:r>
          </a:p>
        </p:txBody>
      </p:sp>
      <p:sp>
        <p:nvSpPr>
          <p:cNvPr id="8197" name="Rectangle 1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NZ" altLang="en-US" sz="3200" dirty="0" smtClean="0">
                <a:solidFill>
                  <a:schemeClr val="tx2"/>
                </a:solidFill>
              </a:rPr>
              <a:t>What is “correct” data weighting?</a:t>
            </a:r>
            <a:endParaRPr lang="en-GB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data weights?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661992"/>
          </a:xfrm>
        </p:spPr>
        <p:txBody>
          <a:bodyPr/>
          <a:lstStyle/>
          <a:p>
            <a:pPr marL="358775" indent="-358775">
              <a:buNone/>
            </a:pPr>
            <a:r>
              <a:rPr lang="en-US" dirty="0" smtClean="0"/>
              <a:t>Abundance data: outside the model (see Francis 2011); heteroscedastic if possible; no iterative reweighting</a:t>
            </a:r>
          </a:p>
          <a:p>
            <a:pPr marL="0" indent="0">
              <a:buNone/>
            </a:pPr>
            <a:endParaRPr lang="en-US" dirty="0"/>
          </a:p>
          <a:p>
            <a:pPr marL="358775" indent="-358775">
              <a:buNone/>
            </a:pPr>
            <a:r>
              <a:rPr lang="en-US" dirty="0" smtClean="0"/>
              <a:t>Composition data*: requires iterative reweighting because it’s not possible to quantify process error outside the model</a:t>
            </a:r>
          </a:p>
          <a:p>
            <a:pPr marL="358775" indent="-358775">
              <a:buNone/>
            </a:pPr>
            <a:endParaRPr lang="en-US" dirty="0"/>
          </a:p>
          <a:p>
            <a:pPr marL="358775" indent="-358775">
              <a:buNone/>
            </a:pPr>
            <a:r>
              <a:rPr lang="en-US" dirty="0"/>
              <a:t>Some causes of process error for composition data:</a:t>
            </a:r>
          </a:p>
          <a:p>
            <a:pPr marL="358775" indent="-358775">
              <a:buNone/>
            </a:pPr>
            <a:r>
              <a:rPr lang="en-US" dirty="0"/>
              <a:t>	- </a:t>
            </a:r>
            <a:r>
              <a:rPr lang="en-US" dirty="0" smtClean="0"/>
              <a:t>misspecification of selectivity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and growth (for lengths)</a:t>
            </a:r>
          </a:p>
          <a:p>
            <a:pPr marL="358775" indent="-358775">
              <a:buNone/>
            </a:pPr>
            <a:r>
              <a:rPr lang="en-US" dirty="0"/>
              <a:t>	</a:t>
            </a:r>
          </a:p>
          <a:p>
            <a:pPr marL="358775" indent="-358775">
              <a:buNone/>
            </a:pPr>
            <a:endParaRPr lang="en-US" dirty="0" smtClean="0"/>
          </a:p>
          <a:p>
            <a:pPr marL="358775" indent="-358775">
              <a:buNone/>
            </a:pPr>
            <a:r>
              <a:rPr lang="en-US" dirty="0"/>
              <a:t>*Including </a:t>
            </a:r>
            <a:r>
              <a:rPr lang="en-US" dirty="0" smtClean="0"/>
              <a:t>tagging: </a:t>
            </a:r>
            <a:r>
              <a:rPr lang="en-US" dirty="0" err="1" smtClean="0"/>
              <a:t>propns</a:t>
            </a:r>
            <a:r>
              <a:rPr lang="en-US" dirty="0" smtClean="0"/>
              <a:t> </a:t>
            </a:r>
            <a:r>
              <a:rPr lang="en-US" dirty="0"/>
              <a:t>by age or length </a:t>
            </a:r>
            <a:r>
              <a:rPr lang="en-US" dirty="0" smtClean="0"/>
              <a:t>of recaptures</a:t>
            </a:r>
            <a:endParaRPr lang="en-US" dirty="0"/>
          </a:p>
          <a:p>
            <a:pPr marL="358775" indent="-358775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69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Iterative reweighting of compositions</a:t>
            </a:r>
            <a:endParaRPr lang="en-GB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5734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NZ" altLang="en-US" dirty="0" smtClean="0"/>
              <a:t>Set initial data weights*</a:t>
            </a:r>
          </a:p>
          <a:p>
            <a:pPr marL="533400" indent="-533400" eaLnBrk="1" hangingPunct="1">
              <a:buFontTx/>
              <a:buNone/>
            </a:pPr>
            <a:r>
              <a:rPr lang="en-NZ" altLang="en-US" dirty="0" smtClean="0"/>
              <a:t>2.  Run assessment model</a:t>
            </a:r>
          </a:p>
          <a:p>
            <a:pPr marL="533400" indent="-533400" eaLnBrk="1" hangingPunct="1">
              <a:buFontTx/>
              <a:buNone/>
            </a:pPr>
            <a:r>
              <a:rPr lang="en-NZ" altLang="en-US" dirty="0" smtClean="0"/>
              <a:t>3.  Adjust weights using model residuals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/>
              <a:t>[4.  Repeat steps 2 &amp; 3 as necessary]</a:t>
            </a:r>
          </a:p>
          <a:p>
            <a:pPr marL="533400" indent="-533400" eaLnBrk="1" hangingPunct="1">
              <a:buFontTx/>
              <a:buNone/>
            </a:pPr>
            <a:endParaRPr lang="en-US" altLang="en-US" dirty="0"/>
          </a:p>
          <a:p>
            <a:pPr marL="533400" indent="-533400" eaLnBrk="1" hangingPunct="1">
              <a:buFontTx/>
              <a:buNone/>
            </a:pPr>
            <a:r>
              <a:rPr lang="en-US" altLang="en-US" dirty="0" smtClean="0"/>
              <a:t>* Usually sample sizes; could be </a:t>
            </a:r>
            <a:r>
              <a:rPr lang="en-US" altLang="en-US" dirty="0" err="1" smtClean="0"/>
              <a:t>c.v.s</a:t>
            </a:r>
            <a:endParaRPr lang="en-GB" altLang="en-US" dirty="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Initial weighting of compositions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144000" cy="4725888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Two approaches: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 To represent </a:t>
            </a:r>
            <a:r>
              <a:rPr lang="en-US" dirty="0"/>
              <a:t>observation error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- from bootstrapping of data (e.g., Stewart &amp; Hamel 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Ad hoc: e.g., number of sets or landings sampled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Important:</a:t>
            </a:r>
            <a:r>
              <a:rPr lang="en-US" dirty="0" smtClean="0"/>
              <a:t> aim to capture year-to-year changes in reliability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78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Adjusting composition weightings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24744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analysis of composition residuals in model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common method: McAllister &amp; </a:t>
            </a:r>
            <a:r>
              <a:rPr lang="en-US" dirty="0" err="1" smtClean="0"/>
              <a:t>Ianelli</a:t>
            </a:r>
            <a:r>
              <a:rPr lang="en-US" dirty="0" smtClean="0"/>
              <a:t> (1998)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included in Stock Synthesis outputs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uses individual residuals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 recommendation: Method TA1.8 </a:t>
            </a:r>
            <a:r>
              <a:rPr lang="en-US" dirty="0" err="1" smtClean="0"/>
              <a:t>etc</a:t>
            </a:r>
            <a:r>
              <a:rPr lang="en-US" dirty="0" smtClean="0"/>
              <a:t> (Francis 2011)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use residuals of mean age or mean length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adapts approach of Pennington &amp; </a:t>
            </a:r>
            <a:r>
              <a:rPr lang="en-US" dirty="0" err="1" smtClean="0"/>
              <a:t>Vølstad</a:t>
            </a:r>
            <a:r>
              <a:rPr lang="en-US" dirty="0" smtClean="0"/>
              <a:t> (1994)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available in r4ss </a:t>
            </a:r>
            <a:r>
              <a:rPr lang="en-US" sz="2400" dirty="0" smtClean="0"/>
              <a:t>(SSMethod.TA1.8, SSMethod.Cond.TA1.8)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978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204030"/>
            <a:ext cx="8028384" cy="3861792"/>
          </a:xfrm>
        </p:spPr>
        <p:txBody>
          <a:bodyPr/>
          <a:lstStyle/>
          <a:p>
            <a:pPr marL="0" indent="0">
              <a:buNone/>
              <a:tabLst>
                <a:tab pos="3225800" algn="l"/>
                <a:tab pos="7797800" algn="r"/>
                <a:tab pos="8612188" algn="r"/>
              </a:tabLst>
            </a:pPr>
            <a:r>
              <a:rPr lang="en-US" dirty="0" smtClean="0"/>
              <a:t>	</a:t>
            </a:r>
            <a:r>
              <a:rPr lang="en-US" u="sng" dirty="0" smtClean="0"/>
              <a:t>	Sample sizes for compositions</a:t>
            </a:r>
            <a:endParaRPr lang="en-US" u="sng" dirty="0"/>
          </a:p>
          <a:p>
            <a:pPr marL="0" indent="0">
              <a:buNone/>
              <a:tabLst>
                <a:tab pos="4843463" algn="l"/>
                <a:tab pos="7797800" algn="r"/>
              </a:tabLst>
            </a:pPr>
            <a:r>
              <a:rPr lang="en-US" dirty="0" smtClean="0"/>
              <a:t>	</a:t>
            </a:r>
            <a:r>
              <a:rPr lang="en-US" u="sng" dirty="0" smtClean="0"/>
              <a:t>	Adjusted</a:t>
            </a:r>
            <a:endParaRPr lang="en-US" dirty="0" smtClean="0"/>
          </a:p>
          <a:p>
            <a:pPr marL="0" indent="0">
              <a:buNone/>
              <a:tabLst>
                <a:tab pos="4127500" algn="r"/>
                <a:tab pos="5918200" algn="r"/>
                <a:tab pos="7797800" algn="r"/>
              </a:tabLst>
            </a:pPr>
            <a:r>
              <a:rPr lang="en-US" dirty="0" smtClean="0"/>
              <a:t>Data set	Initial	</a:t>
            </a:r>
            <a:r>
              <a:rPr lang="en-US" dirty="0" err="1" smtClean="0"/>
              <a:t>McA&amp;I</a:t>
            </a:r>
            <a:r>
              <a:rPr lang="en-US" dirty="0" smtClean="0"/>
              <a:t>	TA1.8</a:t>
            </a:r>
          </a:p>
          <a:p>
            <a:pPr marL="0" indent="0">
              <a:buNone/>
              <a:tabLst>
                <a:tab pos="4127500" algn="r"/>
                <a:tab pos="5918200" algn="r"/>
                <a:tab pos="7797800" algn="r"/>
              </a:tabLst>
            </a:pPr>
            <a:r>
              <a:rPr lang="en-US" dirty="0" smtClean="0"/>
              <a:t>Trawl fishery	150	258	15</a:t>
            </a:r>
          </a:p>
          <a:p>
            <a:pPr marL="0" indent="0">
              <a:buNone/>
              <a:tabLst>
                <a:tab pos="4127500" algn="r"/>
                <a:tab pos="5918200" algn="r"/>
                <a:tab pos="7797800" algn="r"/>
              </a:tabLst>
            </a:pPr>
            <a:r>
              <a:rPr lang="en-US" dirty="0" smtClean="0"/>
              <a:t>Commercial longline	150	240	10</a:t>
            </a:r>
          </a:p>
          <a:p>
            <a:pPr marL="0" indent="0">
              <a:buNone/>
              <a:tabLst>
                <a:tab pos="4127500" algn="r"/>
                <a:tab pos="5918200" algn="r"/>
                <a:tab pos="7797800" algn="r"/>
              </a:tabLst>
            </a:pPr>
            <a:r>
              <a:rPr lang="en-US" dirty="0" smtClean="0"/>
              <a:t>Artisanal longline	150	557	25</a:t>
            </a:r>
          </a:p>
          <a:p>
            <a:pPr marL="0" indent="0">
              <a:buNone/>
              <a:tabLst>
                <a:tab pos="4127500" algn="r"/>
                <a:tab pos="5918200" algn="r"/>
                <a:tab pos="7797800" algn="r"/>
              </a:tabLst>
            </a:pPr>
            <a:r>
              <a:rPr lang="en-US" dirty="0" smtClean="0"/>
              <a:t>Survey	150	338	69</a:t>
            </a:r>
            <a:endParaRPr lang="en-NZ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NZ" altLang="en-US" dirty="0" smtClean="0"/>
              <a:t>Chilean hake example </a:t>
            </a:r>
            <a:r>
              <a:rPr lang="en-NZ" altLang="en-US" sz="2400" dirty="0" smtClean="0"/>
              <a:t>(Francis 2011)</a:t>
            </a:r>
            <a:endParaRPr lang="en-GB" altLang="en-US" sz="24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153"/>
            <a:ext cx="8135937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37804</TotalTime>
  <Words>801</Words>
  <Application>Microsoft Office PowerPoint</Application>
  <PresentationFormat>On-screen Show (4:3)</PresentationFormat>
  <Paragraphs>222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Data weighting and data conflicts in fishery stock assessments </vt:lpstr>
      <vt:lpstr>Why is data weighting important?</vt:lpstr>
      <vt:lpstr>Example of effect of reweighting on s.e.s (Chilean ling)</vt:lpstr>
      <vt:lpstr>PowerPoint Presentation</vt:lpstr>
      <vt:lpstr>How to set data weights?</vt:lpstr>
      <vt:lpstr>Iterative reweighting of compositions</vt:lpstr>
      <vt:lpstr>Initial weighting of compositions</vt:lpstr>
      <vt:lpstr>Adjusting composition weightings</vt:lpstr>
      <vt:lpstr>Chilean hake example (Francis 2011)</vt:lpstr>
      <vt:lpstr>Correlations amongst  individual composition residuals</vt:lpstr>
      <vt:lpstr>Main sources of composition correlations</vt:lpstr>
      <vt:lpstr>Comparison of observation &amp; total error for hoki age compositions</vt:lpstr>
      <vt:lpstr>Research question: should adjustment be  multiplicative or additive?</vt:lpstr>
      <vt:lpstr>How many iterations?</vt:lpstr>
      <vt:lpstr>Significant &amp; insignificant changes</vt:lpstr>
      <vt:lpstr>An alternative to iterative reweighting (Francis 2014)</vt:lpstr>
      <vt:lpstr>How to deal with abundance data that  may be unrepresentative?</vt:lpstr>
      <vt:lpstr>Why prioritise abundance data?</vt:lpstr>
      <vt:lpstr>What is meant by “prioritise”?</vt:lpstr>
      <vt:lpstr>Right-weighting and down-weighting of composition data</vt:lpstr>
      <vt:lpstr>Conflict between two abundance series</vt:lpstr>
      <vt:lpstr>Conflict amongst multiple abundance series</vt:lpstr>
      <vt:lpstr>Conflicts involving compositions</vt:lpstr>
      <vt:lpstr>Is restructuring an alternative to data weighting?</vt:lpstr>
      <vt:lpstr>Some comments</vt:lpstr>
      <vt:lpstr>Other comments on misspecification</vt:lpstr>
      <vt:lpstr>Summary 1: Three data-weighting principles</vt:lpstr>
      <vt:lpstr>Summary 2</vt:lpstr>
    </vt:vector>
  </TitlesOfParts>
  <Company>NIWA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Model Runs for the 2004 Hoki Assessment</dc:title>
  <dc:creator>NIWA IT</dc:creator>
  <cp:lastModifiedBy> Chris Francis</cp:lastModifiedBy>
  <cp:revision>311</cp:revision>
  <cp:lastPrinted>2012-11-21T23:57:28Z</cp:lastPrinted>
  <dcterms:created xsi:type="dcterms:W3CDTF">2004-03-03T23:22:24Z</dcterms:created>
  <dcterms:modified xsi:type="dcterms:W3CDTF">2015-10-19T13:02:48Z</dcterms:modified>
</cp:coreProperties>
</file>