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11" r:id="rId2"/>
    <p:sldId id="313" r:id="rId3"/>
    <p:sldId id="259" r:id="rId4"/>
    <p:sldId id="312" r:id="rId5"/>
    <p:sldId id="314" r:id="rId6"/>
    <p:sldId id="315" r:id="rId7"/>
    <p:sldId id="337" r:id="rId8"/>
    <p:sldId id="310" r:id="rId9"/>
    <p:sldId id="257" r:id="rId10"/>
    <p:sldId id="258" r:id="rId11"/>
    <p:sldId id="306" r:id="rId12"/>
    <p:sldId id="329" r:id="rId13"/>
    <p:sldId id="261" r:id="rId14"/>
    <p:sldId id="262" r:id="rId15"/>
    <p:sldId id="264" r:id="rId16"/>
    <p:sldId id="277" r:id="rId17"/>
    <p:sldId id="276" r:id="rId18"/>
    <p:sldId id="297" r:id="rId19"/>
    <p:sldId id="263" r:id="rId20"/>
    <p:sldId id="275" r:id="rId21"/>
    <p:sldId id="296" r:id="rId22"/>
    <p:sldId id="323" r:id="rId23"/>
    <p:sldId id="339" r:id="rId24"/>
    <p:sldId id="343" r:id="rId25"/>
    <p:sldId id="342" r:id="rId26"/>
    <p:sldId id="280" r:id="rId27"/>
    <p:sldId id="281" r:id="rId28"/>
    <p:sldId id="284" r:id="rId29"/>
    <p:sldId id="285" r:id="rId30"/>
    <p:sldId id="345" r:id="rId31"/>
    <p:sldId id="299" r:id="rId32"/>
    <p:sldId id="265" r:id="rId33"/>
    <p:sldId id="278" r:id="rId34"/>
    <p:sldId id="279" r:id="rId35"/>
    <p:sldId id="321" r:id="rId36"/>
    <p:sldId id="325" r:id="rId37"/>
    <p:sldId id="320" r:id="rId38"/>
    <p:sldId id="298" r:id="rId39"/>
    <p:sldId id="267" r:id="rId40"/>
    <p:sldId id="286" r:id="rId41"/>
    <p:sldId id="300" r:id="rId42"/>
    <p:sldId id="268" r:id="rId43"/>
    <p:sldId id="287" r:id="rId44"/>
    <p:sldId id="288" r:id="rId45"/>
    <p:sldId id="294" r:id="rId46"/>
    <p:sldId id="301" r:id="rId47"/>
    <p:sldId id="327" r:id="rId48"/>
    <p:sldId id="270" r:id="rId49"/>
    <p:sldId id="328" r:id="rId50"/>
    <p:sldId id="289" r:id="rId51"/>
    <p:sldId id="295" r:id="rId52"/>
    <p:sldId id="302" r:id="rId53"/>
    <p:sldId id="271" r:id="rId54"/>
    <p:sldId id="332" r:id="rId55"/>
    <p:sldId id="331" r:id="rId56"/>
    <p:sldId id="303" r:id="rId57"/>
    <p:sldId id="272" r:id="rId58"/>
    <p:sldId id="290" r:id="rId59"/>
    <p:sldId id="335" r:id="rId60"/>
    <p:sldId id="304" r:id="rId61"/>
    <p:sldId id="273" r:id="rId62"/>
    <p:sldId id="305" r:id="rId63"/>
    <p:sldId id="274" r:id="rId64"/>
    <p:sldId id="341" r:id="rId65"/>
    <p:sldId id="260" r:id="rId66"/>
    <p:sldId id="292" r:id="rId67"/>
    <p:sldId id="269" r:id="rId68"/>
    <p:sldId id="336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4BB95-E80F-4F25-838E-6DC855B29D95}" v="1" dt="2021-04-13T00:47:04.758"/>
    <p1510:client id="{622F0ADF-D499-4DD6-BDE1-8E07A2FE30A6}" v="9" dt="2021-04-12T23:00:01.707"/>
    <p1510:client id="{7EB79F86-9BDA-4282-980F-D525BC38E0C7}" v="33" dt="2021-04-13T15:12:40.048"/>
    <p1510:client id="{9C336377-60F1-481A-8A61-75DABC98F72E}" v="4" dt="2021-04-13T00:58:40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DE77A-4604-4438-85EA-5AD58C33CD5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50BD9-A12F-4F80-B93C-860C595DB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3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doctor diagnosing a patient.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system did not look like something a computer was going to be much use for unless there were a large number of possibilities. Why did it sound so complex.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now I know with regression trees.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Steve munch is doing some research on automated assessment. So let’s see what happens.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to go back to working out the decision tree branch by branch.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50BD9-A12F-4F80-B93C-860C595DB9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also shows how if the index composition is weighted by catch you would get a done shape selectivity.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50BD9-A12F-4F80-B93C-860C595DB9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1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also shows how if the index composition is weighted by catch you would get a done shape selectivity.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50BD9-A12F-4F80-B93C-860C595DB9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7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N and </a:t>
            </a:r>
            <a:r>
              <a:rPr lang="en-US" dirty="0" err="1"/>
              <a:t>sd</a:t>
            </a:r>
            <a:r>
              <a:rPr lang="en-US" dirty="0"/>
              <a:t> will probably be over weighted because of unmodeled temporal variation and model misspecification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50BD9-A12F-4F80-B93C-860C595DB98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50BD9-A12F-4F80-B93C-860C595DB98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367B-373A-44C2-BC6E-031548CD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74451-08F2-4FBC-ADAF-3009598D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9C5F7-0C42-459D-9D86-129F04C4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F5558-48FA-489C-BC85-647DBF47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27E4-A685-4F7A-B40D-24FC608D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D713-B2D7-4A99-85B7-874B4E95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C2947-CFB6-488E-8AD7-2BE8E5E69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965A-0DE6-4E69-A565-1A0AD8E2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F3C29-4180-4957-936E-758A2D5E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1B78-E4A7-457B-BF36-CF9BFA08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9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A6469-B10D-4933-A134-6AAC09A21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0D6B9-A86A-47B4-836A-C506F94B3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D9DE1-7282-43FA-AA4E-40911283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128B0-25A1-4A45-A726-19CDEDB3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94AB9-7685-43EF-A824-0CEDF92A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1799-2D87-457B-8611-329A7D45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D7AE1-AE55-4795-B43C-D2383D5B8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3D754-2CD5-4015-888B-FA3C0AA3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BA2B4-8AE7-41F9-B0AA-739C0475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7F11C-729D-4D75-B674-2945ABCD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FB1E-86FF-4F3E-85AF-1EF3D43D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C37D4-BA02-4963-9AE6-F1141D846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1470-77A7-4701-B6DA-9E52233A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B65A9-9D50-4759-8EEA-AE75CA39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520F-EABD-4623-B4F3-70A468D7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8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05BD-0BB0-4103-94D2-C96E5A4E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F8184-5BC2-45BB-BF48-EF0FB69CB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646A5-21B7-40BE-8D3F-848A3D733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E79B1-B175-433E-99DD-8BEC294B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73E9-DAC4-415B-B171-8FF6F4E9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C8D4F-8CD5-4632-8C6E-0FA5FFF3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0572-59A9-45D3-BEE6-45633D5A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8C44B-08B5-49BE-855A-E9AA3C235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B216A-87FD-473C-9313-7C0E44E78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0B9F9-03BA-492F-8BC4-12F493A80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A2365-DBB4-41B1-B868-5F376CB09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D6DE8-0E3F-4731-A573-7A7ADCB4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436834-37AD-49D2-A2DD-5B4E34BC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5C6B0-AC15-4757-8EE8-858BE1EF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1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BB06-E4C1-4844-B0BA-DD43629E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06A76-5E78-464A-AA57-4DF682A7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70BE6-9A84-45EA-9BCB-D92829E8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7253A-2D3D-43C6-81F6-B0CFFF23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90048-70DE-4799-A4C4-839D36FB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EDD52-03E3-45DC-950B-B0EBFCB9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8DF38-47EA-4F80-9664-8C935CBF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4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D333-11BA-4E9A-BE6D-1B4B9143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58D5E-749C-4F53-916D-10CF141F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442C7-BB48-4E2F-8B50-6B6EC2B50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5285F-358B-4DC1-9915-1AC44AA5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B1160-F9EE-4338-9300-2B9C0E1E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76ECD-2AA0-49A1-B80E-C2FEB312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E413-0B49-4503-83E6-DB2901F1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F5287-6BA7-49E7-9E96-1B798E01D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417DF-0360-4190-A14B-0581EF99F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A776C-C684-4CA0-AC66-3B9E9345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841B4-2702-404B-8510-62ACE180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84D9F-2E09-4817-83A2-E8A97FE3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9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E2BEF-F6F2-4F90-963E-B015FEDD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F9187-F9DF-4338-AFD8-F3EA4EE0B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43AC-2758-4D9E-A49C-4E4892AB6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2B2E-7380-41F7-93A8-45F43D66C9A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1522-3DE5-4679-921A-E195D6C19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6215-82B1-4001-B6EE-A4A837C3A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50DB-394A-4EFA-A7C9-BA55EE59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3.emf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8356-7783-4E60-AA2A-D2F13B4ED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43" y="90201"/>
            <a:ext cx="11146971" cy="2022475"/>
          </a:xfrm>
        </p:spPr>
        <p:txBody>
          <a:bodyPr/>
          <a:lstStyle/>
          <a:p>
            <a:r>
              <a:rPr lang="en-US" dirty="0"/>
              <a:t>A no BS guide to fishery stock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31D1A-E798-4227-9C54-B79E35B88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2314807"/>
            <a:ext cx="9361714" cy="1467006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/>
              <a:t>Mark N Maunder</a:t>
            </a:r>
          </a:p>
          <a:p>
            <a:r>
              <a:rPr lang="en-US" sz="1900" dirty="0"/>
              <a:t>Inter-American Tropical Tuna Commission</a:t>
            </a:r>
          </a:p>
          <a:p>
            <a:endParaRPr lang="en-US" sz="1900" dirty="0"/>
          </a:p>
          <a:p>
            <a:endParaRPr lang="en-US" sz="1900" dirty="0"/>
          </a:p>
          <a:p>
            <a:r>
              <a:rPr lang="en-US" sz="1900" dirty="0"/>
              <a:t>Center for the Advancement of Population Assessment Methodology </a:t>
            </a:r>
          </a:p>
          <a:p>
            <a:endParaRPr lang="en-US" sz="1900" dirty="0"/>
          </a:p>
        </p:txBody>
      </p:sp>
      <p:pic>
        <p:nvPicPr>
          <p:cNvPr id="12" name="Graphic 11" descr="Fishing">
            <a:extLst>
              <a:ext uri="{FF2B5EF4-FFF2-40B4-BE49-F238E27FC236}">
                <a16:creationId xmlns:a16="http://schemas.microsoft.com/office/drawing/2014/main" id="{392F6EEC-5E78-4A06-AEF7-E055F710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360" y="5397979"/>
            <a:ext cx="914400" cy="914400"/>
          </a:xfrm>
          <a:prstGeom prst="rect">
            <a:avLst/>
          </a:prstGeom>
        </p:spPr>
      </p:pic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9A8664CE-B8E7-4CA4-A4E0-F6AF4ECB7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3144" y="5917910"/>
            <a:ext cx="914400" cy="914400"/>
          </a:xfrm>
          <a:prstGeom prst="rect">
            <a:avLst/>
          </a:prstGeom>
        </p:spPr>
      </p:pic>
      <p:pic>
        <p:nvPicPr>
          <p:cNvPr id="16" name="Graphic 15" descr="Statistics">
            <a:extLst>
              <a:ext uri="{FF2B5EF4-FFF2-40B4-BE49-F238E27FC236}">
                <a16:creationId xmlns:a16="http://schemas.microsoft.com/office/drawing/2014/main" id="{53283180-32B5-4E44-BFD0-F6FA23A43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3144" y="4801379"/>
            <a:ext cx="914400" cy="9144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7BDF9F-6AD0-443A-9530-9AECD3B6DD5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717544" y="5258579"/>
            <a:ext cx="146405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05667A-7BAE-40E4-A1F6-A17DE4087A46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717544" y="5997637"/>
            <a:ext cx="1464056" cy="377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64EF06-AA2D-48F0-A12C-5650BEA6B0B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096000" y="5855179"/>
            <a:ext cx="12233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Head with gears">
            <a:extLst>
              <a:ext uri="{FF2B5EF4-FFF2-40B4-BE49-F238E27FC236}">
                <a16:creationId xmlns:a16="http://schemas.microsoft.com/office/drawing/2014/main" id="{8D8D624D-54EF-49E8-B6C1-CC62696D3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3896" y="5353884"/>
            <a:ext cx="914400" cy="9144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C90391-3CB4-4613-8DD8-B88029343C3E}"/>
              </a:ext>
            </a:extLst>
          </p:cNvPr>
          <p:cNvSpPr txBox="1"/>
          <p:nvPr/>
        </p:nvSpPr>
        <p:spPr>
          <a:xfrm>
            <a:off x="5391603" y="455338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ED593-D029-4D99-9ACB-3DFC6EAB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879" y="2913180"/>
            <a:ext cx="589603" cy="46775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8F66F8-6669-457A-9D68-862F6A5D490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05" b="-7849"/>
          <a:stretch/>
        </p:blipFill>
        <p:spPr>
          <a:xfrm>
            <a:off x="4710943" y="3669725"/>
            <a:ext cx="1961998" cy="5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1D0-D12D-43FA-B84B-67C27340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D0490-33D9-4FC6-BFA6-E4CEFBA50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196"/>
            <a:ext cx="11032574" cy="5188426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Intro:</a:t>
            </a:r>
            <a:r>
              <a:rPr lang="en-US" dirty="0"/>
              <a:t> Avoiding Anarchy and Inflexibility: good practices for a research to operations approach in fisheries models - </a:t>
            </a:r>
            <a:r>
              <a:rPr lang="en-US" b="1" dirty="0"/>
              <a:t>Rick Methot</a:t>
            </a:r>
          </a:p>
          <a:p>
            <a:r>
              <a:rPr lang="en-US" b="1" dirty="0"/>
              <a:t>Overview:</a:t>
            </a:r>
            <a:r>
              <a:rPr lang="en-US" dirty="0"/>
              <a:t> Those who fail to learn from history are condemned to repeat it: Stock Assessment best practices and the consequences of not following them? - </a:t>
            </a:r>
            <a:r>
              <a:rPr lang="en-US" b="1" dirty="0"/>
              <a:t>Andre Punt</a:t>
            </a:r>
          </a:p>
          <a:p>
            <a:r>
              <a:rPr lang="en-US" b="1" dirty="0">
                <a:solidFill>
                  <a:srgbClr val="FF0000"/>
                </a:solidFill>
              </a:rPr>
              <a:t>Stock and fishery structure</a:t>
            </a:r>
            <a:r>
              <a:rPr lang="en-US" b="1" dirty="0"/>
              <a:t>:</a:t>
            </a:r>
            <a:r>
              <a:rPr lang="en-US" dirty="0"/>
              <a:t> Best practices for defining spatial boundaries and structure for stock assessment - </a:t>
            </a:r>
            <a:r>
              <a:rPr lang="en-US" b="1" dirty="0"/>
              <a:t>Steve Cadrin  </a:t>
            </a:r>
          </a:p>
          <a:p>
            <a:r>
              <a:rPr lang="en-US" b="1" dirty="0">
                <a:solidFill>
                  <a:srgbClr val="FF0000"/>
                </a:solidFill>
              </a:rPr>
              <a:t>CPUE standardization</a:t>
            </a:r>
            <a:r>
              <a:rPr lang="en-US" b="1" dirty="0"/>
              <a:t>: </a:t>
            </a:r>
            <a:r>
              <a:rPr lang="en-US" dirty="0"/>
              <a:t>Good practices for standardizing fishery catch and effort data - </a:t>
            </a:r>
            <a:r>
              <a:rPr lang="en-US" b="1" dirty="0"/>
              <a:t>Simon Hoyle  </a:t>
            </a:r>
          </a:p>
          <a:p>
            <a:r>
              <a:rPr lang="en-US" b="1" dirty="0">
                <a:solidFill>
                  <a:srgbClr val="FF0000"/>
                </a:solidFill>
              </a:rPr>
              <a:t>Growth</a:t>
            </a:r>
            <a:r>
              <a:rPr lang="en-US" b="1" dirty="0"/>
              <a:t>:</a:t>
            </a:r>
            <a:r>
              <a:rPr lang="en-US" dirty="0"/>
              <a:t> Good practices for modelling length-at-age in fisheries stock assessment - </a:t>
            </a:r>
            <a:r>
              <a:rPr lang="en-US" b="1" dirty="0"/>
              <a:t>Kevin Piner</a:t>
            </a:r>
            <a:r>
              <a:rPr lang="en-US" dirty="0"/>
              <a:t> and </a:t>
            </a:r>
            <a:r>
              <a:rPr lang="en-US" b="1" dirty="0"/>
              <a:t>Hui-Hua Lee  </a:t>
            </a:r>
          </a:p>
          <a:p>
            <a:r>
              <a:rPr lang="en-US" b="1" dirty="0">
                <a:solidFill>
                  <a:srgbClr val="FF0000"/>
                </a:solidFill>
              </a:rPr>
              <a:t>Selectivity</a:t>
            </a:r>
            <a:r>
              <a:rPr lang="en-US" b="1" dirty="0"/>
              <a:t>:</a:t>
            </a:r>
            <a:r>
              <a:rPr lang="en-US" dirty="0"/>
              <a:t> Guidance for a comprehensive approach to modeling fishery and survey selectivity - </a:t>
            </a:r>
            <a:r>
              <a:rPr lang="en-US" b="1" dirty="0"/>
              <a:t>Rick Methot  </a:t>
            </a:r>
          </a:p>
          <a:p>
            <a:r>
              <a:rPr lang="en-US" b="1" dirty="0">
                <a:solidFill>
                  <a:srgbClr val="FF0000"/>
                </a:solidFill>
              </a:rPr>
              <a:t>Natural mortality</a:t>
            </a:r>
            <a:r>
              <a:rPr lang="en-US" b="1" dirty="0"/>
              <a:t>:</a:t>
            </a:r>
            <a:r>
              <a:rPr lang="en-US" dirty="0"/>
              <a:t> Modelling natural mortality in fisheries stock assessment: approaches, estimation, complexity and uncertainty - </a:t>
            </a:r>
            <a:r>
              <a:rPr lang="en-US" b="1" dirty="0"/>
              <a:t>Owen Hamel  </a:t>
            </a:r>
          </a:p>
          <a:p>
            <a:r>
              <a:rPr lang="en-US" b="1" dirty="0">
                <a:solidFill>
                  <a:srgbClr val="FF0000"/>
                </a:solidFill>
              </a:rPr>
              <a:t>Recruitment</a:t>
            </a:r>
            <a:r>
              <a:rPr lang="en-US" b="1" dirty="0"/>
              <a:t>:</a:t>
            </a:r>
            <a:r>
              <a:rPr lang="en-US" dirty="0"/>
              <a:t> Pragmatic approaches to the challenges of modeling recruitment in fisheries stock assessment - </a:t>
            </a:r>
            <a:r>
              <a:rPr lang="en-US" b="1" dirty="0"/>
              <a:t>Liz Brooks  </a:t>
            </a:r>
          </a:p>
          <a:p>
            <a:r>
              <a:rPr lang="en-US" b="1" dirty="0">
                <a:solidFill>
                  <a:srgbClr val="FF0000"/>
                </a:solidFill>
              </a:rPr>
              <a:t>Data weighting</a:t>
            </a:r>
            <a:r>
              <a:rPr lang="en-US" b="1" dirty="0"/>
              <a:t>:</a:t>
            </a:r>
            <a:r>
              <a:rPr lang="en-US" dirty="0"/>
              <a:t> Data weighting: an iterative process linking data preparation and population models to evaluate model mis-specification - </a:t>
            </a:r>
            <a:r>
              <a:rPr lang="en-US" b="1" dirty="0"/>
              <a:t>Jim Thorson </a:t>
            </a:r>
          </a:p>
          <a:p>
            <a:r>
              <a:rPr lang="en-US" b="1" dirty="0">
                <a:solidFill>
                  <a:srgbClr val="FF0000"/>
                </a:solidFill>
              </a:rPr>
              <a:t>Random effects/state-space models</a:t>
            </a:r>
            <a:r>
              <a:rPr lang="en-US" b="1" dirty="0"/>
              <a:t>:</a:t>
            </a:r>
            <a:r>
              <a:rPr lang="en-US" dirty="0"/>
              <a:t> Good practices and necessity for random effects in fisheries stock assessment - </a:t>
            </a:r>
            <a:r>
              <a:rPr lang="en-US" b="1" dirty="0"/>
              <a:t>Anders Nielsen  </a:t>
            </a:r>
          </a:p>
          <a:p>
            <a:r>
              <a:rPr lang="en-US" b="1" dirty="0">
                <a:solidFill>
                  <a:srgbClr val="FF0000"/>
                </a:solidFill>
              </a:rPr>
              <a:t>Spatial models</a:t>
            </a:r>
            <a:r>
              <a:rPr lang="en-US" b="1" dirty="0"/>
              <a:t>:</a:t>
            </a:r>
            <a:r>
              <a:rPr lang="en-US" dirty="0"/>
              <a:t> Spatial Awareness: Exploring the Continuum of Approaches for Addressing Spatial Population Structure and Connectivity Across the Assessment-Management Interface - </a:t>
            </a:r>
            <a:r>
              <a:rPr lang="en-US" b="1" dirty="0"/>
              <a:t>Dan Goethel </a:t>
            </a:r>
            <a:r>
              <a:rPr lang="en-US" dirty="0"/>
              <a:t>and </a:t>
            </a:r>
            <a:r>
              <a:rPr lang="en-US" b="1" dirty="0"/>
              <a:t>Aaron Berger   </a:t>
            </a:r>
          </a:p>
          <a:p>
            <a:r>
              <a:rPr lang="en-US" b="1" dirty="0">
                <a:solidFill>
                  <a:srgbClr val="FF0000"/>
                </a:solidFill>
              </a:rPr>
              <a:t>Diagnostics</a:t>
            </a:r>
            <a:r>
              <a:rPr lang="en-US" b="1" dirty="0"/>
              <a:t>:</a:t>
            </a:r>
            <a:r>
              <a:rPr lang="en-US" dirty="0"/>
              <a:t> Model Diagnostics for Stock Assessment: A Comprehensive Review of the Current State-of-the-Art - </a:t>
            </a:r>
            <a:r>
              <a:rPr lang="en-US" b="1" dirty="0"/>
              <a:t>Felipe Carvalho </a:t>
            </a:r>
            <a:r>
              <a:rPr lang="en-US" dirty="0"/>
              <a:t>and</a:t>
            </a:r>
            <a:r>
              <a:rPr lang="en-US" b="1" dirty="0"/>
              <a:t> Henning Winker</a:t>
            </a:r>
          </a:p>
          <a:p>
            <a:r>
              <a:rPr lang="en-US" b="1" dirty="0"/>
              <a:t>Integrated population models:</a:t>
            </a:r>
            <a:r>
              <a:rPr lang="en-US" dirty="0"/>
              <a:t> Good practice guidelines for integrated population models - </a:t>
            </a:r>
            <a:r>
              <a:rPr lang="en-US" b="1" dirty="0"/>
              <a:t>Michael Schaub  </a:t>
            </a:r>
          </a:p>
          <a:p>
            <a:r>
              <a:rPr lang="en-US" b="1" dirty="0"/>
              <a:t>Data-limited methods:</a:t>
            </a:r>
            <a:r>
              <a:rPr lang="en-US" dirty="0"/>
              <a:t> Data-limited stock assessments: The science of practical alchemy - </a:t>
            </a:r>
            <a:r>
              <a:rPr lang="en-US" b="1" dirty="0"/>
              <a:t>Jason Cope </a:t>
            </a:r>
          </a:p>
        </p:txBody>
      </p:sp>
    </p:spTree>
    <p:extLst>
      <p:ext uri="{BB962C8B-B14F-4D97-AF65-F5344CB8AC3E}">
        <p14:creationId xmlns:p14="http://schemas.microsoft.com/office/powerpoint/2010/main" val="378601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1D0-D12D-43FA-B84B-67C27340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D0490-33D9-4FC6-BFA6-E4CEFBA50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196"/>
            <a:ext cx="11032574" cy="5188426"/>
          </a:xfrm>
        </p:spPr>
        <p:txBody>
          <a:bodyPr>
            <a:normAutofit/>
          </a:bodyPr>
          <a:lstStyle/>
          <a:p>
            <a:r>
              <a:rPr lang="en-US" dirty="0"/>
              <a:t>Too many choices about ways to do things</a:t>
            </a:r>
          </a:p>
          <a:p>
            <a:r>
              <a:rPr lang="en-US" dirty="0"/>
              <a:t>Everyone does things differently</a:t>
            </a:r>
          </a:p>
          <a:p>
            <a:r>
              <a:rPr lang="en-US" dirty="0"/>
              <a:t>Need a Good Practices Guide</a:t>
            </a:r>
          </a:p>
          <a:p>
            <a:r>
              <a:rPr lang="en-US" dirty="0"/>
              <a:t>Too much uncoordinated and duplicated research</a:t>
            </a:r>
          </a:p>
          <a:p>
            <a:r>
              <a:rPr lang="en-US" dirty="0"/>
              <a:t>Must start the discussions somewhere</a:t>
            </a:r>
          </a:p>
          <a:p>
            <a:r>
              <a:rPr lang="en-US" dirty="0"/>
              <a:t>Here is a straw man</a:t>
            </a:r>
          </a:p>
          <a:p>
            <a:r>
              <a:rPr lang="en-US" dirty="0"/>
              <a:t>If you see any BS in the presentation, call it!</a:t>
            </a:r>
          </a:p>
        </p:txBody>
      </p:sp>
    </p:spTree>
    <p:extLst>
      <p:ext uri="{BB962C8B-B14F-4D97-AF65-F5344CB8AC3E}">
        <p14:creationId xmlns:p14="http://schemas.microsoft.com/office/powerpoint/2010/main" val="149771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1EED-7E5E-4E3F-9520-80E59551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9DE3B-D45A-4C99-8709-E817586EB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each topic</a:t>
            </a:r>
          </a:p>
          <a:p>
            <a:r>
              <a:rPr lang="en-US" dirty="0"/>
              <a:t>Only time for a few</a:t>
            </a:r>
          </a:p>
          <a:p>
            <a:r>
              <a:rPr lang="en-US" dirty="0"/>
              <a:t>Main concept, not details</a:t>
            </a:r>
          </a:p>
          <a:p>
            <a:pPr lvl="1"/>
            <a:r>
              <a:rPr lang="en-US" dirty="0"/>
              <a:t>Call the BS</a:t>
            </a:r>
          </a:p>
          <a:p>
            <a:pPr lvl="1"/>
            <a:r>
              <a:rPr lang="en-US" dirty="0"/>
              <a:t>Why it is BS</a:t>
            </a:r>
          </a:p>
          <a:p>
            <a:pPr lvl="1"/>
            <a:r>
              <a:rPr lang="en-US" dirty="0"/>
              <a:t>What to do instead</a:t>
            </a:r>
          </a:p>
          <a:p>
            <a:r>
              <a:rPr lang="en-US" dirty="0"/>
              <a:t>Time for more questions at the end</a:t>
            </a:r>
          </a:p>
          <a:p>
            <a:endParaRPr lang="en-US" dirty="0"/>
          </a:p>
        </p:txBody>
      </p: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60A4585E-5C1B-4866-8FEA-09BC22F2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8726" y="1343890"/>
            <a:ext cx="3567545" cy="35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1D0-D12D-43FA-B84B-67C27340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D0490-33D9-4FC6-BFA6-E4CEFBA50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196"/>
            <a:ext cx="11032574" cy="518842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Topics</a:t>
            </a:r>
          </a:p>
          <a:p>
            <a:pPr lvl="1"/>
            <a:r>
              <a:rPr lang="en-US" b="1" dirty="0"/>
              <a:t>(Stock structure)</a:t>
            </a:r>
          </a:p>
          <a:p>
            <a:pPr lvl="1"/>
            <a:r>
              <a:rPr lang="en-US" b="1" dirty="0"/>
              <a:t>CPUE standardization</a:t>
            </a:r>
          </a:p>
          <a:p>
            <a:pPr lvl="1"/>
            <a:r>
              <a:rPr lang="en-US" b="1" dirty="0"/>
              <a:t>Fishery structure</a:t>
            </a:r>
          </a:p>
          <a:p>
            <a:pPr lvl="1"/>
            <a:r>
              <a:rPr lang="en-US" b="1" dirty="0"/>
              <a:t>Selectivity</a:t>
            </a:r>
          </a:p>
          <a:p>
            <a:pPr lvl="1"/>
            <a:r>
              <a:rPr lang="en-US" b="1" dirty="0"/>
              <a:t>Growth</a:t>
            </a:r>
          </a:p>
          <a:p>
            <a:pPr lvl="1"/>
            <a:r>
              <a:rPr lang="en-US" b="1" dirty="0"/>
              <a:t>Natural mortality</a:t>
            </a:r>
          </a:p>
          <a:p>
            <a:pPr lvl="1"/>
            <a:r>
              <a:rPr lang="en-US" b="1" dirty="0"/>
              <a:t>Recruitment</a:t>
            </a:r>
          </a:p>
          <a:p>
            <a:pPr lvl="1"/>
            <a:r>
              <a:rPr lang="en-US" b="1" dirty="0"/>
              <a:t>Data weighting</a:t>
            </a:r>
          </a:p>
          <a:p>
            <a:pPr lvl="1"/>
            <a:r>
              <a:rPr lang="en-US" b="1" dirty="0"/>
              <a:t>Process variation (Random effects/state-space models)</a:t>
            </a:r>
          </a:p>
          <a:p>
            <a:pPr lvl="1"/>
            <a:r>
              <a:rPr lang="en-US" b="1" dirty="0"/>
              <a:t>(Spatial models)</a:t>
            </a:r>
          </a:p>
          <a:p>
            <a:pPr lvl="1"/>
            <a:r>
              <a:rPr lang="en-US" b="1" dirty="0"/>
              <a:t>Diagnostics</a:t>
            </a:r>
          </a:p>
          <a:p>
            <a:pPr lvl="1"/>
            <a:r>
              <a:rPr lang="en-US" b="1" dirty="0"/>
              <a:t>(Data-limited methods)</a:t>
            </a:r>
          </a:p>
          <a:p>
            <a:r>
              <a:rPr lang="en-US" b="1" dirty="0"/>
              <a:t>Solution to the three </a:t>
            </a:r>
            <a:r>
              <a:rPr lang="en-US" b="1" dirty="0">
                <a:solidFill>
                  <a:srgbClr val="FF0000"/>
                </a:solidFill>
              </a:rPr>
              <a:t>Major Issues</a:t>
            </a:r>
          </a:p>
        </p:txBody>
      </p:sp>
    </p:spTree>
    <p:extLst>
      <p:ext uri="{BB962C8B-B14F-4D97-AF65-F5344CB8AC3E}">
        <p14:creationId xmlns:p14="http://schemas.microsoft.com/office/powerpoint/2010/main" val="74303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85F5-124A-40D7-B3BD-DBE5F92B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D78EC-B9C6-46B0-BE67-59AA28E4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</a:t>
            </a:r>
          </a:p>
          <a:p>
            <a:r>
              <a:rPr lang="en-US" dirty="0"/>
              <a:t>Could be the reason behind many data conflicts</a:t>
            </a:r>
          </a:p>
          <a:p>
            <a:r>
              <a:rPr lang="en-US" dirty="0"/>
              <a:t>Assume we know it for this presentation</a:t>
            </a:r>
          </a:p>
          <a:p>
            <a:r>
              <a:rPr lang="en-US" dirty="0"/>
              <a:t>But see the end of the talk (</a:t>
            </a:r>
            <a:r>
              <a:rPr lang="en-US" dirty="0">
                <a:solidFill>
                  <a:srgbClr val="FF0000"/>
                </a:solidFill>
              </a:rPr>
              <a:t>Major Issue #1</a:t>
            </a:r>
            <a:r>
              <a:rPr lang="en-US" dirty="0"/>
              <a:t>)</a:t>
            </a:r>
          </a:p>
        </p:txBody>
      </p:sp>
      <p:pic>
        <p:nvPicPr>
          <p:cNvPr id="5" name="Graphic 4" descr="Fish">
            <a:extLst>
              <a:ext uri="{FF2B5EF4-FFF2-40B4-BE49-F238E27FC236}">
                <a16:creationId xmlns:a16="http://schemas.microsoft.com/office/drawing/2014/main" id="{CD2E9F8C-7021-49F9-AF7D-B15D169EC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586" y="3570181"/>
            <a:ext cx="914400" cy="914400"/>
          </a:xfrm>
          <a:prstGeom prst="rect">
            <a:avLst/>
          </a:prstGeom>
        </p:spPr>
      </p:pic>
      <p:pic>
        <p:nvPicPr>
          <p:cNvPr id="7" name="Graphic 6" descr="Fishing">
            <a:extLst>
              <a:ext uri="{FF2B5EF4-FFF2-40B4-BE49-F238E27FC236}">
                <a16:creationId xmlns:a16="http://schemas.microsoft.com/office/drawing/2014/main" id="{B40E231C-FA55-4B9D-A3E4-6E995E2D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8563" y="609921"/>
            <a:ext cx="1510146" cy="1510146"/>
          </a:xfrm>
          <a:prstGeom prst="rect">
            <a:avLst/>
          </a:prstGeom>
        </p:spPr>
      </p:pic>
      <p:pic>
        <p:nvPicPr>
          <p:cNvPr id="8" name="Graphic 7" descr="Fish">
            <a:extLst>
              <a:ext uri="{FF2B5EF4-FFF2-40B4-BE49-F238E27FC236}">
                <a16:creationId xmlns:a16="http://schemas.microsoft.com/office/drawing/2014/main" id="{01179111-DEC3-493F-B6F6-0574AC51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0510" y="5312136"/>
            <a:ext cx="914400" cy="914400"/>
          </a:xfrm>
          <a:prstGeom prst="rect">
            <a:avLst/>
          </a:prstGeom>
        </p:spPr>
      </p:pic>
      <p:pic>
        <p:nvPicPr>
          <p:cNvPr id="10" name="Graphic 9" descr="Fish">
            <a:extLst>
              <a:ext uri="{FF2B5EF4-FFF2-40B4-BE49-F238E27FC236}">
                <a16:creationId xmlns:a16="http://schemas.microsoft.com/office/drawing/2014/main" id="{024AF381-7DA9-40AB-8AEC-678F81F7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5945" y="984177"/>
            <a:ext cx="914400" cy="914400"/>
          </a:xfrm>
          <a:prstGeom prst="rect">
            <a:avLst/>
          </a:prstGeom>
        </p:spPr>
      </p:pic>
      <p:pic>
        <p:nvPicPr>
          <p:cNvPr id="12" name="Graphic 11" descr="Fish">
            <a:extLst>
              <a:ext uri="{FF2B5EF4-FFF2-40B4-BE49-F238E27FC236}">
                <a16:creationId xmlns:a16="http://schemas.microsoft.com/office/drawing/2014/main" id="{B8F5A33F-33C9-4D21-B05D-78F1E52E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2877" y="1463635"/>
            <a:ext cx="914400" cy="914400"/>
          </a:xfrm>
          <a:prstGeom prst="rect">
            <a:avLst/>
          </a:prstGeom>
        </p:spPr>
      </p:pic>
      <p:pic>
        <p:nvPicPr>
          <p:cNvPr id="13" name="Graphic 12" descr="Fish">
            <a:extLst>
              <a:ext uri="{FF2B5EF4-FFF2-40B4-BE49-F238E27FC236}">
                <a16:creationId xmlns:a16="http://schemas.microsoft.com/office/drawing/2014/main" id="{9671FC89-2B5A-4289-92EA-BAE7E97F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5088" y="4080165"/>
            <a:ext cx="914400" cy="914400"/>
          </a:xfrm>
          <a:prstGeom prst="rect">
            <a:avLst/>
          </a:prstGeom>
        </p:spPr>
      </p:pic>
      <p:pic>
        <p:nvPicPr>
          <p:cNvPr id="14" name="Graphic 13" descr="Fish">
            <a:extLst>
              <a:ext uri="{FF2B5EF4-FFF2-40B4-BE49-F238E27FC236}">
                <a16:creationId xmlns:a16="http://schemas.microsoft.com/office/drawing/2014/main" id="{5D6F2676-767A-490A-814D-6C293397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380" y="4626984"/>
            <a:ext cx="457200" cy="457200"/>
          </a:xfrm>
          <a:prstGeom prst="rect">
            <a:avLst/>
          </a:prstGeom>
        </p:spPr>
      </p:pic>
      <p:pic>
        <p:nvPicPr>
          <p:cNvPr id="16" name="Graphic 15" descr="Fish">
            <a:extLst>
              <a:ext uri="{FF2B5EF4-FFF2-40B4-BE49-F238E27FC236}">
                <a16:creationId xmlns:a16="http://schemas.microsoft.com/office/drawing/2014/main" id="{458094CC-D872-4F9A-8174-0C7553E2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3946" y="4687165"/>
            <a:ext cx="914400" cy="914400"/>
          </a:xfrm>
          <a:prstGeom prst="rect">
            <a:avLst/>
          </a:prstGeom>
        </p:spPr>
      </p:pic>
      <p:pic>
        <p:nvPicPr>
          <p:cNvPr id="18" name="Graphic 17" descr="Fish">
            <a:extLst>
              <a:ext uri="{FF2B5EF4-FFF2-40B4-BE49-F238E27FC236}">
                <a16:creationId xmlns:a16="http://schemas.microsoft.com/office/drawing/2014/main" id="{55F52BD8-1112-4100-9314-1D853FBDE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0854" y="1676074"/>
            <a:ext cx="914400" cy="914400"/>
          </a:xfrm>
          <a:prstGeom prst="rect">
            <a:avLst/>
          </a:prstGeom>
        </p:spPr>
      </p:pic>
      <p:pic>
        <p:nvPicPr>
          <p:cNvPr id="19" name="Graphic 18" descr="Fish">
            <a:extLst>
              <a:ext uri="{FF2B5EF4-FFF2-40B4-BE49-F238E27FC236}">
                <a16:creationId xmlns:a16="http://schemas.microsoft.com/office/drawing/2014/main" id="{9D101CE1-23E7-41AA-9DCF-0EDF70236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8886" y="4783061"/>
            <a:ext cx="457200" cy="457200"/>
          </a:xfrm>
          <a:prstGeom prst="rect">
            <a:avLst/>
          </a:prstGeom>
        </p:spPr>
      </p:pic>
      <p:pic>
        <p:nvPicPr>
          <p:cNvPr id="20" name="Graphic 19" descr="Fish">
            <a:extLst>
              <a:ext uri="{FF2B5EF4-FFF2-40B4-BE49-F238E27FC236}">
                <a16:creationId xmlns:a16="http://schemas.microsoft.com/office/drawing/2014/main" id="{7F6C16E8-5739-4D0C-B393-35D88FAD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1424" y="4876724"/>
            <a:ext cx="457200" cy="457200"/>
          </a:xfrm>
          <a:prstGeom prst="rect">
            <a:avLst/>
          </a:prstGeom>
        </p:spPr>
      </p:pic>
      <p:pic>
        <p:nvPicPr>
          <p:cNvPr id="21" name="Graphic 20" descr="Fish">
            <a:extLst>
              <a:ext uri="{FF2B5EF4-FFF2-40B4-BE49-F238E27FC236}">
                <a16:creationId xmlns:a16="http://schemas.microsoft.com/office/drawing/2014/main" id="{FF7EF68B-545A-44B5-8B92-EAEE1063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6332" y="4573513"/>
            <a:ext cx="457200" cy="457200"/>
          </a:xfrm>
          <a:prstGeom prst="rect">
            <a:avLst/>
          </a:prstGeom>
        </p:spPr>
      </p:pic>
      <p:pic>
        <p:nvPicPr>
          <p:cNvPr id="22" name="Graphic 21" descr="Fish">
            <a:extLst>
              <a:ext uri="{FF2B5EF4-FFF2-40B4-BE49-F238E27FC236}">
                <a16:creationId xmlns:a16="http://schemas.microsoft.com/office/drawing/2014/main" id="{219B2928-0007-4231-82F8-62E51E3C5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1839" y="4363965"/>
            <a:ext cx="457200" cy="45720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29EF8C-4C17-4605-BC91-3D99D1754CA2}"/>
              </a:ext>
            </a:extLst>
          </p:cNvPr>
          <p:cNvCxnSpPr/>
          <p:nvPr/>
        </p:nvCxnSpPr>
        <p:spPr>
          <a:xfrm flipH="1">
            <a:off x="8854044" y="5206059"/>
            <a:ext cx="9688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9AF88C-7CFD-4322-94C3-C320A7590EF1}"/>
              </a:ext>
            </a:extLst>
          </p:cNvPr>
          <p:cNvCxnSpPr>
            <a:cxnSpLocks/>
          </p:cNvCxnSpPr>
          <p:nvPr/>
        </p:nvCxnSpPr>
        <p:spPr>
          <a:xfrm flipV="1">
            <a:off x="8872195" y="4931785"/>
            <a:ext cx="950677" cy="195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BB65A5-52C6-4C4A-A634-0E29E6BC4AB5}"/>
              </a:ext>
            </a:extLst>
          </p:cNvPr>
          <p:cNvCxnSpPr>
            <a:cxnSpLocks/>
          </p:cNvCxnSpPr>
          <p:nvPr/>
        </p:nvCxnSpPr>
        <p:spPr>
          <a:xfrm flipV="1">
            <a:off x="10638128" y="2606496"/>
            <a:ext cx="0" cy="9738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5DE77E-6A4A-4B32-8292-30F9BB64DE29}"/>
              </a:ext>
            </a:extLst>
          </p:cNvPr>
          <p:cNvCxnSpPr>
            <a:cxnSpLocks/>
          </p:cNvCxnSpPr>
          <p:nvPr/>
        </p:nvCxnSpPr>
        <p:spPr>
          <a:xfrm flipV="1">
            <a:off x="10932968" y="2606496"/>
            <a:ext cx="0" cy="97385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 descr="Fish">
            <a:extLst>
              <a:ext uri="{FF2B5EF4-FFF2-40B4-BE49-F238E27FC236}">
                <a16:creationId xmlns:a16="http://schemas.microsoft.com/office/drawing/2014/main" id="{556A711C-BA15-445F-966F-25EE65AE7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0875" y="3857192"/>
            <a:ext cx="914400" cy="914400"/>
          </a:xfrm>
          <a:prstGeom prst="rect">
            <a:avLst/>
          </a:prstGeom>
        </p:spPr>
      </p:pic>
      <p:pic>
        <p:nvPicPr>
          <p:cNvPr id="33" name="Graphic 32" descr="Fish">
            <a:extLst>
              <a:ext uri="{FF2B5EF4-FFF2-40B4-BE49-F238E27FC236}">
                <a16:creationId xmlns:a16="http://schemas.microsoft.com/office/drawing/2014/main" id="{9B2C6CE9-87B8-4733-82E0-B05D491F0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6708" y="3981376"/>
            <a:ext cx="914400" cy="914400"/>
          </a:xfrm>
          <a:prstGeom prst="rect">
            <a:avLst/>
          </a:prstGeom>
        </p:spPr>
      </p:pic>
      <p:pic>
        <p:nvPicPr>
          <p:cNvPr id="34" name="Graphic 33" descr="Fish">
            <a:extLst>
              <a:ext uri="{FF2B5EF4-FFF2-40B4-BE49-F238E27FC236}">
                <a16:creationId xmlns:a16="http://schemas.microsoft.com/office/drawing/2014/main" id="{3D476910-A8A8-4C88-8325-FE94C47D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7159" y="4208968"/>
            <a:ext cx="914400" cy="914400"/>
          </a:xfrm>
          <a:prstGeom prst="rect">
            <a:avLst/>
          </a:prstGeom>
        </p:spPr>
      </p:pic>
      <p:pic>
        <p:nvPicPr>
          <p:cNvPr id="35" name="Graphic 34" descr="Fish">
            <a:extLst>
              <a:ext uri="{FF2B5EF4-FFF2-40B4-BE49-F238E27FC236}">
                <a16:creationId xmlns:a16="http://schemas.microsoft.com/office/drawing/2014/main" id="{023A71D9-64C3-4077-B15E-C991CCBA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3692" y="5990361"/>
            <a:ext cx="914400" cy="914400"/>
          </a:xfrm>
          <a:prstGeom prst="rect">
            <a:avLst/>
          </a:prstGeom>
        </p:spPr>
      </p:pic>
      <p:pic>
        <p:nvPicPr>
          <p:cNvPr id="27" name="Graphic 26" descr="Fish">
            <a:extLst>
              <a:ext uri="{FF2B5EF4-FFF2-40B4-BE49-F238E27FC236}">
                <a16:creationId xmlns:a16="http://schemas.microsoft.com/office/drawing/2014/main" id="{51F709BA-0F34-44A8-BD79-BA6CDAEE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967" y="4972484"/>
            <a:ext cx="457200" cy="457200"/>
          </a:xfrm>
          <a:prstGeom prst="rect">
            <a:avLst/>
          </a:prstGeom>
        </p:spPr>
      </p:pic>
      <p:pic>
        <p:nvPicPr>
          <p:cNvPr id="28" name="Graphic 27" descr="Fish">
            <a:extLst>
              <a:ext uri="{FF2B5EF4-FFF2-40B4-BE49-F238E27FC236}">
                <a16:creationId xmlns:a16="http://schemas.microsoft.com/office/drawing/2014/main" id="{341AF13D-224C-443A-AAAA-B9C104AB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6110" y="5147536"/>
            <a:ext cx="457200" cy="457200"/>
          </a:xfrm>
          <a:prstGeom prst="rect">
            <a:avLst/>
          </a:prstGeom>
        </p:spPr>
      </p:pic>
      <p:pic>
        <p:nvPicPr>
          <p:cNvPr id="30" name="Graphic 29" descr="Fish">
            <a:extLst>
              <a:ext uri="{FF2B5EF4-FFF2-40B4-BE49-F238E27FC236}">
                <a16:creationId xmlns:a16="http://schemas.microsoft.com/office/drawing/2014/main" id="{EC2E0135-64FB-4EBB-9042-F05F3917D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374" y="5117413"/>
            <a:ext cx="457200" cy="457200"/>
          </a:xfrm>
          <a:prstGeom prst="rect">
            <a:avLst/>
          </a:prstGeom>
        </p:spPr>
      </p:pic>
      <p:pic>
        <p:nvPicPr>
          <p:cNvPr id="36" name="Graphic 35" descr="Fish">
            <a:extLst>
              <a:ext uri="{FF2B5EF4-FFF2-40B4-BE49-F238E27FC236}">
                <a16:creationId xmlns:a16="http://schemas.microsoft.com/office/drawing/2014/main" id="{DA5C74CF-1BB7-49E2-9138-443A16A3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3849" y="517564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4BED-4597-4539-B7BF-4B63706C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CPUE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8D46-BB45-4784-A9D3-4D1B721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0345" cy="4351338"/>
          </a:xfrm>
        </p:spPr>
        <p:txBody>
          <a:bodyPr>
            <a:normAutofit/>
          </a:bodyPr>
          <a:lstStyle/>
          <a:p>
            <a:r>
              <a:rPr lang="en-US" dirty="0"/>
              <a:t>Index of abundance needs to represent the whole (component of the) stock (or area in multi-area model)</a:t>
            </a:r>
          </a:p>
          <a:p>
            <a:r>
              <a:rPr lang="en-US" dirty="0"/>
              <a:t>Don’t use unrepresentative CPUE (e.g. limited spatial area)</a:t>
            </a:r>
          </a:p>
          <a:p>
            <a:r>
              <a:rPr lang="en-US" dirty="0"/>
              <a:t>Avoid basing indices on areas as fisheries</a:t>
            </a:r>
          </a:p>
          <a:p>
            <a:r>
              <a:rPr lang="en-US" dirty="0"/>
              <a:t>Use </a:t>
            </a:r>
            <a:r>
              <a:rPr lang="en-US" dirty="0" err="1"/>
              <a:t>spatio</a:t>
            </a:r>
            <a:r>
              <a:rPr lang="en-US" dirty="0"/>
              <a:t>-temporal models to fill in missing cells and do area weighting.</a:t>
            </a:r>
          </a:p>
          <a:p>
            <a:r>
              <a:rPr lang="en-US" dirty="0"/>
              <a:t>Create index by summing up areas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14338-3AD8-4ADF-82E8-BA22434275BD}"/>
              </a:ext>
            </a:extLst>
          </p:cNvPr>
          <p:cNvSpPr/>
          <p:nvPr/>
        </p:nvSpPr>
        <p:spPr>
          <a:xfrm>
            <a:off x="0" y="6396335"/>
            <a:ext cx="11956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M.N., et al. 2020. The need for </a:t>
            </a:r>
            <a:r>
              <a:rPr lang="en-US" sz="1200" dirty="0" err="1"/>
              <a:t>spatio</a:t>
            </a:r>
            <a:r>
              <a:rPr lang="en-US" sz="1200" dirty="0"/>
              <a:t>-temporal modeling to determine catch-per-unit-effort based indices of abundance and associated composition data for inclusion in stock assessment models. Fish. Res. 105594.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CA266-A031-4D0A-9CD9-086054B8E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75"/>
          <a:stretch/>
        </p:blipFill>
        <p:spPr>
          <a:xfrm>
            <a:off x="7888657" y="493022"/>
            <a:ext cx="4330557" cy="2538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18B2D-E052-4984-8E6B-94D5482696AF}"/>
              </a:ext>
            </a:extLst>
          </p:cNvPr>
          <p:cNvSpPr txBox="1"/>
          <p:nvPr/>
        </p:nvSpPr>
        <p:spPr>
          <a:xfrm rot="16200000">
            <a:off x="7168243" y="1506022"/>
            <a:ext cx="183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 CPUE</a:t>
            </a:r>
          </a:p>
        </p:txBody>
      </p:sp>
    </p:spTree>
    <p:extLst>
      <p:ext uri="{BB962C8B-B14F-4D97-AF65-F5344CB8AC3E}">
        <p14:creationId xmlns:p14="http://schemas.microsoft.com/office/powerpoint/2010/main" val="280396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4BED-4597-4539-B7BF-4B63706C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CPUE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8D46-BB45-4784-A9D3-4D1B721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/>
          </a:bodyPr>
          <a:lstStyle/>
          <a:p>
            <a:r>
              <a:rPr lang="en-US" dirty="0"/>
              <a:t>Sampling can be unrepresentative</a:t>
            </a:r>
          </a:p>
          <a:p>
            <a:r>
              <a:rPr lang="en-US" dirty="0"/>
              <a:t>Effect of fishery expansion/contraction and preferential sampling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14338-3AD8-4ADF-82E8-BA22434275BD}"/>
              </a:ext>
            </a:extLst>
          </p:cNvPr>
          <p:cNvSpPr/>
          <p:nvPr/>
        </p:nvSpPr>
        <p:spPr>
          <a:xfrm>
            <a:off x="0" y="6396335"/>
            <a:ext cx="11956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M.N., et al. 2020. The need for </a:t>
            </a:r>
            <a:r>
              <a:rPr lang="en-US" sz="1200" dirty="0" err="1"/>
              <a:t>spatio</a:t>
            </a:r>
            <a:r>
              <a:rPr lang="en-US" sz="1200" dirty="0"/>
              <a:t>-temporal modeling to determine catch-per-unit-effort based indices of abundance and associated composition data for inclusion in stock assessment models. Fish. Res. 105594.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8D564-1ACB-4854-BF1F-3566F49E2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443" y="493021"/>
            <a:ext cx="4330557" cy="54099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8E60E-481E-423F-8322-6F6466808084}"/>
              </a:ext>
            </a:extLst>
          </p:cNvPr>
          <p:cNvSpPr txBox="1"/>
          <p:nvPr/>
        </p:nvSpPr>
        <p:spPr>
          <a:xfrm rot="16200000">
            <a:off x="7168243" y="1506022"/>
            <a:ext cx="183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 CPUE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A256B-269A-40A9-9890-5FCE627A78D9}"/>
              </a:ext>
            </a:extLst>
          </p:cNvPr>
          <p:cNvSpPr txBox="1"/>
          <p:nvPr/>
        </p:nvSpPr>
        <p:spPr>
          <a:xfrm rot="16200000">
            <a:off x="7168243" y="3519878"/>
            <a:ext cx="183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Effort</a:t>
            </a:r>
          </a:p>
        </p:txBody>
      </p:sp>
    </p:spTree>
    <p:extLst>
      <p:ext uri="{BB962C8B-B14F-4D97-AF65-F5344CB8AC3E}">
        <p14:creationId xmlns:p14="http://schemas.microsoft.com/office/powerpoint/2010/main" val="386489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4BED-4597-4539-B7BF-4B63706C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17"/>
            <a:ext cx="10515600" cy="919218"/>
          </a:xfrm>
        </p:spPr>
        <p:txBody>
          <a:bodyPr/>
          <a:lstStyle/>
          <a:p>
            <a:r>
              <a:rPr lang="en-US" dirty="0"/>
              <a:t>CPUE standardization: composition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8D46-BB45-4784-A9D3-4D1B721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442"/>
            <a:ext cx="7758545" cy="4146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Standardize the composition data using </a:t>
            </a:r>
            <a:r>
              <a:rPr lang="en-US" dirty="0" err="1"/>
              <a:t>spatio</a:t>
            </a:r>
            <a:r>
              <a:rPr lang="en-US" dirty="0"/>
              <a:t>-temporal models along with the index</a:t>
            </a:r>
          </a:p>
          <a:p>
            <a:r>
              <a:rPr lang="en-US" dirty="0"/>
              <a:t>Index composition data should represent the abundance not the catch</a:t>
            </a:r>
          </a:p>
          <a:p>
            <a:r>
              <a:rPr lang="en-US" dirty="0"/>
              <a:t>Spatially weight the index composition data by CPUE and the fishery catch composition data by catch</a:t>
            </a:r>
          </a:p>
          <a:p>
            <a:r>
              <a:rPr lang="en-US" dirty="0"/>
              <a:t>Treat the index composition data separately from the catch composition data in the assessment model (but it is not independent)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14338-3AD8-4ADF-82E8-BA22434275BD}"/>
              </a:ext>
            </a:extLst>
          </p:cNvPr>
          <p:cNvSpPr/>
          <p:nvPr/>
        </p:nvSpPr>
        <p:spPr>
          <a:xfrm>
            <a:off x="0" y="6364992"/>
            <a:ext cx="12136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M.N., et al. 2020. The need for </a:t>
            </a:r>
            <a:r>
              <a:rPr lang="en-US" sz="1200" dirty="0" err="1"/>
              <a:t>spatio</a:t>
            </a:r>
            <a:r>
              <a:rPr lang="en-US" sz="1200" dirty="0"/>
              <a:t>-temporal modeling to determine catch-per-unit effort based indices of abundance and associated composition data for inclusion in stock assessment models. Fish. Res. 105594.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3A6A2D-DD8C-4789-9641-62B5A4112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37" b="14814"/>
          <a:stretch/>
        </p:blipFill>
        <p:spPr>
          <a:xfrm>
            <a:off x="8783783" y="756055"/>
            <a:ext cx="3997035" cy="56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8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4BED-4597-4539-B7BF-4B63706C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6" y="245382"/>
            <a:ext cx="12066814" cy="1325563"/>
          </a:xfrm>
        </p:spPr>
        <p:txBody>
          <a:bodyPr>
            <a:normAutofit/>
          </a:bodyPr>
          <a:lstStyle/>
          <a:p>
            <a:r>
              <a:rPr lang="en-US" dirty="0"/>
              <a:t>CPUE standardization: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8D46-BB45-4784-A9D3-4D1B721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8193" cy="4146066"/>
          </a:xfrm>
        </p:spPr>
        <p:txBody>
          <a:bodyPr>
            <a:normAutofit/>
          </a:bodyPr>
          <a:lstStyle/>
          <a:p>
            <a:r>
              <a:rPr lang="en-US" dirty="0"/>
              <a:t>Standardize CPUE and composition data using </a:t>
            </a:r>
            <a:r>
              <a:rPr lang="en-US" dirty="0" err="1"/>
              <a:t>spatio</a:t>
            </a:r>
            <a:r>
              <a:rPr lang="en-US" dirty="0"/>
              <a:t>-temporal models</a:t>
            </a:r>
          </a:p>
          <a:p>
            <a:r>
              <a:rPr lang="en-US" dirty="0"/>
              <a:t>Create index and composition data using area weighting</a:t>
            </a:r>
          </a:p>
          <a:p>
            <a:r>
              <a:rPr lang="en-US" dirty="0"/>
              <a:t>Weight index composition data using CPUE not catch</a:t>
            </a:r>
          </a:p>
          <a:p>
            <a:r>
              <a:rPr lang="en-US" dirty="0"/>
              <a:t>Treat index and catch composition separately in the assessment model</a:t>
            </a:r>
          </a:p>
        </p:txBody>
      </p:sp>
    </p:spTree>
    <p:extLst>
      <p:ext uri="{BB962C8B-B14F-4D97-AF65-F5344CB8AC3E}">
        <p14:creationId xmlns:p14="http://schemas.microsoft.com/office/powerpoint/2010/main" val="147130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0755-9671-4107-A38D-817757E8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54" y="-1794"/>
            <a:ext cx="10515600" cy="1084923"/>
          </a:xfrm>
        </p:spPr>
        <p:txBody>
          <a:bodyPr/>
          <a:lstStyle/>
          <a:p>
            <a:r>
              <a:rPr lang="en-US" dirty="0"/>
              <a:t>Fishery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5888-03F8-4287-82DE-0AC86501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31" y="930626"/>
            <a:ext cx="11353798" cy="23798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model fishery selectivity and fit composition data (not CPUE index)</a:t>
            </a:r>
          </a:p>
          <a:p>
            <a:r>
              <a:rPr lang="en-US" dirty="0"/>
              <a:t>(and other things e.g. management by gear type, management boundaries)</a:t>
            </a:r>
          </a:p>
          <a:p>
            <a:r>
              <a:rPr lang="en-US" dirty="0"/>
              <a:t>Remove fish at the right size</a:t>
            </a:r>
          </a:p>
          <a:p>
            <a:r>
              <a:rPr lang="en-US" dirty="0"/>
              <a:t>Three fishery (i.e. gear or area) example</a:t>
            </a:r>
          </a:p>
          <a:p>
            <a:r>
              <a:rPr lang="en-US" dirty="0"/>
              <a:t>Catch proportions changing over time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13BE07C-A7E8-46EA-953F-0AF7E908C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24345" b="53877"/>
          <a:stretch/>
        </p:blipFill>
        <p:spPr>
          <a:xfrm>
            <a:off x="2062578" y="3458955"/>
            <a:ext cx="5758314" cy="3104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6BABC-D129-4215-8392-82970041A92F}"/>
              </a:ext>
            </a:extLst>
          </p:cNvPr>
          <p:cNvSpPr/>
          <p:nvPr/>
        </p:nvSpPr>
        <p:spPr>
          <a:xfrm>
            <a:off x="5576453" y="3635396"/>
            <a:ext cx="2126673" cy="132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6A75B-3731-4728-AB88-B38A0779735B}"/>
              </a:ext>
            </a:extLst>
          </p:cNvPr>
          <p:cNvSpPr txBox="1"/>
          <p:nvPr/>
        </p:nvSpPr>
        <p:spPr>
          <a:xfrm>
            <a:off x="5223163" y="6488668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Length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9F2C-A060-4D5B-831E-9DA36DD6EEFC}"/>
              </a:ext>
            </a:extLst>
          </p:cNvPr>
          <p:cNvSpPr txBox="1"/>
          <p:nvPr/>
        </p:nvSpPr>
        <p:spPr>
          <a:xfrm rot="16200000">
            <a:off x="1155105" y="4064721"/>
            <a:ext cx="18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Selectivity</a:t>
            </a:r>
          </a:p>
        </p:txBody>
      </p:sp>
    </p:spTree>
    <p:extLst>
      <p:ext uri="{BB962C8B-B14F-4D97-AF65-F5344CB8AC3E}">
        <p14:creationId xmlns:p14="http://schemas.microsoft.com/office/powerpoint/2010/main" val="118355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Fishing">
            <a:extLst>
              <a:ext uri="{FF2B5EF4-FFF2-40B4-BE49-F238E27FC236}">
                <a16:creationId xmlns:a16="http://schemas.microsoft.com/office/drawing/2014/main" id="{392F6EEC-5E78-4A06-AEF7-E055F710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360" y="5397979"/>
            <a:ext cx="914400" cy="914400"/>
          </a:xfrm>
          <a:prstGeom prst="rect">
            <a:avLst/>
          </a:prstGeom>
        </p:spPr>
      </p:pic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9A8664CE-B8E7-4CA4-A4E0-F6AF4ECB7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3144" y="5917910"/>
            <a:ext cx="914400" cy="914400"/>
          </a:xfrm>
          <a:prstGeom prst="rect">
            <a:avLst/>
          </a:prstGeom>
        </p:spPr>
      </p:pic>
      <p:pic>
        <p:nvPicPr>
          <p:cNvPr id="16" name="Graphic 15" descr="Statistics">
            <a:extLst>
              <a:ext uri="{FF2B5EF4-FFF2-40B4-BE49-F238E27FC236}">
                <a16:creationId xmlns:a16="http://schemas.microsoft.com/office/drawing/2014/main" id="{53283180-32B5-4E44-BFD0-F6FA23A43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3144" y="4801379"/>
            <a:ext cx="914400" cy="9144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7BDF9F-6AD0-443A-9530-9AECD3B6DD5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717544" y="5258579"/>
            <a:ext cx="146405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05667A-7BAE-40E4-A1F6-A17DE4087A46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717544" y="5997637"/>
            <a:ext cx="1464056" cy="377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64EF06-AA2D-48F0-A12C-5650BEA6B0B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096000" y="5855179"/>
            <a:ext cx="12233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Head with gears">
            <a:extLst>
              <a:ext uri="{FF2B5EF4-FFF2-40B4-BE49-F238E27FC236}">
                <a16:creationId xmlns:a16="http://schemas.microsoft.com/office/drawing/2014/main" id="{8D8D624D-54EF-49E8-B6C1-CC62696D3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3896" y="5353884"/>
            <a:ext cx="914400" cy="9144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C90391-3CB4-4613-8DD8-B88029343C3E}"/>
              </a:ext>
            </a:extLst>
          </p:cNvPr>
          <p:cNvSpPr txBox="1"/>
          <p:nvPr/>
        </p:nvSpPr>
        <p:spPr>
          <a:xfrm>
            <a:off x="5391603" y="455338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85927FE-C62B-4F9D-8119-88704D5C1D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7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0755-9671-4107-A38D-817757E8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5888-03F8-4287-82DE-0AC86501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6826134" cy="4379232"/>
          </a:xfrm>
        </p:spPr>
        <p:txBody>
          <a:bodyPr>
            <a:normAutofit/>
          </a:bodyPr>
          <a:lstStyle/>
          <a:p>
            <a:r>
              <a:rPr lang="en-US" dirty="0"/>
              <a:t>Define based on homogeneous length composition</a:t>
            </a:r>
          </a:p>
          <a:p>
            <a:r>
              <a:rPr lang="en-US" dirty="0"/>
              <a:t>Separate by fishing gear first</a:t>
            </a:r>
          </a:p>
          <a:p>
            <a:r>
              <a:rPr lang="en-US" dirty="0"/>
              <a:t>Tree based analysis on length comp data</a:t>
            </a:r>
          </a:p>
          <a:p>
            <a:r>
              <a:rPr lang="en-US" dirty="0"/>
              <a:t>Consider spatial, seasonal (year, country and sex)</a:t>
            </a:r>
          </a:p>
          <a:p>
            <a:r>
              <a:rPr lang="en-US" dirty="0"/>
              <a:t>When to stop (how many fisheries)</a:t>
            </a:r>
          </a:p>
          <a:p>
            <a:r>
              <a:rPr lang="en-US" dirty="0"/>
              <a:t>How to deal with growth and cohort strength (recruitment)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66A0F-B423-4FD1-AA99-42872E2A8F5A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Lennert-Cody et al. 2010. Exploratory analysis of spatial-temporal patterns in length-frequency data: an example of distributional regression trees. Fisheries Research, 102(3): 323-326.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AA5F5-575B-449D-9CE8-F752CEDD8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515" y="0"/>
            <a:ext cx="3150742" cy="2804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37030-A133-471F-B957-E604191C8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42" y="2754284"/>
            <a:ext cx="4579640" cy="38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0755-9671-4107-A38D-817757E8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Fishery structure: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5888-03F8-4287-82DE-0AC86501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813469" cy="4379232"/>
          </a:xfrm>
        </p:spPr>
        <p:txBody>
          <a:bodyPr>
            <a:normAutofit/>
          </a:bodyPr>
          <a:lstStyle/>
          <a:p>
            <a:r>
              <a:rPr lang="en-US" dirty="0"/>
              <a:t>Separate by gear</a:t>
            </a:r>
          </a:p>
          <a:p>
            <a:r>
              <a:rPr lang="en-US" dirty="0"/>
              <a:t>Define fisheries based on regression tree analysis of composition data using area, season, and possibly year, country, and sex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02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0755-9671-4107-A38D-817757E8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7" y="52408"/>
            <a:ext cx="10515600" cy="998063"/>
          </a:xfrm>
        </p:spPr>
        <p:txBody>
          <a:bodyPr/>
          <a:lstStyle/>
          <a:p>
            <a:r>
              <a:rPr lang="en-US" dirty="0"/>
              <a:t>Selectivity: Fishery vs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5888-03F8-4287-82DE-0AC86501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7" y="1132115"/>
            <a:ext cx="11353798" cy="57258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Fishery</a:t>
            </a:r>
          </a:p>
          <a:p>
            <a:pPr lvl="1"/>
            <a:r>
              <a:rPr lang="en-US" dirty="0"/>
              <a:t>Remove the fish at the correct age</a:t>
            </a:r>
          </a:p>
          <a:p>
            <a:pPr lvl="1"/>
            <a:r>
              <a:rPr lang="en-US" dirty="0"/>
              <a:t>Smooth over sampling error</a:t>
            </a:r>
          </a:p>
          <a:p>
            <a:pPr lvl="1"/>
            <a:r>
              <a:rPr lang="en-US" dirty="0"/>
              <a:t>Fill in missing years (gears)</a:t>
            </a:r>
          </a:p>
          <a:p>
            <a:pPr lvl="1"/>
            <a:r>
              <a:rPr lang="en-US" dirty="0"/>
              <a:t>(can allow composition data to provide information on other quantities)</a:t>
            </a:r>
          </a:p>
          <a:p>
            <a:pPr lvl="1"/>
            <a:r>
              <a:rPr lang="en-US" dirty="0"/>
              <a:t>Areas as fisheries (availability), flexible time varying selectivity curves</a:t>
            </a:r>
          </a:p>
          <a:p>
            <a:r>
              <a:rPr lang="en-US" dirty="0"/>
              <a:t>Index (including CPUE)</a:t>
            </a:r>
          </a:p>
          <a:p>
            <a:pPr lvl="1"/>
            <a:r>
              <a:rPr lang="en-US" dirty="0"/>
              <a:t>Determines the ages represented by the index</a:t>
            </a:r>
          </a:p>
          <a:p>
            <a:pPr lvl="1"/>
            <a:r>
              <a:rPr lang="en-US" dirty="0"/>
              <a:t>Smooth over sampling error</a:t>
            </a:r>
          </a:p>
          <a:p>
            <a:pPr lvl="1"/>
            <a:r>
              <a:rPr lang="en-US" dirty="0"/>
              <a:t>(does not need to fill in missing years)</a:t>
            </a:r>
          </a:p>
          <a:p>
            <a:pPr lvl="1"/>
            <a:r>
              <a:rPr lang="en-US" dirty="0"/>
              <a:t>Allow composition data to provide information on other quantities (F, M, annual recruitment, growth)</a:t>
            </a:r>
          </a:p>
          <a:p>
            <a:pPr lvl="1"/>
            <a:r>
              <a:rPr lang="en-US" dirty="0"/>
              <a:t>Whole stock (contact), time invariant functional forms</a:t>
            </a:r>
          </a:p>
          <a:p>
            <a:pPr lvl="1"/>
            <a:r>
              <a:rPr lang="en-US" dirty="0"/>
              <a:t>Design survey/CPUE analysis to make selectivity smooth, time invariant, and asymptotic if possible </a:t>
            </a:r>
          </a:p>
        </p:txBody>
      </p:sp>
    </p:spTree>
    <p:extLst>
      <p:ext uri="{BB962C8B-B14F-4D97-AF65-F5344CB8AC3E}">
        <p14:creationId xmlns:p14="http://schemas.microsoft.com/office/powerpoint/2010/main" val="4215202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0755-9671-4107-A38D-817757E8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7" y="52408"/>
            <a:ext cx="10515600" cy="998063"/>
          </a:xfrm>
        </p:spPr>
        <p:txBody>
          <a:bodyPr/>
          <a:lstStyle/>
          <a:p>
            <a:r>
              <a:rPr lang="en-US" dirty="0"/>
              <a:t>Selectivity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5888-03F8-4287-82DE-0AC86501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7" y="1132115"/>
            <a:ext cx="11353798" cy="5725886"/>
          </a:xfrm>
        </p:spPr>
        <p:txBody>
          <a:bodyPr>
            <a:normAutofit/>
          </a:bodyPr>
          <a:lstStyle/>
          <a:p>
            <a:r>
              <a:rPr lang="en-US" dirty="0"/>
              <a:t>Variation in composition data</a:t>
            </a:r>
          </a:p>
          <a:p>
            <a:pPr lvl="1"/>
            <a:r>
              <a:rPr lang="en-US" dirty="0"/>
              <a:t>Sampling error - smooth with “functional” form</a:t>
            </a:r>
          </a:p>
          <a:p>
            <a:pPr lvl="1"/>
            <a:r>
              <a:rPr lang="en-US" dirty="0"/>
              <a:t>Changes in contact selectivity – use time varying selectivity </a:t>
            </a:r>
          </a:p>
          <a:p>
            <a:pPr lvl="1"/>
            <a:r>
              <a:rPr lang="en-US" dirty="0"/>
              <a:t>Spatial variation in age/size of fish – use fishery definitions (or spatial model)</a:t>
            </a:r>
          </a:p>
          <a:p>
            <a:pPr lvl="1"/>
            <a:r>
              <a:rPr lang="en-US" dirty="0"/>
              <a:t>Often a combination of all three</a:t>
            </a:r>
          </a:p>
          <a:p>
            <a:r>
              <a:rPr lang="en-US" dirty="0"/>
              <a:t>How to know you are not modelling sampling error</a:t>
            </a:r>
          </a:p>
          <a:p>
            <a:pPr lvl="1"/>
            <a:r>
              <a:rPr lang="en-US" dirty="0"/>
              <a:t>Estimation of smoothness parameter</a:t>
            </a:r>
          </a:p>
          <a:p>
            <a:pPr lvl="1"/>
            <a:r>
              <a:rPr lang="en-US" dirty="0"/>
              <a:t> (see data weighting)</a:t>
            </a:r>
          </a:p>
          <a:p>
            <a:r>
              <a:rPr lang="en-US" dirty="0"/>
              <a:t>Age, length, or both</a:t>
            </a:r>
          </a:p>
          <a:p>
            <a:pPr lvl="1"/>
            <a:r>
              <a:rPr lang="en-US" dirty="0"/>
              <a:t>Length for contact selectivity</a:t>
            </a:r>
          </a:p>
          <a:p>
            <a:pPr lvl="1"/>
            <a:r>
              <a:rPr lang="en-US" dirty="0"/>
              <a:t>Age for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BD1-E35D-4433-B70E-24328795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47"/>
            <a:ext cx="10515600" cy="1325563"/>
          </a:xfrm>
        </p:spPr>
        <p:txBody>
          <a:bodyPr/>
          <a:lstStyle/>
          <a:p>
            <a:r>
              <a:rPr lang="en-US" dirty="0"/>
              <a:t>Fishery selectivity: Spatial variation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60A2A-CE26-4473-8C84-44E8640F91DD}"/>
              </a:ext>
            </a:extLst>
          </p:cNvPr>
          <p:cNvSpPr/>
          <p:nvPr/>
        </p:nvSpPr>
        <p:spPr>
          <a:xfrm>
            <a:off x="-43543" y="6396335"/>
            <a:ext cx="12046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Waterhouse, L., Sampson, D. B., Maunder, M. Semmens, B. X. 2014. Using areas-as-fleets selectivity to model spatial fishing: Asymptotic curves are unlikely under equilibrium conditions. Fisheries Research, 158: 15-25.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4DCEE0-B35A-4151-896B-69723C158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763"/>
          <a:stretch/>
        </p:blipFill>
        <p:spPr>
          <a:xfrm>
            <a:off x="5796788" y="1764960"/>
            <a:ext cx="6465870" cy="19549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43E77F-5B02-41CA-8065-0C37AA868132}"/>
              </a:ext>
            </a:extLst>
          </p:cNvPr>
          <p:cNvSpPr txBox="1"/>
          <p:nvPr/>
        </p:nvSpPr>
        <p:spPr>
          <a:xfrm>
            <a:off x="8357755" y="1278870"/>
            <a:ext cx="185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Dome is 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1C55-1D26-4AA8-98AA-71B8986B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353765"/>
            <a:ext cx="5573486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Spatial structure causes dome shape and time varying selectivity</a:t>
            </a:r>
          </a:p>
          <a:p>
            <a:pPr lvl="1"/>
            <a:r>
              <a:rPr lang="en-US" dirty="0"/>
              <a:t>Define fisheries to make selectivity as asymptotic and as constant over time as practical</a:t>
            </a:r>
          </a:p>
          <a:p>
            <a:pPr lvl="1"/>
            <a:r>
              <a:rPr lang="en-US" dirty="0"/>
              <a:t>(Further evidence that weighting index composition data by CPUE is important)</a:t>
            </a:r>
          </a:p>
        </p:txBody>
      </p:sp>
    </p:spTree>
    <p:extLst>
      <p:ext uri="{BB962C8B-B14F-4D97-AF65-F5344CB8AC3E}">
        <p14:creationId xmlns:p14="http://schemas.microsoft.com/office/powerpoint/2010/main" val="2862839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BD1-E35D-4433-B70E-24328795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47"/>
            <a:ext cx="10515600" cy="1325563"/>
          </a:xfrm>
        </p:spPr>
        <p:txBody>
          <a:bodyPr/>
          <a:lstStyle/>
          <a:p>
            <a:r>
              <a:rPr lang="en-US" dirty="0"/>
              <a:t>Fishery selectivity: Spatial variation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60A2A-CE26-4473-8C84-44E8640F91DD}"/>
              </a:ext>
            </a:extLst>
          </p:cNvPr>
          <p:cNvSpPr/>
          <p:nvPr/>
        </p:nvSpPr>
        <p:spPr>
          <a:xfrm>
            <a:off x="-43543" y="6396335"/>
            <a:ext cx="12046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Waterhouse, L., Sampson, D. B., Maunder, M. Semmens, B. X. 2014. Using areas-as-fleets selectivity to model spatial fishing: Asymptotic curves are unlikely under equilibrium conditions. Fisheries Research, 158: 15-25.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4DCEE0-B35A-4151-896B-69723C158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763"/>
          <a:stretch/>
        </p:blipFill>
        <p:spPr>
          <a:xfrm>
            <a:off x="5796788" y="1764960"/>
            <a:ext cx="6465870" cy="19549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43E77F-5B02-41CA-8065-0C37AA868132}"/>
              </a:ext>
            </a:extLst>
          </p:cNvPr>
          <p:cNvSpPr txBox="1"/>
          <p:nvPr/>
        </p:nvSpPr>
        <p:spPr>
          <a:xfrm>
            <a:off x="8357755" y="1278870"/>
            <a:ext cx="185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Dome is 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1C55-1D26-4AA8-98AA-71B8986B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353765"/>
            <a:ext cx="5573486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Spatial structure causes dome shape and time varying selectivity</a:t>
            </a:r>
          </a:p>
          <a:p>
            <a:pPr lvl="1"/>
            <a:r>
              <a:rPr lang="en-US" dirty="0"/>
              <a:t>Define fisheries to make selectivity as asymptotic and as constant over time as practical</a:t>
            </a:r>
          </a:p>
          <a:p>
            <a:pPr lvl="1"/>
            <a:r>
              <a:rPr lang="en-US" dirty="0"/>
              <a:t>(Further evidence that weighting index composition data by CPUE is important)</a:t>
            </a:r>
          </a:p>
        </p:txBody>
      </p:sp>
      <p:pic>
        <p:nvPicPr>
          <p:cNvPr id="8" name="Graphic 7" descr="Fish">
            <a:extLst>
              <a:ext uri="{FF2B5EF4-FFF2-40B4-BE49-F238E27FC236}">
                <a16:creationId xmlns:a16="http://schemas.microsoft.com/office/drawing/2014/main" id="{EB88FED4-1549-439F-A402-E94D32075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1216" y="4447760"/>
            <a:ext cx="914400" cy="914400"/>
          </a:xfrm>
          <a:prstGeom prst="rect">
            <a:avLst/>
          </a:prstGeom>
        </p:spPr>
      </p:pic>
      <p:pic>
        <p:nvPicPr>
          <p:cNvPr id="9" name="Graphic 8" descr="Fish">
            <a:extLst>
              <a:ext uri="{FF2B5EF4-FFF2-40B4-BE49-F238E27FC236}">
                <a16:creationId xmlns:a16="http://schemas.microsoft.com/office/drawing/2014/main" id="{99A51333-8072-4780-A535-39A2B43D3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3656" y="4616491"/>
            <a:ext cx="914400" cy="914400"/>
          </a:xfrm>
          <a:prstGeom prst="rect">
            <a:avLst/>
          </a:prstGeom>
        </p:spPr>
      </p:pic>
      <p:pic>
        <p:nvPicPr>
          <p:cNvPr id="11" name="Graphic 10" descr="Fish">
            <a:extLst>
              <a:ext uri="{FF2B5EF4-FFF2-40B4-BE49-F238E27FC236}">
                <a16:creationId xmlns:a16="http://schemas.microsoft.com/office/drawing/2014/main" id="{62F7E2B8-0000-481E-A8D6-4C9C5CBD2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0787" y="4857772"/>
            <a:ext cx="914400" cy="914400"/>
          </a:xfrm>
          <a:prstGeom prst="rect">
            <a:avLst/>
          </a:prstGeom>
        </p:spPr>
      </p:pic>
      <p:pic>
        <p:nvPicPr>
          <p:cNvPr id="12" name="Graphic 11" descr="Fish">
            <a:extLst>
              <a:ext uri="{FF2B5EF4-FFF2-40B4-BE49-F238E27FC236}">
                <a16:creationId xmlns:a16="http://schemas.microsoft.com/office/drawing/2014/main" id="{BEB3B8B6-03E7-4274-B1FA-B05ACE614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3073" y="4046092"/>
            <a:ext cx="914400" cy="914400"/>
          </a:xfrm>
          <a:prstGeom prst="rect">
            <a:avLst/>
          </a:prstGeom>
        </p:spPr>
      </p:pic>
      <p:pic>
        <p:nvPicPr>
          <p:cNvPr id="13" name="Graphic 12" descr="Fish">
            <a:extLst>
              <a:ext uri="{FF2B5EF4-FFF2-40B4-BE49-F238E27FC236}">
                <a16:creationId xmlns:a16="http://schemas.microsoft.com/office/drawing/2014/main" id="{C9381B96-2BFF-4AC9-B228-9CFF8EBD2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0336" y="4999325"/>
            <a:ext cx="914400" cy="914400"/>
          </a:xfrm>
          <a:prstGeom prst="rect">
            <a:avLst/>
          </a:prstGeom>
        </p:spPr>
      </p:pic>
      <p:pic>
        <p:nvPicPr>
          <p:cNvPr id="14" name="Graphic 13" descr="Fish">
            <a:extLst>
              <a:ext uri="{FF2B5EF4-FFF2-40B4-BE49-F238E27FC236}">
                <a16:creationId xmlns:a16="http://schemas.microsoft.com/office/drawing/2014/main" id="{75E9F0CD-AC43-48E9-B92B-AAF5F76EB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9637" y="4766311"/>
            <a:ext cx="457200" cy="457200"/>
          </a:xfrm>
          <a:prstGeom prst="rect">
            <a:avLst/>
          </a:prstGeom>
        </p:spPr>
      </p:pic>
      <p:pic>
        <p:nvPicPr>
          <p:cNvPr id="15" name="Graphic 14" descr="Fish">
            <a:extLst>
              <a:ext uri="{FF2B5EF4-FFF2-40B4-BE49-F238E27FC236}">
                <a16:creationId xmlns:a16="http://schemas.microsoft.com/office/drawing/2014/main" id="{D5B3E711-BC2D-4682-A45E-3C6179468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4800" y="4159291"/>
            <a:ext cx="914400" cy="914400"/>
          </a:xfrm>
          <a:prstGeom prst="rect">
            <a:avLst/>
          </a:prstGeom>
        </p:spPr>
      </p:pic>
      <p:pic>
        <p:nvPicPr>
          <p:cNvPr id="17" name="Graphic 16" descr="Fish">
            <a:extLst>
              <a:ext uri="{FF2B5EF4-FFF2-40B4-BE49-F238E27FC236}">
                <a16:creationId xmlns:a16="http://schemas.microsoft.com/office/drawing/2014/main" id="{B45E7FD4-E26E-4BE6-9887-A033E3099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574" y="4500440"/>
            <a:ext cx="914400" cy="914400"/>
          </a:xfrm>
          <a:prstGeom prst="rect">
            <a:avLst/>
          </a:prstGeom>
        </p:spPr>
      </p:pic>
      <p:pic>
        <p:nvPicPr>
          <p:cNvPr id="18" name="Graphic 17" descr="Fish">
            <a:extLst>
              <a:ext uri="{FF2B5EF4-FFF2-40B4-BE49-F238E27FC236}">
                <a16:creationId xmlns:a16="http://schemas.microsoft.com/office/drawing/2014/main" id="{73689A51-80C5-4BA1-925C-A6BFA9471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143" y="4922388"/>
            <a:ext cx="457200" cy="457200"/>
          </a:xfrm>
          <a:prstGeom prst="rect">
            <a:avLst/>
          </a:prstGeom>
        </p:spPr>
      </p:pic>
      <p:pic>
        <p:nvPicPr>
          <p:cNvPr id="19" name="Graphic 18" descr="Fish">
            <a:extLst>
              <a:ext uri="{FF2B5EF4-FFF2-40B4-BE49-F238E27FC236}">
                <a16:creationId xmlns:a16="http://schemas.microsoft.com/office/drawing/2014/main" id="{B6A076E0-1B32-4DDB-8232-2AB36541D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681" y="5016051"/>
            <a:ext cx="457200" cy="457200"/>
          </a:xfrm>
          <a:prstGeom prst="rect">
            <a:avLst/>
          </a:prstGeom>
        </p:spPr>
      </p:pic>
      <p:pic>
        <p:nvPicPr>
          <p:cNvPr id="20" name="Graphic 19" descr="Fish">
            <a:extLst>
              <a:ext uri="{FF2B5EF4-FFF2-40B4-BE49-F238E27FC236}">
                <a16:creationId xmlns:a16="http://schemas.microsoft.com/office/drawing/2014/main" id="{C8E46EF2-41A9-4AA3-AA36-3C0699B3F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7589" y="4712840"/>
            <a:ext cx="457200" cy="457200"/>
          </a:xfrm>
          <a:prstGeom prst="rect">
            <a:avLst/>
          </a:prstGeom>
        </p:spPr>
      </p:pic>
      <p:pic>
        <p:nvPicPr>
          <p:cNvPr id="21" name="Graphic 20" descr="Fish">
            <a:extLst>
              <a:ext uri="{FF2B5EF4-FFF2-40B4-BE49-F238E27FC236}">
                <a16:creationId xmlns:a16="http://schemas.microsoft.com/office/drawing/2014/main" id="{9AFDC5A1-DAD1-44CA-990B-AEA8F7D10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3096" y="4503292"/>
            <a:ext cx="457200" cy="457200"/>
          </a:xfrm>
          <a:prstGeom prst="rect">
            <a:avLst/>
          </a:prstGeom>
        </p:spPr>
      </p:pic>
      <p:pic>
        <p:nvPicPr>
          <p:cNvPr id="26" name="Graphic 25" descr="Fish">
            <a:extLst>
              <a:ext uri="{FF2B5EF4-FFF2-40B4-BE49-F238E27FC236}">
                <a16:creationId xmlns:a16="http://schemas.microsoft.com/office/drawing/2014/main" id="{B6AEE4A8-8BEA-4F50-A79F-6A088A09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2132" y="3996519"/>
            <a:ext cx="914400" cy="914400"/>
          </a:xfrm>
          <a:prstGeom prst="rect">
            <a:avLst/>
          </a:prstGeom>
        </p:spPr>
      </p:pic>
      <p:pic>
        <p:nvPicPr>
          <p:cNvPr id="27" name="Graphic 26" descr="Fish">
            <a:extLst>
              <a:ext uri="{FF2B5EF4-FFF2-40B4-BE49-F238E27FC236}">
                <a16:creationId xmlns:a16="http://schemas.microsoft.com/office/drawing/2014/main" id="{7B86ECC4-0956-4DC2-9E3D-46F4D293D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5728" y="4142767"/>
            <a:ext cx="914400" cy="914400"/>
          </a:xfrm>
          <a:prstGeom prst="rect">
            <a:avLst/>
          </a:prstGeom>
        </p:spPr>
      </p:pic>
      <p:pic>
        <p:nvPicPr>
          <p:cNvPr id="28" name="Graphic 27" descr="Fish">
            <a:extLst>
              <a:ext uri="{FF2B5EF4-FFF2-40B4-BE49-F238E27FC236}">
                <a16:creationId xmlns:a16="http://schemas.microsoft.com/office/drawing/2014/main" id="{72E96C75-87FB-44B4-85CD-7476DCADE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8416" y="4348295"/>
            <a:ext cx="914400" cy="914400"/>
          </a:xfrm>
          <a:prstGeom prst="rect">
            <a:avLst/>
          </a:prstGeom>
        </p:spPr>
      </p:pic>
      <p:pic>
        <p:nvPicPr>
          <p:cNvPr id="30" name="Graphic 29" descr="Fish">
            <a:extLst>
              <a:ext uri="{FF2B5EF4-FFF2-40B4-BE49-F238E27FC236}">
                <a16:creationId xmlns:a16="http://schemas.microsoft.com/office/drawing/2014/main" id="{DE4E0B44-9E42-4F97-86BA-A217A93F3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1224" y="5111811"/>
            <a:ext cx="457200" cy="457200"/>
          </a:xfrm>
          <a:prstGeom prst="rect">
            <a:avLst/>
          </a:prstGeom>
        </p:spPr>
      </p:pic>
      <p:pic>
        <p:nvPicPr>
          <p:cNvPr id="31" name="Graphic 30" descr="Fish">
            <a:extLst>
              <a:ext uri="{FF2B5EF4-FFF2-40B4-BE49-F238E27FC236}">
                <a16:creationId xmlns:a16="http://schemas.microsoft.com/office/drawing/2014/main" id="{AAAA0490-5BFA-4E8C-AD16-D0BDF9E3F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7367" y="5286863"/>
            <a:ext cx="457200" cy="457200"/>
          </a:xfrm>
          <a:prstGeom prst="rect">
            <a:avLst/>
          </a:prstGeom>
        </p:spPr>
      </p:pic>
      <p:pic>
        <p:nvPicPr>
          <p:cNvPr id="32" name="Graphic 31" descr="Fish">
            <a:extLst>
              <a:ext uri="{FF2B5EF4-FFF2-40B4-BE49-F238E27FC236}">
                <a16:creationId xmlns:a16="http://schemas.microsoft.com/office/drawing/2014/main" id="{6DA6E8C5-936A-4059-AB13-868E0400F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0631" y="5256740"/>
            <a:ext cx="457200" cy="457200"/>
          </a:xfrm>
          <a:prstGeom prst="rect">
            <a:avLst/>
          </a:prstGeom>
        </p:spPr>
      </p:pic>
      <p:pic>
        <p:nvPicPr>
          <p:cNvPr id="33" name="Graphic 32" descr="Fish">
            <a:extLst>
              <a:ext uri="{FF2B5EF4-FFF2-40B4-BE49-F238E27FC236}">
                <a16:creationId xmlns:a16="http://schemas.microsoft.com/office/drawing/2014/main" id="{FACABF03-E79E-4B0F-9D35-208C5B62A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5106" y="5314972"/>
            <a:ext cx="457200" cy="457200"/>
          </a:xfrm>
          <a:prstGeom prst="rect">
            <a:avLst/>
          </a:prstGeom>
        </p:spPr>
      </p:pic>
      <p:pic>
        <p:nvPicPr>
          <p:cNvPr id="35" name="Graphic 34" descr="Fish">
            <a:extLst>
              <a:ext uri="{FF2B5EF4-FFF2-40B4-BE49-F238E27FC236}">
                <a16:creationId xmlns:a16="http://schemas.microsoft.com/office/drawing/2014/main" id="{44B3F445-927E-4FC5-9512-3D8FD6A65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4659" y="5465266"/>
            <a:ext cx="457200" cy="457200"/>
          </a:xfrm>
          <a:prstGeom prst="rect">
            <a:avLst/>
          </a:prstGeom>
        </p:spPr>
      </p:pic>
      <p:pic>
        <p:nvPicPr>
          <p:cNvPr id="36" name="Graphic 35" descr="Fish">
            <a:extLst>
              <a:ext uri="{FF2B5EF4-FFF2-40B4-BE49-F238E27FC236}">
                <a16:creationId xmlns:a16="http://schemas.microsoft.com/office/drawing/2014/main" id="{EE4A4057-135D-4E4E-8EA8-09B37377E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7923" y="5435143"/>
            <a:ext cx="457200" cy="457200"/>
          </a:xfrm>
          <a:prstGeom prst="rect">
            <a:avLst/>
          </a:prstGeom>
        </p:spPr>
      </p:pic>
      <p:pic>
        <p:nvPicPr>
          <p:cNvPr id="37" name="Graphic 36" descr="Fish">
            <a:extLst>
              <a:ext uri="{FF2B5EF4-FFF2-40B4-BE49-F238E27FC236}">
                <a16:creationId xmlns:a16="http://schemas.microsoft.com/office/drawing/2014/main" id="{B8598B36-0026-4755-8B6D-AE734945D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2398" y="5493375"/>
            <a:ext cx="457200" cy="457200"/>
          </a:xfrm>
          <a:prstGeom prst="rect">
            <a:avLst/>
          </a:prstGeom>
        </p:spPr>
      </p:pic>
      <p:pic>
        <p:nvPicPr>
          <p:cNvPr id="38" name="Graphic 37" descr="Fish">
            <a:extLst>
              <a:ext uri="{FF2B5EF4-FFF2-40B4-BE49-F238E27FC236}">
                <a16:creationId xmlns:a16="http://schemas.microsoft.com/office/drawing/2014/main" id="{1A9F77DA-9FE8-4CC5-8175-20CBBCDC5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616" y="5090324"/>
            <a:ext cx="457200" cy="457200"/>
          </a:xfrm>
          <a:prstGeom prst="rect">
            <a:avLst/>
          </a:prstGeom>
        </p:spPr>
      </p:pic>
      <p:pic>
        <p:nvPicPr>
          <p:cNvPr id="39" name="Graphic 38" descr="Fish">
            <a:extLst>
              <a:ext uri="{FF2B5EF4-FFF2-40B4-BE49-F238E27FC236}">
                <a16:creationId xmlns:a16="http://schemas.microsoft.com/office/drawing/2014/main" id="{5EA277C6-FE26-4080-A3CD-5AD279C9A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6803" y="4912999"/>
            <a:ext cx="457200" cy="4572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4818A51-3F75-4715-ADDD-A7426FC04567}"/>
              </a:ext>
            </a:extLst>
          </p:cNvPr>
          <p:cNvSpPr/>
          <p:nvPr/>
        </p:nvSpPr>
        <p:spPr>
          <a:xfrm>
            <a:off x="9271201" y="4181926"/>
            <a:ext cx="2398285" cy="175048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CD87D1-8D48-4E26-A2BA-C165CC1EB335}"/>
              </a:ext>
            </a:extLst>
          </p:cNvPr>
          <p:cNvSpPr/>
          <p:nvPr/>
        </p:nvSpPr>
        <p:spPr>
          <a:xfrm>
            <a:off x="6894552" y="4179011"/>
            <a:ext cx="2398285" cy="175048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BD1-E35D-4433-B70E-24328795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1C55-1D26-4AA8-98AA-71B8986B1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are influential when fitting to length composition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91B33-8C6C-45D7-B50E-BC661C3C3FA2}"/>
              </a:ext>
            </a:extLst>
          </p:cNvPr>
          <p:cNvSpPr/>
          <p:nvPr/>
        </p:nvSpPr>
        <p:spPr>
          <a:xfrm>
            <a:off x="0" y="6396979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Wang et al. 2009. Implications of model and data assumptions: An illustration including data for the Taiwanese longline fishery into the eastern Pacific Ocean bigeye tuna (Thunnus </a:t>
            </a:r>
            <a:r>
              <a:rPr lang="en-US" sz="1200" dirty="0" err="1"/>
              <a:t>obesus</a:t>
            </a:r>
            <a:r>
              <a:rPr lang="en-US" sz="1200" dirty="0"/>
              <a:t>) stock assessment. Fisheries Research 97 (2009) 118–126.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4C583-9A05-4FE9-ACD8-D8FF59EA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71" y="2794360"/>
            <a:ext cx="5157384" cy="28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BD1-E35D-4433-B70E-24328795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Fishery selectivity: splines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1C55-1D26-4AA8-98AA-71B8986B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3" y="1776411"/>
            <a:ext cx="6713820" cy="4351338"/>
          </a:xfrm>
        </p:spPr>
        <p:txBody>
          <a:bodyPr>
            <a:normAutofit/>
          </a:bodyPr>
          <a:lstStyle/>
          <a:p>
            <a:r>
              <a:rPr lang="en-US" dirty="0"/>
              <a:t>Splines are flexible selectivity curves</a:t>
            </a:r>
          </a:p>
          <a:p>
            <a:r>
              <a:rPr lang="en-US" dirty="0"/>
              <a:t>Smoothness</a:t>
            </a:r>
          </a:p>
          <a:p>
            <a:pPr lvl="1"/>
            <a:r>
              <a:rPr lang="en-US" dirty="0"/>
              <a:t>Smoothness parameters</a:t>
            </a:r>
          </a:p>
          <a:p>
            <a:pPr lvl="1"/>
            <a:r>
              <a:rPr lang="en-US" dirty="0"/>
              <a:t>Number and location of knots (use empirical selective to find knots)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409ADF-ED8A-43E5-AC1F-85694A5FA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 r="74819" b="71080"/>
          <a:stretch/>
        </p:blipFill>
        <p:spPr>
          <a:xfrm>
            <a:off x="7082550" y="1624786"/>
            <a:ext cx="5157540" cy="24138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48AE3D-BD18-43C6-BAC7-5F0A90468A67}"/>
              </a:ext>
            </a:extLst>
          </p:cNvPr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Minte-Vera et al. 2020. Yellowfin tuna in the eastern Pacific Ocean, 2019: benchmark assessment. IATTC Document SAC-11-07 REV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003EF7-14E8-4C39-BDF2-4A910A07A584}"/>
              </a:ext>
            </a:extLst>
          </p:cNvPr>
          <p:cNvSpPr/>
          <p:nvPr/>
        </p:nvSpPr>
        <p:spPr>
          <a:xfrm>
            <a:off x="0" y="6354375"/>
            <a:ext cx="8387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Oliveros-Ramos R (2020). Empirical selectivity diagnostics for r4ss. R package version 0.1.2. DOI:10.5281/zenodo.4599748.</a:t>
            </a:r>
          </a:p>
        </p:txBody>
      </p:sp>
    </p:spTree>
    <p:extLst>
      <p:ext uri="{BB962C8B-B14F-4D97-AF65-F5344CB8AC3E}">
        <p14:creationId xmlns:p14="http://schemas.microsoft.com/office/powerpoint/2010/main" val="439990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BD1-E35D-4433-B70E-24328795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Fishery selectivity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1C55-1D26-4AA8-98AA-71B8986B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2" y="1825625"/>
            <a:ext cx="6602112" cy="4351338"/>
          </a:xfrm>
        </p:spPr>
        <p:txBody>
          <a:bodyPr>
            <a:normAutofit/>
          </a:bodyPr>
          <a:lstStyle/>
          <a:p>
            <a:r>
              <a:rPr lang="en-US" dirty="0"/>
              <a:t>Weird </a:t>
            </a:r>
            <a:r>
              <a:rPr lang="en-US" dirty="0" err="1"/>
              <a:t>selectivities</a:t>
            </a:r>
            <a:r>
              <a:rPr lang="en-US" dirty="0"/>
              <a:t>/comp data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Double modes</a:t>
            </a:r>
          </a:p>
          <a:p>
            <a:pPr lvl="2"/>
            <a:r>
              <a:rPr lang="en-US" dirty="0"/>
              <a:t>Redefine fisheries by area, season, year, gear</a:t>
            </a:r>
          </a:p>
          <a:p>
            <a:pPr lvl="2"/>
            <a:r>
              <a:rPr lang="en-US" dirty="0"/>
              <a:t>Time varying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Long tails</a:t>
            </a:r>
          </a:p>
          <a:p>
            <a:pPr lvl="2"/>
            <a:r>
              <a:rPr lang="en-US" dirty="0"/>
              <a:t>Not expected to be flatter than population composition</a:t>
            </a:r>
          </a:p>
          <a:p>
            <a:pPr lvl="2"/>
            <a:r>
              <a:rPr lang="en-US" dirty="0"/>
              <a:t>Changes over time suggest fishery structure</a:t>
            </a:r>
          </a:p>
          <a:p>
            <a:pPr lvl="1"/>
            <a:r>
              <a:rPr lang="en-US" dirty="0"/>
              <a:t>Jagged predictions vs smooth observations</a:t>
            </a:r>
          </a:p>
          <a:p>
            <a:pPr lvl="2"/>
            <a:r>
              <a:rPr lang="en-US" dirty="0"/>
              <a:t>Cohorts</a:t>
            </a:r>
          </a:p>
          <a:p>
            <a:pPr lvl="3"/>
            <a:r>
              <a:rPr lang="en-US" dirty="0"/>
              <a:t>Continuous recruitment</a:t>
            </a:r>
          </a:p>
          <a:p>
            <a:pPr lvl="3"/>
            <a:r>
              <a:rPr lang="en-US" dirty="0"/>
              <a:t>Assumed variation of length at age too narrow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F81B43-56B6-4821-BB31-00C233BD7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983" y="1121362"/>
            <a:ext cx="5649764" cy="43240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5B4E80-D35C-4E42-8522-B662BF4983F5}"/>
              </a:ext>
            </a:extLst>
          </p:cNvPr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Xu et al. 2020. Bigeye tuna in the eastern Pacific Ocean, 2019: benchmark assessment. IATTC Document SAC-11-06 REV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E54DF3-8D69-40B1-8C91-88172B7BCA61}"/>
              </a:ext>
            </a:extLst>
          </p:cNvPr>
          <p:cNvSpPr/>
          <p:nvPr/>
        </p:nvSpPr>
        <p:spPr>
          <a:xfrm>
            <a:off x="8285515" y="2988921"/>
            <a:ext cx="1295400" cy="95794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4B5865-4DAF-4C3F-BC62-0EF02147CDA0}"/>
              </a:ext>
            </a:extLst>
          </p:cNvPr>
          <p:cNvSpPr/>
          <p:nvPr/>
        </p:nvSpPr>
        <p:spPr>
          <a:xfrm>
            <a:off x="10733654" y="2977243"/>
            <a:ext cx="1295400" cy="95794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CE38F3-99DE-4942-A125-B043DB598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9" r="74819" b="71080"/>
          <a:stretch/>
        </p:blipFill>
        <p:spPr>
          <a:xfrm>
            <a:off x="9233510" y="5428730"/>
            <a:ext cx="3053888" cy="14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7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BD1-E35D-4433-B70E-24328795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/>
          <a:p>
            <a:r>
              <a:rPr lang="en-US" dirty="0"/>
              <a:t>Fishery selectivity: temporal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1C55-1D26-4AA8-98AA-71B8986B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3617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Time blocks</a:t>
            </a:r>
          </a:p>
          <a:p>
            <a:pPr lvl="1"/>
            <a:r>
              <a:rPr lang="en-US" dirty="0"/>
              <a:t>Known changes</a:t>
            </a:r>
          </a:p>
          <a:p>
            <a:r>
              <a:rPr lang="en-US" dirty="0"/>
              <a:t>Random effects</a:t>
            </a:r>
          </a:p>
          <a:p>
            <a:pPr lvl="1"/>
            <a:r>
              <a:rPr lang="en-US" dirty="0"/>
              <a:t>Parameters of functional forms</a:t>
            </a:r>
          </a:p>
          <a:p>
            <a:pPr lvl="1"/>
            <a:r>
              <a:rPr lang="en-US" dirty="0"/>
              <a:t>Age-time Random effects</a:t>
            </a:r>
          </a:p>
          <a:p>
            <a:pPr lvl="2"/>
            <a:r>
              <a:rPr lang="en-US" dirty="0"/>
              <a:t>Combining fisheries (e.g. Nielsen and Berg, 2014)</a:t>
            </a:r>
          </a:p>
          <a:p>
            <a:pPr lvl="3"/>
            <a:r>
              <a:rPr lang="en-US" dirty="0"/>
              <a:t>Fewer parameters vs sharp changes in effort allocation among gears</a:t>
            </a:r>
          </a:p>
          <a:p>
            <a:pPr lvl="1"/>
            <a:r>
              <a:rPr lang="en-US" dirty="0"/>
              <a:t>Length-time</a:t>
            </a:r>
          </a:p>
          <a:p>
            <a:pPr lvl="2"/>
            <a:r>
              <a:rPr lang="en-US" dirty="0"/>
              <a:t>Too many parameters</a:t>
            </a:r>
          </a:p>
          <a:p>
            <a:pPr lvl="1"/>
            <a:r>
              <a:rPr lang="en-US" dirty="0"/>
              <a:t>Estimating variance/smoothing parameters</a:t>
            </a:r>
          </a:p>
          <a:p>
            <a:pPr lvl="1"/>
            <a:r>
              <a:rPr lang="en-US" dirty="0"/>
              <a:t>Computationally demanding</a:t>
            </a:r>
          </a:p>
          <a:p>
            <a:r>
              <a:rPr lang="en-US" dirty="0"/>
              <a:t>Nonparametric</a:t>
            </a:r>
          </a:p>
          <a:p>
            <a:pPr lvl="1"/>
            <a:r>
              <a:rPr lang="en-US" dirty="0"/>
              <a:t>Splines</a:t>
            </a:r>
          </a:p>
          <a:p>
            <a:pPr lvl="2"/>
            <a:r>
              <a:rPr lang="en-US" dirty="0"/>
              <a:t>Determining nodes in two dimensions</a:t>
            </a:r>
          </a:p>
          <a:p>
            <a:pPr lvl="1"/>
            <a:r>
              <a:rPr lang="en-US" dirty="0"/>
              <a:t>Estimating nodes/smoothness penalties</a:t>
            </a:r>
          </a:p>
          <a:p>
            <a:r>
              <a:rPr lang="en-US" dirty="0"/>
              <a:t>Fitting to noise or removing fish at the right age/size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2F07E0-241C-4A01-B4FE-E87A1C4B09FA}"/>
              </a:ext>
            </a:extLst>
          </p:cNvPr>
          <p:cNvSpPr/>
          <p:nvPr/>
        </p:nvSpPr>
        <p:spPr>
          <a:xfrm>
            <a:off x="0" y="6555832"/>
            <a:ext cx="11200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Nielsen, A., Berg. C. W. 2014. Estimation of time-varying selectivity in stock assessments using state-space models. Fisheries Research, 158: 96-101.</a:t>
            </a:r>
          </a:p>
        </p:txBody>
      </p:sp>
    </p:spTree>
    <p:extLst>
      <p:ext uri="{BB962C8B-B14F-4D97-AF65-F5344CB8AC3E}">
        <p14:creationId xmlns:p14="http://schemas.microsoft.com/office/powerpoint/2010/main" val="158874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Fishing">
            <a:extLst>
              <a:ext uri="{FF2B5EF4-FFF2-40B4-BE49-F238E27FC236}">
                <a16:creationId xmlns:a16="http://schemas.microsoft.com/office/drawing/2014/main" id="{A1823A3E-5C90-4F1C-9D2F-9531BF69C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360" y="5397979"/>
            <a:ext cx="914400" cy="914400"/>
          </a:xfrm>
          <a:prstGeom prst="rect">
            <a:avLst/>
          </a:prstGeom>
        </p:spPr>
      </p:pic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50D0E02-A3D5-4B3C-9AB2-A18FD4D59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3144" y="5917910"/>
            <a:ext cx="914400" cy="914400"/>
          </a:xfrm>
          <a:prstGeom prst="rect">
            <a:avLst/>
          </a:prstGeom>
        </p:spPr>
      </p:pic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0990C271-F2FD-49A3-A219-60A52745B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3144" y="4801379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8C793-AB6B-41F4-A158-F754C954116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7544" y="5258579"/>
            <a:ext cx="146405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184714-A012-4561-A684-2B80DBA2711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717544" y="5997637"/>
            <a:ext cx="1464056" cy="377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6DBAD-B93B-468F-98DD-F5F65634AB9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096000" y="5855179"/>
            <a:ext cx="12233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Robot">
            <a:extLst>
              <a:ext uri="{FF2B5EF4-FFF2-40B4-BE49-F238E27FC236}">
                <a16:creationId xmlns:a16="http://schemas.microsoft.com/office/drawing/2014/main" id="{B2B5DBBE-5951-4879-8015-CC4B1FFFE6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5845" y="5338306"/>
            <a:ext cx="914400" cy="9144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A972E7-8222-40B7-BAD2-76B573BD3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9BA70C3-5F74-4E53-BDFE-E174C87C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57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C1E0E513-7419-462C-A6C6-551BBBBD768F}"/>
              </a:ext>
            </a:extLst>
          </p:cNvPr>
          <p:cNvSpPr/>
          <p:nvPr/>
        </p:nvSpPr>
        <p:spPr>
          <a:xfrm>
            <a:off x="6842403" y="1449362"/>
            <a:ext cx="2372593" cy="109104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for information on F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61285CF2-F220-482C-93A5-09137254DF73}"/>
              </a:ext>
            </a:extLst>
          </p:cNvPr>
          <p:cNvSpPr/>
          <p:nvPr/>
        </p:nvSpPr>
        <p:spPr>
          <a:xfrm>
            <a:off x="4771427" y="5668239"/>
            <a:ext cx="1596736" cy="9351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time varying spline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ED71F65D-CA7B-412F-8BF1-1D217655DFF0}"/>
              </a:ext>
            </a:extLst>
          </p:cNvPr>
          <p:cNvSpPr/>
          <p:nvPr/>
        </p:nvSpPr>
        <p:spPr>
          <a:xfrm>
            <a:off x="2681131" y="2542312"/>
            <a:ext cx="2486891" cy="109104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Large difference in selectivity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A4EDF70-FDFD-4B95-B94B-EB762886A7D3}"/>
              </a:ext>
            </a:extLst>
          </p:cNvPr>
          <p:cNvSpPr/>
          <p:nvPr/>
        </p:nvSpPr>
        <p:spPr>
          <a:xfrm>
            <a:off x="2611851" y="4558142"/>
            <a:ext cx="2625435" cy="102523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Length selectivity needed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0CAEA25-F1AB-4B38-B6F5-C213590EEC01}"/>
              </a:ext>
            </a:extLst>
          </p:cNvPr>
          <p:cNvSpPr/>
          <p:nvPr/>
        </p:nvSpPr>
        <p:spPr>
          <a:xfrm>
            <a:off x="9997543" y="3800884"/>
            <a:ext cx="1475509" cy="7966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Separate by gear and area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FE995DD1-BE9E-431D-A4EA-9DCF5FF85974}"/>
              </a:ext>
            </a:extLst>
          </p:cNvPr>
          <p:cNvSpPr/>
          <p:nvPr/>
        </p:nvSpPr>
        <p:spPr>
          <a:xfrm>
            <a:off x="1386585" y="5668239"/>
            <a:ext cx="1711037" cy="9351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random walk in age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0671420-87C7-4BED-AFD9-85EA1F4CCB6B}"/>
              </a:ext>
            </a:extLst>
          </p:cNvPr>
          <p:cNvSpPr/>
          <p:nvPr/>
        </p:nvSpPr>
        <p:spPr>
          <a:xfrm>
            <a:off x="9995809" y="5694445"/>
            <a:ext cx="1482436" cy="9351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asymptotic time invariant functional form 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FAF2355B-FC0F-4358-88A5-4F8E5CBE405C}"/>
              </a:ext>
            </a:extLst>
          </p:cNvPr>
          <p:cNvSpPr/>
          <p:nvPr/>
        </p:nvSpPr>
        <p:spPr>
          <a:xfrm>
            <a:off x="7540330" y="213203"/>
            <a:ext cx="980209" cy="6338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E0232D-9936-4AB5-AE1B-7FE69B57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19" y="15490"/>
            <a:ext cx="4793673" cy="1325563"/>
          </a:xfrm>
        </p:spPr>
        <p:txBody>
          <a:bodyPr/>
          <a:lstStyle/>
          <a:p>
            <a:r>
              <a:rPr lang="en-US" dirty="0"/>
              <a:t>Fishery selectivity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246768-7E3D-4D27-9D90-430ABB8433B5}"/>
              </a:ext>
            </a:extLst>
          </p:cNvPr>
          <p:cNvCxnSpPr>
            <a:stCxn id="11" idx="2"/>
            <a:endCxn id="4" idx="0"/>
          </p:cNvCxnSpPr>
          <p:nvPr/>
        </p:nvCxnSpPr>
        <p:spPr>
          <a:xfrm flipH="1">
            <a:off x="8028700" y="847047"/>
            <a:ext cx="1735" cy="602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2E6DB91-9801-4CAB-AB28-32B532A2C171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>
            <a:off x="9214996" y="1994884"/>
            <a:ext cx="1520302" cy="1806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24E264C-7111-4BCD-AB9F-FF48D668B061}"/>
              </a:ext>
            </a:extLst>
          </p:cNvPr>
          <p:cNvCxnSpPr>
            <a:cxnSpLocks/>
            <a:stCxn id="4" idx="1"/>
            <a:endCxn id="6" idx="0"/>
          </p:cNvCxnSpPr>
          <p:nvPr/>
        </p:nvCxnSpPr>
        <p:spPr>
          <a:xfrm rot="10800000" flipV="1">
            <a:off x="3924577" y="1994884"/>
            <a:ext cx="2917826" cy="5474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4E119A3-E732-4ECA-BFC3-BACD5642BCD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3462180" y="4095745"/>
            <a:ext cx="924786" cy="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E521D42-4B89-44AE-B183-D4D3DE62E51A}"/>
              </a:ext>
            </a:extLst>
          </p:cNvPr>
          <p:cNvCxnSpPr>
            <a:cxnSpLocks/>
            <a:stCxn id="6" idx="3"/>
            <a:endCxn id="73" idx="0"/>
          </p:cNvCxnSpPr>
          <p:nvPr/>
        </p:nvCxnSpPr>
        <p:spPr>
          <a:xfrm>
            <a:off x="5168022" y="3087834"/>
            <a:ext cx="1271151" cy="7264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388C5B3-F362-463F-8D51-78A8957327BA}"/>
              </a:ext>
            </a:extLst>
          </p:cNvPr>
          <p:cNvCxnSpPr>
            <a:cxnSpLocks/>
            <a:stCxn id="7" idx="1"/>
            <a:endCxn id="9" idx="0"/>
          </p:cNvCxnSpPr>
          <p:nvPr/>
        </p:nvCxnSpPr>
        <p:spPr>
          <a:xfrm rot="10800000" flipV="1">
            <a:off x="2242105" y="5070759"/>
            <a:ext cx="369747" cy="5974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9C84E458-C23B-41DB-8F0D-6855B3F85D6C}"/>
              </a:ext>
            </a:extLst>
          </p:cNvPr>
          <p:cNvCxnSpPr>
            <a:cxnSpLocks/>
            <a:stCxn id="7" idx="3"/>
            <a:endCxn id="5" idx="0"/>
          </p:cNvCxnSpPr>
          <p:nvPr/>
        </p:nvCxnSpPr>
        <p:spPr>
          <a:xfrm>
            <a:off x="5237286" y="5070760"/>
            <a:ext cx="332509" cy="5974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048F34A-E4EF-46F7-9F9A-8CA7D2FE4986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10735298" y="4597521"/>
            <a:ext cx="1729" cy="1096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8AC5E90-068C-44C9-8D45-C52C0194D8C7}"/>
              </a:ext>
            </a:extLst>
          </p:cNvPr>
          <p:cNvCxnSpPr>
            <a:cxnSpLocks/>
            <a:stCxn id="73" idx="1"/>
            <a:endCxn id="7" idx="0"/>
          </p:cNvCxnSpPr>
          <p:nvPr/>
        </p:nvCxnSpPr>
        <p:spPr>
          <a:xfrm rot="10800000" flipV="1">
            <a:off x="3924570" y="4212644"/>
            <a:ext cx="1776849" cy="3454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DF03DE43-81A2-44F0-B973-38476EB1A31A}"/>
              </a:ext>
            </a:extLst>
          </p:cNvPr>
          <p:cNvSpPr/>
          <p:nvPr/>
        </p:nvSpPr>
        <p:spPr>
          <a:xfrm>
            <a:off x="5701418" y="3814326"/>
            <a:ext cx="1475509" cy="7966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Separate by gear and area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3DD424-A347-4260-A564-67C4BA5F99EC}"/>
              </a:ext>
            </a:extLst>
          </p:cNvPr>
          <p:cNvSpPr txBox="1"/>
          <p:nvPr/>
        </p:nvSpPr>
        <p:spPr>
          <a:xfrm>
            <a:off x="6402427" y="162212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20FF9A3-AE4D-4DF0-A2B0-7F739C719EFB}"/>
              </a:ext>
            </a:extLst>
          </p:cNvPr>
          <p:cNvSpPr txBox="1"/>
          <p:nvPr/>
        </p:nvSpPr>
        <p:spPr>
          <a:xfrm>
            <a:off x="3464716" y="366407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228FE79-C494-479D-9F48-BBF5702B7AB8}"/>
              </a:ext>
            </a:extLst>
          </p:cNvPr>
          <p:cNvSpPr txBox="1"/>
          <p:nvPr/>
        </p:nvSpPr>
        <p:spPr>
          <a:xfrm>
            <a:off x="2199191" y="470142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C0D44C4-64D9-4A9E-8A99-B67AE99C9720}"/>
              </a:ext>
            </a:extLst>
          </p:cNvPr>
          <p:cNvSpPr txBox="1"/>
          <p:nvPr/>
        </p:nvSpPr>
        <p:spPr>
          <a:xfrm>
            <a:off x="9214996" y="162555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73789F-68E4-4685-8BEF-EDBF8841F167}"/>
              </a:ext>
            </a:extLst>
          </p:cNvPr>
          <p:cNvSpPr txBox="1"/>
          <p:nvPr/>
        </p:nvSpPr>
        <p:spPr>
          <a:xfrm>
            <a:off x="5190529" y="271850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66315E4-678A-4AEE-A069-1F81A3A7C625}"/>
              </a:ext>
            </a:extLst>
          </p:cNvPr>
          <p:cNvSpPr txBox="1"/>
          <p:nvPr/>
        </p:nvSpPr>
        <p:spPr>
          <a:xfrm>
            <a:off x="5158230" y="4701427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39780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BD1-E35D-4433-B70E-24328795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1C55-1D26-4AA8-98AA-71B8986B1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Fisheries</a:t>
            </a:r>
          </a:p>
          <a:p>
            <a:pPr lvl="1"/>
            <a:r>
              <a:rPr lang="en-US" dirty="0"/>
              <a:t>Remove fish at the right age/size</a:t>
            </a:r>
          </a:p>
          <a:p>
            <a:pPr lvl="1"/>
            <a:r>
              <a:rPr lang="en-US" dirty="0"/>
              <a:t>Use dome shape </a:t>
            </a:r>
            <a:r>
              <a:rPr lang="en-US" dirty="0" err="1"/>
              <a:t>selectivities</a:t>
            </a:r>
            <a:endParaRPr lang="en-US" dirty="0"/>
          </a:p>
          <a:p>
            <a:pPr lvl="1"/>
            <a:r>
              <a:rPr lang="en-US" dirty="0"/>
              <a:t>Use flexible selectivity curves (e.g. spline, random walk)</a:t>
            </a:r>
          </a:p>
          <a:p>
            <a:pPr lvl="1"/>
            <a:r>
              <a:rPr lang="en-US" dirty="0"/>
              <a:t>Use time varying </a:t>
            </a:r>
            <a:r>
              <a:rPr lang="en-US" dirty="0" err="1"/>
              <a:t>selectivities</a:t>
            </a:r>
            <a:endParaRPr lang="en-US" dirty="0"/>
          </a:p>
          <a:p>
            <a:pPr lvl="1"/>
            <a:r>
              <a:rPr lang="en-US" dirty="0"/>
              <a:t>Refine fisheries to remove weird </a:t>
            </a:r>
            <a:r>
              <a:rPr lang="en-US" dirty="0" err="1"/>
              <a:t>selectivities</a:t>
            </a:r>
            <a:r>
              <a:rPr lang="en-US" dirty="0"/>
              <a:t> (e.g. bimodal)</a:t>
            </a:r>
          </a:p>
          <a:p>
            <a:r>
              <a:rPr lang="en-US" dirty="0"/>
              <a:t>Index</a:t>
            </a:r>
          </a:p>
          <a:p>
            <a:pPr lvl="1"/>
            <a:r>
              <a:rPr lang="en-US" dirty="0"/>
              <a:t>Standardize CPUE and associated composition data using </a:t>
            </a:r>
            <a:r>
              <a:rPr lang="en-US" dirty="0" err="1"/>
              <a:t>spatio</a:t>
            </a:r>
            <a:r>
              <a:rPr lang="en-US" dirty="0"/>
              <a:t>-temporal models</a:t>
            </a:r>
          </a:p>
          <a:p>
            <a:pPr lvl="1"/>
            <a:r>
              <a:rPr lang="en-US" dirty="0"/>
              <a:t>Use asymptotic time-invariant functional forms if possible </a:t>
            </a:r>
          </a:p>
        </p:txBody>
      </p:sp>
    </p:spTree>
    <p:extLst>
      <p:ext uri="{BB962C8B-B14F-4D97-AF65-F5344CB8AC3E}">
        <p14:creationId xmlns:p14="http://schemas.microsoft.com/office/powerpoint/2010/main" val="2235673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FA0-8BF3-4A60-879F-6B75884F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F030-AB42-430B-AF8E-146B39F6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4418" cy="4351338"/>
          </a:xfrm>
        </p:spPr>
        <p:txBody>
          <a:bodyPr/>
          <a:lstStyle/>
          <a:p>
            <a:r>
              <a:rPr lang="en-US" dirty="0"/>
              <a:t>Often good information for most frequently caught fish and most abundant ages</a:t>
            </a:r>
          </a:p>
          <a:p>
            <a:pPr lvl="1"/>
            <a:r>
              <a:rPr lang="en-US" dirty="0"/>
              <a:t>YPR</a:t>
            </a:r>
          </a:p>
          <a:p>
            <a:pPr lvl="1"/>
            <a:r>
              <a:rPr lang="en-US" dirty="0"/>
              <a:t>ASPM</a:t>
            </a:r>
          </a:p>
          <a:p>
            <a:r>
              <a:rPr lang="en-US" dirty="0"/>
              <a:t>If length comp data are influential, then growth of all fish, particularly old, is important</a:t>
            </a:r>
          </a:p>
          <a:p>
            <a:r>
              <a:rPr lang="en-US" dirty="0"/>
              <a:t>Need to get growth right, including variation off length at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E0A5F-2C0F-4F85-823A-D858BB3D5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1" r="48675" b="14477"/>
          <a:stretch/>
        </p:blipFill>
        <p:spPr>
          <a:xfrm>
            <a:off x="8132618" y="571954"/>
            <a:ext cx="3450770" cy="5388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2818B-4FAF-4DE7-8295-20B6077925F0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Zhu et al.2016. Estimation of growth within Stock Synthesis models: Management implications when using length-composition data. Fisheries Research, 180: 87-91.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D1E77-2E68-4BCA-A949-75CF630A3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50" t="55224" r="17903" b="33298"/>
          <a:stretch/>
        </p:blipFill>
        <p:spPr>
          <a:xfrm>
            <a:off x="9231086" y="4223658"/>
            <a:ext cx="1725386" cy="723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0314FB-CA79-4B06-8360-FA9A0EE297AF}"/>
              </a:ext>
            </a:extLst>
          </p:cNvPr>
          <p:cNvSpPr txBox="1"/>
          <p:nvPr/>
        </p:nvSpPr>
        <p:spPr>
          <a:xfrm>
            <a:off x="9307285" y="5591111"/>
            <a:ext cx="188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Asymptotic length</a:t>
            </a:r>
          </a:p>
        </p:txBody>
      </p:sp>
    </p:spTree>
    <p:extLst>
      <p:ext uri="{BB962C8B-B14F-4D97-AF65-F5344CB8AC3E}">
        <p14:creationId xmlns:p14="http://schemas.microsoft.com/office/powerpoint/2010/main" val="2550728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FA0-8BF3-4A60-879F-6B75884F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01"/>
            <a:ext cx="10515600" cy="1325563"/>
          </a:xfrm>
        </p:spPr>
        <p:txBody>
          <a:bodyPr/>
          <a:lstStyle/>
          <a:p>
            <a:r>
              <a:rPr lang="en-US" dirty="0"/>
              <a:t>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F030-AB42-430B-AF8E-146B39F6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26"/>
            <a:ext cx="10515600" cy="4351338"/>
          </a:xfrm>
        </p:spPr>
        <p:txBody>
          <a:bodyPr/>
          <a:lstStyle/>
          <a:p>
            <a:r>
              <a:rPr lang="en-US" dirty="0"/>
              <a:t>Estimate inside stock assessment to deal with age- (ontogenetic movement) or length-based (selectivity or length categories) sampling factors.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3AC4F-E422-43D1-9911-56F5A9FE1D8C}"/>
              </a:ext>
            </a:extLst>
          </p:cNvPr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Piner et al. 2016. Evaluation of using random-at-length observations and an equilibrium approximation of the population age structure in fitting the von </a:t>
            </a:r>
            <a:r>
              <a:rPr lang="en-US" sz="1200" dirty="0" err="1"/>
              <a:t>Bertalanffy</a:t>
            </a:r>
            <a:r>
              <a:rPr lang="en-US" sz="1200" dirty="0"/>
              <a:t> growth function, 180: 128-137.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5245E-2673-4949-BFE6-65985111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15" y="2359160"/>
            <a:ext cx="8229628" cy="40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3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D67292-0F06-4945-8054-60B69C973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530"/>
          <a:stretch/>
        </p:blipFill>
        <p:spPr>
          <a:xfrm>
            <a:off x="1126836" y="3511664"/>
            <a:ext cx="8287820" cy="295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ECFA0-8BF3-4A60-879F-6B75884F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427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F030-AB42-430B-AF8E-146B39F6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60" y="1551407"/>
            <a:ext cx="11176067" cy="4351338"/>
          </a:xfrm>
        </p:spPr>
        <p:txBody>
          <a:bodyPr/>
          <a:lstStyle/>
          <a:p>
            <a:r>
              <a:rPr lang="en-US" dirty="0"/>
              <a:t>Functional form control estimates</a:t>
            </a:r>
          </a:p>
          <a:p>
            <a:r>
              <a:rPr lang="en-US" dirty="0"/>
              <a:t>Abundant young fish influence estimates of old fish</a:t>
            </a:r>
          </a:p>
          <a:p>
            <a:r>
              <a:rPr lang="en-US" dirty="0"/>
              <a:t>Need to use flexible growth curves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6BE45-9068-4285-B062-4209F337C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1" t="53206" b="13822"/>
          <a:stretch/>
        </p:blipFill>
        <p:spPr>
          <a:xfrm>
            <a:off x="2101366" y="3891214"/>
            <a:ext cx="7246788" cy="21768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449545-D200-4E6A-8678-A85489EA11A0}"/>
              </a:ext>
            </a:extLst>
          </p:cNvPr>
          <p:cNvSpPr/>
          <p:nvPr/>
        </p:nvSpPr>
        <p:spPr>
          <a:xfrm>
            <a:off x="-21771" y="6396335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M.N., Deriso, R.B., Schaefer, K.M., Fuller, D.W., Aires-da-Silva, A.M., Minte‑Vera, C.V., Campana, S.E. 2018. The growth cessation model: a growth model for species showing a near cessation in growth with application to bigeye tuna (Thunnus </a:t>
            </a:r>
            <a:r>
              <a:rPr lang="en-US" sz="1200" dirty="0" err="1"/>
              <a:t>obesus</a:t>
            </a:r>
            <a:r>
              <a:rPr lang="en-US" sz="1200" dirty="0"/>
              <a:t>). Marine Biology (2018) 165:76. </a:t>
            </a:r>
          </a:p>
        </p:txBody>
      </p:sp>
    </p:spTree>
    <p:extLst>
      <p:ext uri="{BB962C8B-B14F-4D97-AF65-F5344CB8AC3E}">
        <p14:creationId xmlns:p14="http://schemas.microsoft.com/office/powerpoint/2010/main" val="4055991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FA0-8BF3-4A60-879F-6B75884F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F030-AB42-430B-AF8E-146B39F6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2336" cy="4351338"/>
          </a:xfrm>
        </p:spPr>
        <p:txBody>
          <a:bodyPr/>
          <a:lstStyle/>
          <a:p>
            <a:r>
              <a:rPr lang="en-US" dirty="0"/>
              <a:t>Use all data</a:t>
            </a:r>
          </a:p>
          <a:p>
            <a:pPr lvl="1"/>
            <a:r>
              <a:rPr lang="en-US" dirty="0"/>
              <a:t>Otolith</a:t>
            </a:r>
          </a:p>
          <a:p>
            <a:pPr lvl="1"/>
            <a:r>
              <a:rPr lang="en-US" dirty="0"/>
              <a:t>Tag growth increment </a:t>
            </a:r>
          </a:p>
          <a:p>
            <a:pPr lvl="2"/>
            <a:r>
              <a:rPr lang="en-US" dirty="0"/>
              <a:t>Model age as a parameter</a:t>
            </a:r>
          </a:p>
          <a:p>
            <a:pPr lvl="1"/>
            <a:r>
              <a:rPr lang="en-US" dirty="0"/>
              <a:t>Length frequency</a:t>
            </a:r>
          </a:p>
          <a:p>
            <a:pPr lvl="2"/>
            <a:r>
              <a:rPr lang="en-US" dirty="0"/>
              <a:t>Estimate inside assessment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716B3-28BD-4CE2-B683-6CA0EA60FBA9}"/>
              </a:ext>
            </a:extLst>
          </p:cNvPr>
          <p:cNvSpPr/>
          <p:nvPr/>
        </p:nvSpPr>
        <p:spPr>
          <a:xfrm>
            <a:off x="-80724" y="6396335"/>
            <a:ext cx="1223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Aires-da-Silva, A.M., Maunder, M.N., Schaefer, K.M., Fuller, D.W., 2015. Improved growth estimates from integrated analysis of direct aging and tag–recapture data: an illustration with bigeye tuna (Thunnus </a:t>
            </a:r>
            <a:r>
              <a:rPr lang="en-US" sz="1200" dirty="0" err="1"/>
              <a:t>obesus</a:t>
            </a:r>
            <a:r>
              <a:rPr lang="en-US" sz="1200" dirty="0"/>
              <a:t>) of the eastern Pacific Ocean with implications for management. Fish. Res. 163, 119–126.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1AEDD-CEB3-4BC4-9801-266A345BF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50"/>
          <a:stretch/>
        </p:blipFill>
        <p:spPr>
          <a:xfrm>
            <a:off x="5691092" y="304359"/>
            <a:ext cx="5759690" cy="4194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32853-B414-4424-8FC0-3FD81B6FB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67"/>
          <a:stretch/>
        </p:blipFill>
        <p:spPr>
          <a:xfrm>
            <a:off x="6096000" y="4717745"/>
            <a:ext cx="5179956" cy="139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8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7DC9-5C20-4C1D-80FA-125127FA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Growth: temporal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E2F64-02C6-4B8D-991C-93719CFC4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Empirical weight-at-age</a:t>
            </a:r>
          </a:p>
          <a:p>
            <a:pPr lvl="1"/>
            <a:r>
              <a:rPr lang="en-US" dirty="0"/>
              <a:t>Needs catch-at-age data</a:t>
            </a:r>
          </a:p>
          <a:p>
            <a:pPr lvl="1"/>
            <a:r>
              <a:rPr lang="en-US" dirty="0"/>
              <a:t>Sampling error </a:t>
            </a:r>
          </a:p>
          <a:p>
            <a:pPr lvl="1"/>
            <a:r>
              <a:rPr lang="en-US" dirty="0"/>
              <a:t>Missing years/gears</a:t>
            </a:r>
          </a:p>
          <a:p>
            <a:pPr lvl="1"/>
            <a:r>
              <a:rPr lang="en-US" dirty="0"/>
              <a:t>Model outside assessment to fill in gaps</a:t>
            </a:r>
          </a:p>
          <a:p>
            <a:r>
              <a:rPr lang="en-US" dirty="0"/>
              <a:t>Model time varying growth</a:t>
            </a:r>
          </a:p>
          <a:p>
            <a:pPr lvl="1"/>
            <a:r>
              <a:rPr lang="en-US" dirty="0"/>
              <a:t>Functional form</a:t>
            </a:r>
          </a:p>
          <a:p>
            <a:pPr lvl="2"/>
            <a:r>
              <a:rPr lang="en-US" dirty="0"/>
              <a:t>Parameters vary over time</a:t>
            </a:r>
          </a:p>
          <a:p>
            <a:pPr lvl="2"/>
            <a:r>
              <a:rPr lang="en-US" dirty="0"/>
              <a:t>Growth increment approach</a:t>
            </a:r>
          </a:p>
          <a:p>
            <a:pPr lvl="2"/>
            <a:r>
              <a:rPr lang="en-US" dirty="0"/>
              <a:t>Cohort or annual effects</a:t>
            </a:r>
          </a:p>
          <a:p>
            <a:pPr lvl="1"/>
            <a:r>
              <a:rPr lang="en-US" dirty="0"/>
              <a:t>Non- or semi-parametric approach</a:t>
            </a:r>
          </a:p>
          <a:p>
            <a:pPr lvl="1"/>
            <a:r>
              <a:rPr lang="en-US" dirty="0"/>
              <a:t>Estimating smoothness penalty</a:t>
            </a:r>
          </a:p>
          <a:p>
            <a:r>
              <a:rPr lang="en-US" dirty="0"/>
              <a:t>Density dependence</a:t>
            </a:r>
          </a:p>
          <a:p>
            <a:r>
              <a:rPr lang="en-US" dirty="0"/>
              <a:t>Needs lots of age-length data</a:t>
            </a:r>
          </a:p>
        </p:txBody>
      </p:sp>
    </p:spTree>
    <p:extLst>
      <p:ext uri="{BB962C8B-B14F-4D97-AF65-F5344CB8AC3E}">
        <p14:creationId xmlns:p14="http://schemas.microsoft.com/office/powerpoint/2010/main" val="3912972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7DC9-5C20-4C1D-80FA-125127FA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96"/>
            <a:ext cx="10515600" cy="1325563"/>
          </a:xfrm>
        </p:spPr>
        <p:txBody>
          <a:bodyPr/>
          <a:lstStyle/>
          <a:p>
            <a:r>
              <a:rPr lang="en-US" dirty="0"/>
              <a:t>Growth: spatial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E2F64-02C6-4B8D-991C-93719CFC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839"/>
            <a:ext cx="10515600" cy="484731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Spatial differences in length compositions due to</a:t>
            </a:r>
          </a:p>
          <a:p>
            <a:pPr lvl="1"/>
            <a:r>
              <a:rPr lang="en-US" dirty="0"/>
              <a:t>Sampling</a:t>
            </a:r>
          </a:p>
          <a:p>
            <a:pPr lvl="2"/>
            <a:r>
              <a:rPr lang="en-US" dirty="0"/>
              <a:t>Make sure the differences are not due to an artifact of the sampling</a:t>
            </a:r>
          </a:p>
          <a:p>
            <a:pPr lvl="3"/>
            <a:r>
              <a:rPr lang="en-US" dirty="0"/>
              <a:t>Time differences in the sample</a:t>
            </a:r>
          </a:p>
          <a:p>
            <a:pPr lvl="3"/>
            <a:r>
              <a:rPr lang="en-US" dirty="0"/>
              <a:t>Differences in Length measurements or conversion factors</a:t>
            </a:r>
          </a:p>
          <a:p>
            <a:pPr lvl="1"/>
            <a:r>
              <a:rPr lang="en-US" dirty="0"/>
              <a:t>Age</a:t>
            </a:r>
          </a:p>
          <a:p>
            <a:pPr lvl="2"/>
            <a:r>
              <a:rPr lang="en-US" dirty="0"/>
              <a:t>Ontogenetic movement </a:t>
            </a:r>
          </a:p>
          <a:p>
            <a:pPr lvl="3"/>
            <a:r>
              <a:rPr lang="en-US" dirty="0"/>
              <a:t>Spatial model</a:t>
            </a:r>
          </a:p>
          <a:p>
            <a:pPr lvl="3"/>
            <a:r>
              <a:rPr lang="en-US" dirty="0"/>
              <a:t>Use age selectivity for availability and length-based contact selectivity (Lee et al. 2017)</a:t>
            </a:r>
          </a:p>
          <a:p>
            <a:pPr lvl="2"/>
            <a:r>
              <a:rPr lang="en-US" dirty="0"/>
              <a:t>Differences in exploitation rates (spatial structured model)</a:t>
            </a:r>
          </a:p>
          <a:p>
            <a:pPr lvl="1"/>
            <a:r>
              <a:rPr lang="en-US" dirty="0"/>
              <a:t>Growth</a:t>
            </a:r>
          </a:p>
          <a:p>
            <a:pPr lvl="2"/>
            <a:r>
              <a:rPr lang="en-US" dirty="0"/>
              <a:t>Spatially structured model</a:t>
            </a:r>
          </a:p>
          <a:p>
            <a:pPr lvl="2"/>
            <a:r>
              <a:rPr lang="en-US" dirty="0"/>
              <a:t>Assess areas separately</a:t>
            </a:r>
          </a:p>
          <a:p>
            <a:pPr lvl="2"/>
            <a:r>
              <a:rPr lang="en-US" dirty="0"/>
              <a:t>Collect data to determine stock structure, movement, and growth</a:t>
            </a:r>
          </a:p>
          <a:p>
            <a:pPr lvl="2"/>
            <a:r>
              <a:rPr lang="en-US" dirty="0"/>
              <a:t>Need to develop methods to model area specific growth curves in interacting sub-populations</a:t>
            </a:r>
          </a:p>
          <a:p>
            <a:pPr lvl="1"/>
            <a:r>
              <a:rPr lang="en-US" dirty="0"/>
              <a:t>Selectivity</a:t>
            </a:r>
          </a:p>
          <a:p>
            <a:pPr lvl="3"/>
            <a:r>
              <a:rPr lang="en-US" dirty="0"/>
              <a:t>Expected for different gears</a:t>
            </a:r>
          </a:p>
          <a:p>
            <a:pPr lvl="3"/>
            <a:r>
              <a:rPr lang="en-US" dirty="0"/>
              <a:t>Why would it differ for the same gear?</a:t>
            </a:r>
          </a:p>
          <a:p>
            <a:r>
              <a:rPr lang="en-US" dirty="0"/>
              <a:t>Age data would help differentiate the cause of differences in length composition.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7EB98-A8B2-4566-80BE-9DE7E2EED4F5}"/>
              </a:ext>
            </a:extLst>
          </p:cNvPr>
          <p:cNvSpPr/>
          <p:nvPr/>
        </p:nvSpPr>
        <p:spPr>
          <a:xfrm>
            <a:off x="0" y="6396335"/>
            <a:ext cx="1201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Lee, H-H., Piner, K.R., Maunder, M.N., Taylor, I.G., Methot Jr., R.D. 2017. Evaluation of alternative modelling approaches to account for spatial effects due to age-based movement. Canadian Journal of Fisheries and Aquatic Sciences, 2017, 74(11): 1832-1844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D72B6-6915-4278-B471-3D97CCD2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51" y="53153"/>
            <a:ext cx="4333435" cy="317495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C5B4C1-9F16-441D-B3A6-949AB7E5A7D6}"/>
              </a:ext>
            </a:extLst>
          </p:cNvPr>
          <p:cNvSpPr/>
          <p:nvPr/>
        </p:nvSpPr>
        <p:spPr>
          <a:xfrm>
            <a:off x="9535722" y="663802"/>
            <a:ext cx="304800" cy="2133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70736A-240E-427F-BE88-1186026E84A2}"/>
              </a:ext>
            </a:extLst>
          </p:cNvPr>
          <p:cNvSpPr/>
          <p:nvPr/>
        </p:nvSpPr>
        <p:spPr>
          <a:xfrm>
            <a:off x="11541332" y="586777"/>
            <a:ext cx="304800" cy="2133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5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FA0-8BF3-4A60-879F-6B75884F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F030-AB42-430B-AF8E-146B39F6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91057" cy="4351338"/>
          </a:xfrm>
        </p:spPr>
        <p:txBody>
          <a:bodyPr/>
          <a:lstStyle/>
          <a:p>
            <a:r>
              <a:rPr lang="en-US" dirty="0"/>
              <a:t>Estimate growth within the stock assessment model</a:t>
            </a:r>
          </a:p>
          <a:p>
            <a:r>
              <a:rPr lang="en-US" dirty="0"/>
              <a:t>Use a flexible growth curve</a:t>
            </a:r>
          </a:p>
          <a:p>
            <a:r>
              <a:rPr lang="en-US" dirty="0"/>
              <a:t>Model time varying growth if there is adequate data</a:t>
            </a:r>
          </a:p>
          <a:p>
            <a:r>
              <a:rPr lang="en-US" dirty="0"/>
              <a:t>Deal with spatial variation by modeling separate populations (or in specific cases using age specific selectivity) until spatial structure and movement is understood.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98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086F-F3B3-4A56-B2FA-EC91EFCA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8CEC-6133-4070-B6EC-E9B76D41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38" cy="4351338"/>
          </a:xfrm>
        </p:spPr>
        <p:txBody>
          <a:bodyPr/>
          <a:lstStyle/>
          <a:p>
            <a:r>
              <a:rPr lang="en-US" dirty="0"/>
              <a:t>Age and sex structured</a:t>
            </a:r>
          </a:p>
          <a:p>
            <a:r>
              <a:rPr lang="en-US" dirty="0"/>
              <a:t>Higher for young individuals, but independent of sex</a:t>
            </a:r>
          </a:p>
          <a:p>
            <a:r>
              <a:rPr lang="en-US" dirty="0"/>
              <a:t>Increase when they get older (e.g. mature) and differ between sexes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4E143B-AD28-4FC5-892F-20A5994BD30A}"/>
              </a:ext>
            </a:extLst>
          </p:cNvPr>
          <p:cNvSpPr/>
          <p:nvPr/>
        </p:nvSpPr>
        <p:spPr>
          <a:xfrm>
            <a:off x="-55419" y="6581001"/>
            <a:ext cx="12247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 et al. submitted. A review of estimation methods for natural mortality and their performance. Fish. Res.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C3F2EE-EE04-464D-ACC0-F3807638293F}"/>
                  </a:ext>
                </a:extLst>
              </p:cNvPr>
              <p:cNvSpPr/>
              <p:nvPr/>
            </p:nvSpPr>
            <p:spPr>
              <a:xfrm>
                <a:off x="1587645" y="4400488"/>
                <a:ext cx="5123582" cy="1135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𝑗𝑢𝑣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𝑚𝑎𝑡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𝑗𝑢𝑣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𝑚𝑎𝑡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50,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C3F2EE-EE04-464D-ACC0-F38076382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45" y="4400488"/>
                <a:ext cx="5123582" cy="1135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56B148B-CB96-4B2D-9BC6-41133B6A0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101" y="967798"/>
            <a:ext cx="4184050" cy="4351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E8D857-64F7-4210-BF3C-941F08830770}"/>
              </a:ext>
            </a:extLst>
          </p:cNvPr>
          <p:cNvSpPr/>
          <p:nvPr/>
        </p:nvSpPr>
        <p:spPr>
          <a:xfrm>
            <a:off x="-55419" y="608106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 et al.  2010. Preliminary estimation of age- and sex- specific natural mortality of bigeye tuna in the eastern Pacific Ocean by applying a cohort analysis with auxiliary information to tagging data. IATTC Stock Assessment Report, 10: 253-278.</a:t>
            </a:r>
          </a:p>
        </p:txBody>
      </p:sp>
    </p:spTree>
    <p:extLst>
      <p:ext uri="{BB962C8B-B14F-4D97-AF65-F5344CB8AC3E}">
        <p14:creationId xmlns:p14="http://schemas.microsoft.com/office/powerpoint/2010/main" val="93814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2EB2-CF6D-457A-ADEA-14816C75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C06F2-92FC-4A62-9FF1-6AA766A1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85903"/>
            <a:ext cx="11083636" cy="4351338"/>
          </a:xfrm>
        </p:spPr>
        <p:txBody>
          <a:bodyPr/>
          <a:lstStyle/>
          <a:p>
            <a:r>
              <a:rPr lang="en-US" dirty="0"/>
              <a:t>All the rage in the early 1990s</a:t>
            </a:r>
          </a:p>
          <a:p>
            <a:r>
              <a:rPr lang="en-US" dirty="0"/>
              <a:t>Basically, a decision tree</a:t>
            </a:r>
          </a:p>
          <a:p>
            <a:r>
              <a:rPr lang="en-US" dirty="0"/>
              <a:t>Need to estimate the decision probabilities</a:t>
            </a:r>
          </a:p>
          <a:p>
            <a:r>
              <a:rPr lang="en-US" dirty="0"/>
              <a:t>Did not have the automated learning (Machine learning)</a:t>
            </a:r>
          </a:p>
          <a:p>
            <a:r>
              <a:rPr lang="en-US" dirty="0"/>
              <a:t>Can we do it for stock assessment?</a:t>
            </a:r>
          </a:p>
          <a:p>
            <a:r>
              <a:rPr lang="en-US" dirty="0"/>
              <a:t>30 years later we are still working on it</a:t>
            </a:r>
          </a:p>
        </p:txBody>
      </p:sp>
      <p:pic>
        <p:nvPicPr>
          <p:cNvPr id="6" name="Graphic 5" descr="Fishing">
            <a:extLst>
              <a:ext uri="{FF2B5EF4-FFF2-40B4-BE49-F238E27FC236}">
                <a16:creationId xmlns:a16="http://schemas.microsoft.com/office/drawing/2014/main" id="{A1823A3E-5C90-4F1C-9D2F-9531BF69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9360" y="5397979"/>
            <a:ext cx="914400" cy="914400"/>
          </a:xfrm>
          <a:prstGeom prst="rect">
            <a:avLst/>
          </a:prstGeom>
        </p:spPr>
      </p:pic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50D0E02-A3D5-4B3C-9AB2-A18FD4D59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3144" y="5917910"/>
            <a:ext cx="914400" cy="914400"/>
          </a:xfrm>
          <a:prstGeom prst="rect">
            <a:avLst/>
          </a:prstGeom>
        </p:spPr>
      </p:pic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0990C271-F2FD-49A3-A219-60A52745B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3144" y="4801379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8C793-AB6B-41F4-A158-F754C954116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7544" y="5258579"/>
            <a:ext cx="146405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184714-A012-4561-A684-2B80DBA2711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717544" y="5997637"/>
            <a:ext cx="1464056" cy="377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6DBAD-B93B-468F-98DD-F5F65634AB9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096000" y="5855179"/>
            <a:ext cx="12233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Robot">
            <a:extLst>
              <a:ext uri="{FF2B5EF4-FFF2-40B4-BE49-F238E27FC236}">
                <a16:creationId xmlns:a16="http://schemas.microsoft.com/office/drawing/2014/main" id="{B2B5DBBE-5951-4879-8015-CC4B1FFF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5845" y="5338306"/>
            <a:ext cx="914400" cy="914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B61E8A-CB34-439D-97BC-A45B8CBB30D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" r="7809" b="13222"/>
          <a:stretch/>
        </p:blipFill>
        <p:spPr>
          <a:xfrm>
            <a:off x="7509163" y="97995"/>
            <a:ext cx="4682837" cy="25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23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086F-F3B3-4A56-B2FA-EC91EFCA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8CEC-6133-4070-B6EC-E9B76D41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67" y="1529881"/>
            <a:ext cx="6439889" cy="4351338"/>
          </a:xfrm>
        </p:spPr>
        <p:txBody>
          <a:bodyPr>
            <a:normAutofit/>
          </a:bodyPr>
          <a:lstStyle/>
          <a:p>
            <a:r>
              <a:rPr lang="en-US" dirty="0"/>
              <a:t>Proxies are imprecise</a:t>
            </a:r>
          </a:p>
          <a:p>
            <a:r>
              <a:rPr lang="en-US" dirty="0"/>
              <a:t>Estimate parameters inside stock assessment model</a:t>
            </a:r>
          </a:p>
          <a:p>
            <a:r>
              <a:rPr lang="en-US" dirty="0"/>
              <a:t>Some data can be integrated into the stock assessment</a:t>
            </a:r>
          </a:p>
          <a:p>
            <a:r>
              <a:rPr lang="en-US" dirty="0"/>
              <a:t>Dependent on composition data</a:t>
            </a:r>
          </a:p>
          <a:p>
            <a:r>
              <a:rPr lang="en-US" dirty="0"/>
              <a:t>Use proxies as priors</a:t>
            </a:r>
          </a:p>
          <a:p>
            <a:pPr lvl="1"/>
            <a:r>
              <a:rPr lang="en-US" dirty="0"/>
              <a:t>Use prediction error</a:t>
            </a:r>
          </a:p>
          <a:p>
            <a:r>
              <a:rPr lang="en-US" dirty="0">
                <a:solidFill>
                  <a:srgbClr val="FF0000"/>
                </a:solidFill>
              </a:rPr>
              <a:t>Major Issue #2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1D76A-0A5D-427B-8F4D-BB01E13DD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767" y="1533505"/>
            <a:ext cx="2164422" cy="3664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B5AF9D-B2F0-402E-9161-0C18553F7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4" r="13227" b="5619"/>
          <a:stretch/>
        </p:blipFill>
        <p:spPr>
          <a:xfrm>
            <a:off x="8588828" y="1529881"/>
            <a:ext cx="3701144" cy="38288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5B667E-9069-45B9-90AB-B37C772E29AA}"/>
              </a:ext>
            </a:extLst>
          </p:cNvPr>
          <p:cNvSpPr/>
          <p:nvPr/>
        </p:nvSpPr>
        <p:spPr>
          <a:xfrm>
            <a:off x="0" y="6396335"/>
            <a:ext cx="11852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 N., and Wong, R. A. 2011. Approaches for estimating natural mortality: application to summer flounder (</a:t>
            </a:r>
            <a:r>
              <a:rPr lang="en-US" sz="1200" dirty="0" err="1"/>
              <a:t>Paralichthys</a:t>
            </a:r>
            <a:r>
              <a:rPr lang="en-US" sz="1200" dirty="0"/>
              <a:t> </a:t>
            </a:r>
            <a:r>
              <a:rPr lang="en-US" sz="1200" dirty="0" err="1"/>
              <a:t>dentatus</a:t>
            </a:r>
            <a:r>
              <a:rPr lang="en-US" sz="1200" dirty="0"/>
              <a:t>) in the U.S. mid-Atlantic. Fisheries Research, 111: 92–99.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009F4-9CCA-41E1-A282-C94476B8FD73}"/>
              </a:ext>
            </a:extLst>
          </p:cNvPr>
          <p:cNvSpPr/>
          <p:nvPr/>
        </p:nvSpPr>
        <p:spPr>
          <a:xfrm>
            <a:off x="0" y="6019740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Lee et al. 2011. Estimating natural mortality within a fisheries stock assessment model. An evaluation using simulation analysis based on twelve stock assessments. Fisheries Research, 109: 89–94.</a:t>
            </a:r>
          </a:p>
        </p:txBody>
      </p:sp>
    </p:spTree>
    <p:extLst>
      <p:ext uri="{BB962C8B-B14F-4D97-AF65-F5344CB8AC3E}">
        <p14:creationId xmlns:p14="http://schemas.microsoft.com/office/powerpoint/2010/main" val="3100822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086F-F3B3-4A56-B2FA-EC91EFCA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mortality: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8CEC-6133-4070-B6EC-E9B76D41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1" y="1840371"/>
            <a:ext cx="10625447" cy="4351338"/>
          </a:xfrm>
        </p:spPr>
        <p:txBody>
          <a:bodyPr/>
          <a:lstStyle/>
          <a:p>
            <a:r>
              <a:rPr lang="en-US" dirty="0"/>
              <a:t>Use age and sex-specific natural mortality</a:t>
            </a:r>
          </a:p>
          <a:p>
            <a:r>
              <a:rPr lang="en-US" dirty="0"/>
              <a:t>Estimate inside the stock assessment model</a:t>
            </a:r>
          </a:p>
          <a:p>
            <a:r>
              <a:rPr lang="en-US" dirty="0"/>
              <a:t>Use the proxies as priors with prediction uncertainty</a:t>
            </a:r>
          </a:p>
        </p:txBody>
      </p:sp>
    </p:spTree>
    <p:extLst>
      <p:ext uri="{BB962C8B-B14F-4D97-AF65-F5344CB8AC3E}">
        <p14:creationId xmlns:p14="http://schemas.microsoft.com/office/powerpoint/2010/main" val="2397574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2051-DF0E-4E1C-A9F7-7438DD1D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7CDF-030D-4CF2-984D-B23A5D65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3436" cy="4351338"/>
          </a:xfrm>
        </p:spPr>
        <p:txBody>
          <a:bodyPr>
            <a:normAutofit/>
          </a:bodyPr>
          <a:lstStyle/>
          <a:p>
            <a:r>
              <a:rPr lang="en-US" dirty="0"/>
              <a:t>Stock-recruitment relationship is unknown</a:t>
            </a:r>
          </a:p>
          <a:p>
            <a:r>
              <a:rPr lang="en-US" dirty="0"/>
              <a:t>Difficult to estimate within the stock assessment model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1A4E3-E3C6-43AC-8086-5A277146D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7" b="9625"/>
          <a:stretch/>
        </p:blipFill>
        <p:spPr>
          <a:xfrm>
            <a:off x="6545518" y="83026"/>
            <a:ext cx="5590798" cy="4045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6666D5-1DA8-41A4-918E-C8BB99AD43B8}"/>
              </a:ext>
            </a:extLst>
          </p:cNvPr>
          <p:cNvSpPr/>
          <p:nvPr/>
        </p:nvSpPr>
        <p:spPr>
          <a:xfrm>
            <a:off x="0" y="6311900"/>
            <a:ext cx="6393983" cy="46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Lee et al. 2012. Can steepness of the stock-recruitment relationship be estimated in fishery stock assessment models? Fisheries Research, 125–126: 254–261.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F360C-0C1C-4594-AEBB-3329803AD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5"/>
          <a:stretch/>
        </p:blipFill>
        <p:spPr>
          <a:xfrm>
            <a:off x="6427865" y="3979378"/>
            <a:ext cx="5268836" cy="28786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88996E-70C9-4409-8FAD-C58E25844606}"/>
              </a:ext>
            </a:extLst>
          </p:cNvPr>
          <p:cNvSpPr/>
          <p:nvPr/>
        </p:nvSpPr>
        <p:spPr>
          <a:xfrm>
            <a:off x="0" y="5703837"/>
            <a:ext cx="663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 N. 2012. Evaluating the stock-recruitment relationship and management reference points: application to summer flounder (</a:t>
            </a:r>
            <a:r>
              <a:rPr lang="en-US" sz="1200" dirty="0" err="1"/>
              <a:t>Paralichthys</a:t>
            </a:r>
            <a:r>
              <a:rPr lang="en-US" sz="1200" dirty="0"/>
              <a:t> </a:t>
            </a:r>
            <a:r>
              <a:rPr lang="en-US" sz="1200" dirty="0" err="1"/>
              <a:t>dentatus</a:t>
            </a:r>
            <a:r>
              <a:rPr lang="en-US" sz="1200" dirty="0"/>
              <a:t>) in the U.S. mid-Atlantic. Fisheries Research, 125–126: 20–26.</a:t>
            </a:r>
          </a:p>
        </p:txBody>
      </p:sp>
    </p:spTree>
    <p:extLst>
      <p:ext uri="{BB962C8B-B14F-4D97-AF65-F5344CB8AC3E}">
        <p14:creationId xmlns:p14="http://schemas.microsoft.com/office/powerpoint/2010/main" val="2819621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2051-DF0E-4E1C-A9F7-7438DD1D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7CDF-030D-4CF2-984D-B23A5D65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3273" cy="4351338"/>
          </a:xfrm>
        </p:spPr>
        <p:txBody>
          <a:bodyPr>
            <a:normAutofit/>
          </a:bodyPr>
          <a:lstStyle/>
          <a:p>
            <a:r>
              <a:rPr lang="en-US" dirty="0"/>
              <a:t>Probably not important unless</a:t>
            </a:r>
          </a:p>
          <a:p>
            <a:pPr lvl="1"/>
            <a:r>
              <a:rPr lang="en-US" dirty="0"/>
              <a:t>Low fecund species (focus on survival so number of pups can be used)</a:t>
            </a:r>
          </a:p>
          <a:p>
            <a:pPr lvl="1"/>
            <a:r>
              <a:rPr lang="en-US" dirty="0"/>
              <a:t>Population at extreme low size so other things would be problematic (e.g. spatial extent of spawning, growth overfishing)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4E82B-636F-444A-B618-91B26A81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537" y="365125"/>
            <a:ext cx="6200463" cy="41297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C76E74-6117-4D69-95F6-4121E3FE5449}"/>
              </a:ext>
            </a:extLst>
          </p:cNvPr>
          <p:cNvSpPr/>
          <p:nvPr/>
        </p:nvSpPr>
        <p:spPr>
          <a:xfrm>
            <a:off x="-69273" y="6581001"/>
            <a:ext cx="113245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Taylor et al. 2013. A stock–recruitment relationship based on pre-recruit survival, illustrated with application to spiny dogfish shark. Fish. Res. 142, 15–21.</a:t>
            </a:r>
          </a:p>
        </p:txBody>
      </p:sp>
    </p:spTree>
    <p:extLst>
      <p:ext uri="{BB962C8B-B14F-4D97-AF65-F5344CB8AC3E}">
        <p14:creationId xmlns:p14="http://schemas.microsoft.com/office/powerpoint/2010/main" val="116374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2051-DF0E-4E1C-A9F7-7438DD1D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7CDF-030D-4CF2-984D-B23A5D65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 independent of stock size</a:t>
            </a:r>
          </a:p>
          <a:p>
            <a:r>
              <a:rPr lang="en-US" dirty="0"/>
              <a:t>Is knowing </a:t>
            </a:r>
            <a:r>
              <a:rPr lang="en-US" dirty="0" err="1"/>
              <a:t>Rsd</a:t>
            </a:r>
            <a:r>
              <a:rPr lang="en-US" dirty="0"/>
              <a:t> approximately and using penalized likelihood adequate or do you need to estimate </a:t>
            </a:r>
            <a:r>
              <a:rPr lang="en-US" dirty="0" err="1"/>
              <a:t>Rsd</a:t>
            </a:r>
            <a:r>
              <a:rPr lang="en-US" dirty="0"/>
              <a:t> and use random effects?</a:t>
            </a:r>
          </a:p>
          <a:p>
            <a:r>
              <a:rPr lang="en-US" dirty="0"/>
              <a:t>Deal with bias correction and average for management quantities if using penalized likelihood</a:t>
            </a:r>
          </a:p>
          <a:p>
            <a:r>
              <a:rPr lang="en-US" dirty="0"/>
              <a:t>Special treatment if need to predict recruitment</a:t>
            </a:r>
          </a:p>
          <a:p>
            <a:pPr lvl="1"/>
            <a:r>
              <a:rPr lang="en-US" dirty="0"/>
              <a:t>E.g. Catch quotas for short lived species</a:t>
            </a:r>
          </a:p>
          <a:p>
            <a:pPr lvl="1"/>
            <a:r>
              <a:rPr lang="en-US" dirty="0"/>
              <a:t>Environmental covariates </a:t>
            </a:r>
          </a:p>
          <a:p>
            <a:pPr lvl="1"/>
            <a:r>
              <a:rPr lang="en-US" dirty="0"/>
              <a:t>Autocorrelation</a:t>
            </a:r>
          </a:p>
          <a:p>
            <a:pPr lvl="1"/>
            <a:r>
              <a:rPr lang="en-US" dirty="0"/>
              <a:t>Estimate </a:t>
            </a:r>
            <a:r>
              <a:rPr lang="en-US" dirty="0" err="1"/>
              <a:t>Rsd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93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2051-DF0E-4E1C-A9F7-7438DD1D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54"/>
            <a:ext cx="10515600" cy="1325563"/>
          </a:xfrm>
        </p:spPr>
        <p:txBody>
          <a:bodyPr/>
          <a:lstStyle/>
          <a:p>
            <a:r>
              <a:rPr lang="en-US" dirty="0"/>
              <a:t>Recruitment: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7CDF-030D-4CF2-984D-B23A5D65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08814" cy="4351338"/>
          </a:xfrm>
        </p:spPr>
        <p:txBody>
          <a:bodyPr>
            <a:normAutofit/>
          </a:bodyPr>
          <a:lstStyle/>
          <a:p>
            <a:r>
              <a:rPr lang="en-US" dirty="0"/>
              <a:t>Treat management independent of assessment</a:t>
            </a:r>
          </a:p>
          <a:p>
            <a:r>
              <a:rPr lang="en-US" dirty="0"/>
              <a:t>Stock-recruitment Important for</a:t>
            </a:r>
          </a:p>
          <a:p>
            <a:pPr lvl="1"/>
            <a:r>
              <a:rPr lang="en-US" dirty="0"/>
              <a:t>MSY based reference points</a:t>
            </a:r>
          </a:p>
          <a:p>
            <a:pPr lvl="1"/>
            <a:r>
              <a:rPr lang="en-US" dirty="0"/>
              <a:t>Depletion level</a:t>
            </a:r>
          </a:p>
          <a:p>
            <a:r>
              <a:rPr lang="en-US" dirty="0"/>
              <a:t>Consider tradeoffs in MSE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EF7E7-81E8-4D5D-82BB-1C5003B4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8658"/>
            <a:ext cx="5841247" cy="5860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5E1704-4AC2-4C7E-9D85-0F10733F0CFB}"/>
              </a:ext>
            </a:extLst>
          </p:cNvPr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Zhu et al. 2012. Implications of uncertainty in the spawner-recruitment relationship for fisheries management: an illustration using bigeye tuna (Thunnus </a:t>
            </a:r>
            <a:r>
              <a:rPr lang="en-US" sz="1200" dirty="0" err="1"/>
              <a:t>obesus</a:t>
            </a:r>
            <a:r>
              <a:rPr lang="en-US" sz="1200" dirty="0"/>
              <a:t>) in the eastern Pacific Ocean. Fisheries Research, 119–120: 89–93.</a:t>
            </a:r>
          </a:p>
        </p:txBody>
      </p:sp>
    </p:spTree>
    <p:extLst>
      <p:ext uri="{BB962C8B-B14F-4D97-AF65-F5344CB8AC3E}">
        <p14:creationId xmlns:p14="http://schemas.microsoft.com/office/powerpoint/2010/main" val="1881322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2051-DF0E-4E1C-A9F7-7438DD1D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7CDF-030D-4CF2-984D-B23A5D65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 recruitment is independent of stock size except in specific situations (e.g. low fecund species, very low population size)</a:t>
            </a:r>
          </a:p>
          <a:p>
            <a:r>
              <a:rPr lang="en-US" dirty="0"/>
              <a:t>Use random effects if feasible</a:t>
            </a:r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Fix </a:t>
            </a:r>
            <a:r>
              <a:rPr lang="en-US" dirty="0" err="1"/>
              <a:t>Rsd</a:t>
            </a:r>
            <a:r>
              <a:rPr lang="en-US" dirty="0"/>
              <a:t> at a reasonable value and use penalized likelihood</a:t>
            </a:r>
          </a:p>
          <a:p>
            <a:pPr lvl="1"/>
            <a:r>
              <a:rPr lang="en-US" dirty="0"/>
              <a:t>Adjust the bias correction appropriately</a:t>
            </a:r>
          </a:p>
          <a:p>
            <a:pPr lvl="1"/>
            <a:r>
              <a:rPr lang="en-US" dirty="0"/>
              <a:t>Average the over the desired years for management quantities </a:t>
            </a:r>
          </a:p>
          <a:p>
            <a:r>
              <a:rPr lang="en-US" dirty="0"/>
              <a:t>Deal with management through MSE</a:t>
            </a:r>
          </a:p>
        </p:txBody>
      </p:sp>
    </p:spTree>
    <p:extLst>
      <p:ext uri="{BB962C8B-B14F-4D97-AF65-F5344CB8AC3E}">
        <p14:creationId xmlns:p14="http://schemas.microsoft.com/office/powerpoint/2010/main" val="3019017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25AC-A226-4B0A-A8C3-E4D9C706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weighting: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4CCB-F37D-47FB-AD50-9997E779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1825625"/>
            <a:ext cx="11843657" cy="4351338"/>
          </a:xfrm>
        </p:spPr>
        <p:txBody>
          <a:bodyPr>
            <a:normAutofit/>
          </a:bodyPr>
          <a:lstStyle/>
          <a:p>
            <a:r>
              <a:rPr lang="en-US" dirty="0"/>
              <a:t>Don’t fit to sampling noise (i.e. don’t overweight or over parameterize)</a:t>
            </a:r>
          </a:p>
          <a:p>
            <a:pPr lvl="1"/>
            <a:r>
              <a:rPr lang="en-US" dirty="0"/>
              <a:t>Stock assessment model is used to smooth over sampling error</a:t>
            </a:r>
          </a:p>
          <a:p>
            <a:r>
              <a:rPr lang="en-US" dirty="0"/>
              <a:t>Don’t account for model misspecification (fix it) and unmodeled process variation (model it) in the likelihood function</a:t>
            </a:r>
          </a:p>
          <a:p>
            <a:pPr lvl="1"/>
            <a:r>
              <a:rPr lang="en-US" dirty="0"/>
              <a:t>(Important for estimating uncertainty or model averaging, might need to account for model misspecification and unmodelled process error in likelihood)</a:t>
            </a:r>
          </a:p>
        </p:txBody>
      </p:sp>
    </p:spTree>
    <p:extLst>
      <p:ext uri="{BB962C8B-B14F-4D97-AF65-F5344CB8AC3E}">
        <p14:creationId xmlns:p14="http://schemas.microsoft.com/office/powerpoint/2010/main" val="2704833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25AC-A226-4B0A-A8C3-E4D9C706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weighting: The Law of Conflicting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2A8EA-8735-4366-BB82-89CEC00C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62" y="1828417"/>
            <a:ext cx="7852627" cy="4055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A4DD1-E5E9-4D6D-AE20-E968176E73C6}"/>
              </a:ext>
            </a:extLst>
          </p:cNvPr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 N. and Piner, K. R. 2017. Dealing with data conflicts in statistical inference of population assessment models that integrate information from multiple diverse data sets. Fisheries Research. 192: 16-27.</a:t>
            </a:r>
          </a:p>
        </p:txBody>
      </p:sp>
    </p:spTree>
    <p:extLst>
      <p:ext uri="{BB962C8B-B14F-4D97-AF65-F5344CB8AC3E}">
        <p14:creationId xmlns:p14="http://schemas.microsoft.com/office/powerpoint/2010/main" val="4245106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25AC-A226-4B0A-A8C3-E4D9C706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4CCB-F37D-47FB-AD50-9997E779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6" y="1825625"/>
            <a:ext cx="11865428" cy="4351338"/>
          </a:xfrm>
        </p:spPr>
        <p:txBody>
          <a:bodyPr>
            <a:normAutofit/>
          </a:bodyPr>
          <a:lstStyle/>
          <a:p>
            <a:r>
              <a:rPr lang="en-US" dirty="0"/>
              <a:t>Specify sampling error</a:t>
            </a:r>
          </a:p>
          <a:p>
            <a:r>
              <a:rPr lang="en-US" dirty="0"/>
              <a:t>Model process variation</a:t>
            </a:r>
          </a:p>
          <a:p>
            <a:r>
              <a:rPr lang="en-US" dirty="0"/>
              <a:t>Fix model misspecification</a:t>
            </a:r>
          </a:p>
          <a:p>
            <a:endParaRPr lang="en-US" dirty="0"/>
          </a:p>
          <a:p>
            <a:r>
              <a:rPr lang="en-US" dirty="0"/>
              <a:t>Likelihood represents sampling error</a:t>
            </a:r>
          </a:p>
          <a:p>
            <a:pPr lvl="1"/>
            <a:r>
              <a:rPr lang="en-US" dirty="0"/>
              <a:t>Estimate sampling variance using bootstrap for composition data</a:t>
            </a:r>
          </a:p>
          <a:p>
            <a:pPr lvl="1"/>
            <a:r>
              <a:rPr lang="en-US" dirty="0"/>
              <a:t>Estimate index CV by fitting ASPM-</a:t>
            </a:r>
            <a:r>
              <a:rPr lang="en-US" dirty="0" err="1"/>
              <a:t>Rdev</a:t>
            </a:r>
            <a:endParaRPr lang="en-US" dirty="0"/>
          </a:p>
          <a:p>
            <a:pPr lvl="1"/>
            <a:r>
              <a:rPr lang="en-US" dirty="0"/>
              <a:t>(N too high and CV too low because can’t remove all model misspecification or model all process variation, but have to do what we can.)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A4DD1-E5E9-4D6D-AE20-E968176E73C6}"/>
              </a:ext>
            </a:extLst>
          </p:cNvPr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 N. and Piner, K. R. 2017. Dealing with data conflicts in statistical inference of population assessment models that integrate information from multiple diverse data sets. Fisheries Research. 192: 16-27.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6719E-72EF-40CF-903A-F730C213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025" y="-45957"/>
            <a:ext cx="4285859" cy="35237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C4D32A-443E-4FEA-9EDA-690CEE5FDBA4}"/>
              </a:ext>
            </a:extLst>
          </p:cNvPr>
          <p:cNvSpPr/>
          <p:nvPr/>
        </p:nvSpPr>
        <p:spPr>
          <a:xfrm>
            <a:off x="0" y="6196474"/>
            <a:ext cx="10468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Carvalho et al. in press. A Cookbook for Using Model Diagnostics in Integrated Stock Assessments. Fish. Res.</a:t>
            </a:r>
          </a:p>
        </p:txBody>
      </p:sp>
    </p:spTree>
    <p:extLst>
      <p:ext uri="{BB962C8B-B14F-4D97-AF65-F5344CB8AC3E}">
        <p14:creationId xmlns:p14="http://schemas.microsoft.com/office/powerpoint/2010/main" val="12747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Fishing">
            <a:extLst>
              <a:ext uri="{FF2B5EF4-FFF2-40B4-BE49-F238E27FC236}">
                <a16:creationId xmlns:a16="http://schemas.microsoft.com/office/drawing/2014/main" id="{A1823A3E-5C90-4F1C-9D2F-9531BF69C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360" y="5397979"/>
            <a:ext cx="914400" cy="914400"/>
          </a:xfrm>
          <a:prstGeom prst="rect">
            <a:avLst/>
          </a:prstGeom>
        </p:spPr>
      </p:pic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50D0E02-A3D5-4B3C-9AB2-A18FD4D59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3144" y="5917910"/>
            <a:ext cx="914400" cy="914400"/>
          </a:xfrm>
          <a:prstGeom prst="rect">
            <a:avLst/>
          </a:prstGeom>
        </p:spPr>
      </p:pic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0990C271-F2FD-49A3-A219-60A52745B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3144" y="4801379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8C793-AB6B-41F4-A158-F754C954116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7544" y="5258579"/>
            <a:ext cx="146405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184714-A012-4561-A684-2B80DBA2711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717544" y="5997637"/>
            <a:ext cx="1464056" cy="377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6DBAD-B93B-468F-98DD-F5F65634AB9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096000" y="5855179"/>
            <a:ext cx="12233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Robot">
            <a:extLst>
              <a:ext uri="{FF2B5EF4-FFF2-40B4-BE49-F238E27FC236}">
                <a16:creationId xmlns:a16="http://schemas.microsoft.com/office/drawing/2014/main" id="{B2B5DBBE-5951-4879-8015-CC4B1FFFE6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5845" y="5338306"/>
            <a:ext cx="914400" cy="9144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E9BA70C3-5F74-4E53-BDFE-E174C87C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</a:t>
            </a:r>
          </a:p>
        </p:txBody>
      </p:sp>
    </p:spTree>
    <p:extLst>
      <p:ext uri="{BB962C8B-B14F-4D97-AF65-F5344CB8AC3E}">
        <p14:creationId xmlns:p14="http://schemas.microsoft.com/office/powerpoint/2010/main" val="1640070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25AC-A226-4B0A-A8C3-E4D9C706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Data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4CCB-F37D-47FB-AD50-9997E779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091"/>
            <a:ext cx="10515600" cy="4756872"/>
          </a:xfrm>
        </p:spPr>
        <p:txBody>
          <a:bodyPr>
            <a:normAutofit/>
          </a:bodyPr>
          <a:lstStyle/>
          <a:p>
            <a:r>
              <a:rPr lang="en-US" dirty="0"/>
              <a:t>Get N within half an order of magnitude, better than estimating it due to variance bias tradeoff</a:t>
            </a:r>
          </a:p>
          <a:p>
            <a:r>
              <a:rPr lang="en-US" dirty="0"/>
              <a:t>More evidence to fix sampling variance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F1C81-F983-429F-9E85-E5CD0DFA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82" y="2838842"/>
            <a:ext cx="6481982" cy="37510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B9A645-3A3B-428C-87E5-A814098ACAB5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 N. 2011. Review and evaluation of likelihood functions for composition data in stock-assessment models: estimating the effective sample size. Fisheries Research, 109: 311–319.</a:t>
            </a:r>
          </a:p>
        </p:txBody>
      </p:sp>
    </p:spTree>
    <p:extLst>
      <p:ext uri="{BB962C8B-B14F-4D97-AF65-F5344CB8AC3E}">
        <p14:creationId xmlns:p14="http://schemas.microsoft.com/office/powerpoint/2010/main" val="496749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25AC-A226-4B0A-A8C3-E4D9C706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4CCB-F37D-47FB-AD50-9997E7792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deal with Correlated residuals</a:t>
            </a:r>
          </a:p>
          <a:p>
            <a:pPr lvl="1"/>
            <a:r>
              <a:rPr lang="en-US" dirty="0"/>
              <a:t>Francis sample size of fit to mean length/age</a:t>
            </a:r>
          </a:p>
          <a:p>
            <a:pPr lvl="1"/>
            <a:r>
              <a:rPr lang="en-US" dirty="0"/>
              <a:t>Bootstrapping observations and represent correlations in multivariate (log)-normal likelihood</a:t>
            </a:r>
          </a:p>
          <a:p>
            <a:pPr lvl="1"/>
            <a:r>
              <a:rPr lang="en-US" dirty="0"/>
              <a:t>Is it caused by model misspecification?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9A645-3A3B-428C-87E5-A814098ACAB5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 N. 2011. Review and evaluation of likelihood functions for composition data in stock-assessment models: estimating the effective sample size. Fisheries Research, 109: 311–319.</a:t>
            </a:r>
          </a:p>
        </p:txBody>
      </p:sp>
    </p:spTree>
    <p:extLst>
      <p:ext uri="{BB962C8B-B14F-4D97-AF65-F5344CB8AC3E}">
        <p14:creationId xmlns:p14="http://schemas.microsoft.com/office/powerpoint/2010/main" val="759224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25AC-A226-4B0A-A8C3-E4D9C706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weighting: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4CCB-F37D-47FB-AD50-9997E7792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 effective sample size and CVs based on sampling error</a:t>
            </a:r>
          </a:p>
          <a:p>
            <a:pPr lvl="1"/>
            <a:r>
              <a:rPr lang="en-US" dirty="0"/>
              <a:t>Bootstrap compositions</a:t>
            </a:r>
          </a:p>
          <a:p>
            <a:pPr lvl="1"/>
            <a:r>
              <a:rPr lang="en-US" dirty="0"/>
              <a:t>Fit ASPM-</a:t>
            </a:r>
            <a:r>
              <a:rPr lang="en-US" dirty="0" err="1"/>
              <a:t>Rdev</a:t>
            </a:r>
            <a:r>
              <a:rPr lang="en-US" dirty="0"/>
              <a:t> for index</a:t>
            </a:r>
          </a:p>
          <a:p>
            <a:pPr lvl="1"/>
            <a:r>
              <a:rPr lang="en-US" dirty="0"/>
              <a:t>Include correlations with a multivariate (log-) normal if needed</a:t>
            </a:r>
          </a:p>
          <a:p>
            <a:r>
              <a:rPr lang="en-US" dirty="0"/>
              <a:t>Model process variation</a:t>
            </a:r>
          </a:p>
          <a:p>
            <a:r>
              <a:rPr lang="en-US" dirty="0"/>
              <a:t>Fix model misspecification</a:t>
            </a:r>
          </a:p>
        </p:txBody>
      </p:sp>
    </p:spTree>
    <p:extLst>
      <p:ext uri="{BB962C8B-B14F-4D97-AF65-F5344CB8AC3E}">
        <p14:creationId xmlns:p14="http://schemas.microsoft.com/office/powerpoint/2010/main" val="3492128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B1FF-639F-4890-868E-F595FE9C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Process variation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25CD-853C-4A21-A260-4E9546B2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557"/>
            <a:ext cx="10515600" cy="5039406"/>
          </a:xfrm>
        </p:spPr>
        <p:txBody>
          <a:bodyPr>
            <a:normAutofit/>
          </a:bodyPr>
          <a:lstStyle/>
          <a:p>
            <a:r>
              <a:rPr lang="en-US" dirty="0"/>
              <a:t>Model process variation when not present - some reduction in precision</a:t>
            </a:r>
          </a:p>
          <a:p>
            <a:r>
              <a:rPr lang="en-US" dirty="0"/>
              <a:t>Not model process variation when present - possible large bias</a:t>
            </a:r>
          </a:p>
          <a:p>
            <a:r>
              <a:rPr lang="en-US" dirty="0"/>
              <a:t>Important to model process variation when trends or regime shifts are present</a:t>
            </a:r>
          </a:p>
          <a:p>
            <a:r>
              <a:rPr lang="en-US" dirty="0"/>
              <a:t>May not need to model simple random variation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19189A-90A4-4511-953F-89957D79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796" y="4040305"/>
            <a:ext cx="4641290" cy="27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0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B1FF-639F-4890-868E-F595FE9C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Process variation: Questions and 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25CD-853C-4A21-A260-4E9546B2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557"/>
            <a:ext cx="10515600" cy="5039406"/>
          </a:xfrm>
        </p:spPr>
        <p:txBody>
          <a:bodyPr>
            <a:normAutofit/>
          </a:bodyPr>
          <a:lstStyle/>
          <a:p>
            <a:r>
              <a:rPr lang="en-US" dirty="0"/>
              <a:t>Should you model variation if there is little information in the data?</a:t>
            </a:r>
          </a:p>
          <a:p>
            <a:r>
              <a:rPr lang="en-US" dirty="0"/>
              <a:t>Will modeled variation incorrectly adjusts for other model misspecification?</a:t>
            </a:r>
          </a:p>
          <a:p>
            <a:r>
              <a:rPr lang="en-US" dirty="0"/>
              <a:t>Should you estimate the </a:t>
            </a:r>
            <a:r>
              <a:rPr lang="en-US" dirty="0" err="1"/>
              <a:t>sd</a:t>
            </a:r>
            <a:r>
              <a:rPr lang="en-US" dirty="0"/>
              <a:t>? </a:t>
            </a:r>
          </a:p>
          <a:p>
            <a:r>
              <a:rPr lang="en-US" dirty="0"/>
              <a:t>Model using state-space approach rather than random effects due to computational efficiencies, but harder to conceptualize and program.</a:t>
            </a:r>
          </a:p>
          <a:p>
            <a:r>
              <a:rPr lang="en-US" dirty="0"/>
              <a:t>Do you need to model autocorrelation? (prediction)</a:t>
            </a:r>
          </a:p>
          <a:p>
            <a:r>
              <a:rPr lang="en-US" dirty="0">
                <a:solidFill>
                  <a:srgbClr val="FF0000"/>
                </a:solidFill>
              </a:rPr>
              <a:t>Is it practical to estimate (computational time, memory requirements, convergence issues)?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56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B1FF-639F-4890-868E-F595FE9C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variation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25CD-853C-4A21-A260-4E9546B2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model it in</a:t>
            </a:r>
          </a:p>
          <a:p>
            <a:pPr lvl="1"/>
            <a:r>
              <a:rPr lang="en-US" dirty="0"/>
              <a:t>Recruitment - Yes</a:t>
            </a:r>
          </a:p>
          <a:p>
            <a:pPr lvl="1"/>
            <a:r>
              <a:rPr lang="en-US" dirty="0"/>
              <a:t>Selectivity – Yes for fisheries</a:t>
            </a:r>
          </a:p>
          <a:p>
            <a:pPr lvl="1"/>
            <a:r>
              <a:rPr lang="en-US" dirty="0"/>
              <a:t>Natural mortality – possibly</a:t>
            </a:r>
          </a:p>
          <a:p>
            <a:pPr lvl="1"/>
            <a:r>
              <a:rPr lang="en-US" dirty="0"/>
              <a:t>Growth – Yes if have a time series of age-length data</a:t>
            </a:r>
          </a:p>
        </p:txBody>
      </p:sp>
    </p:spTree>
    <p:extLst>
      <p:ext uri="{BB962C8B-B14F-4D97-AF65-F5344CB8AC3E}">
        <p14:creationId xmlns:p14="http://schemas.microsoft.com/office/powerpoint/2010/main" val="504470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B1FF-639F-4890-868E-F595FE9C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variation: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25CD-853C-4A21-A260-4E9546B2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processes</a:t>
            </a:r>
          </a:p>
          <a:p>
            <a:pPr lvl="1"/>
            <a:r>
              <a:rPr lang="en-US" dirty="0"/>
              <a:t>Recruitment </a:t>
            </a:r>
          </a:p>
          <a:p>
            <a:pPr lvl="1"/>
            <a:r>
              <a:rPr lang="en-US" dirty="0"/>
              <a:t>Selectivity (fisheries)</a:t>
            </a:r>
          </a:p>
          <a:p>
            <a:pPr lvl="1"/>
            <a:r>
              <a:rPr lang="en-US" dirty="0"/>
              <a:t>Natural mortality (possibly)</a:t>
            </a:r>
          </a:p>
          <a:p>
            <a:pPr lvl="1"/>
            <a:r>
              <a:rPr lang="en-US" dirty="0"/>
              <a:t>Growth (time series of age-length data)</a:t>
            </a:r>
          </a:p>
          <a:p>
            <a:r>
              <a:rPr lang="en-US" dirty="0"/>
              <a:t>Use random effects/state-space models if practical otherwise use penalized likelihood and fix </a:t>
            </a:r>
            <a:r>
              <a:rPr lang="en-US" dirty="0" err="1"/>
              <a:t>sd</a:t>
            </a:r>
            <a:endParaRPr lang="en-US" dirty="0"/>
          </a:p>
          <a:p>
            <a:r>
              <a:rPr lang="en-US" dirty="0"/>
              <a:t>Only model autocorrelation if you need it for prediction/projection (e.g. catch quotas in short lived species)</a:t>
            </a:r>
          </a:p>
        </p:txBody>
      </p:sp>
    </p:spTree>
    <p:extLst>
      <p:ext uri="{BB962C8B-B14F-4D97-AF65-F5344CB8AC3E}">
        <p14:creationId xmlns:p14="http://schemas.microsoft.com/office/powerpoint/2010/main" val="2377665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9CF3-F7E3-4284-AD8A-33A69952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5A71-540C-4B3B-BE9A-F872834B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6291" cy="4351338"/>
          </a:xfrm>
        </p:spPr>
        <p:txBody>
          <a:bodyPr>
            <a:normAutofit/>
          </a:bodyPr>
          <a:lstStyle/>
          <a:p>
            <a:r>
              <a:rPr lang="en-US" dirty="0"/>
              <a:t>What diagnostics</a:t>
            </a:r>
          </a:p>
          <a:p>
            <a:pPr lvl="1"/>
            <a:r>
              <a:rPr lang="en-US" dirty="0"/>
              <a:t>Empirical selectivity</a:t>
            </a:r>
          </a:p>
          <a:p>
            <a:pPr lvl="1"/>
            <a:r>
              <a:rPr lang="en-US" dirty="0"/>
              <a:t>Age-structured production model</a:t>
            </a:r>
          </a:p>
          <a:p>
            <a:pPr lvl="1"/>
            <a:r>
              <a:rPr lang="en-US" dirty="0"/>
              <a:t>R0 profile</a:t>
            </a:r>
          </a:p>
          <a:p>
            <a:pPr lvl="1"/>
            <a:r>
              <a:rPr lang="en-US" dirty="0"/>
              <a:t>Catch-curve diagnostic</a:t>
            </a:r>
          </a:p>
          <a:p>
            <a:pPr lvl="1"/>
            <a:r>
              <a:rPr lang="en-US" dirty="0"/>
              <a:t>Retrospective analysis</a:t>
            </a:r>
          </a:p>
          <a:p>
            <a:pPr lvl="1"/>
            <a:r>
              <a:rPr lang="en-US" dirty="0"/>
              <a:t>Hindcast cross validation</a:t>
            </a:r>
          </a:p>
          <a:p>
            <a:pPr lvl="1"/>
            <a:r>
              <a:rPr lang="en-US" dirty="0"/>
              <a:t>Residual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58810-4926-4645-8C9B-6896A8B55C11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Carvalho et al. 2017. Can diagnostic tests help identify model misspecification in integrated stock assessments? Fisheries Research. 192: 28-40.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E82F7-3311-4CC3-9116-E1EF7C7A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75" y="3740002"/>
            <a:ext cx="3664825" cy="2727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B666E1-BE06-4F37-A6C2-A4F45F12DBA1}"/>
              </a:ext>
            </a:extLst>
          </p:cNvPr>
          <p:cNvSpPr/>
          <p:nvPr/>
        </p:nvSpPr>
        <p:spPr>
          <a:xfrm>
            <a:off x="0" y="6354375"/>
            <a:ext cx="10468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Carvalho et al. in press. A Cookbook for Using Model Diagnostics in Integrated Stock Assessments. Fish. Res.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1A30B-82E5-444C-A431-087681DBD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00" b="64350"/>
          <a:stretch/>
        </p:blipFill>
        <p:spPr>
          <a:xfrm>
            <a:off x="7176357" y="36824"/>
            <a:ext cx="4281351" cy="3524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892AC-69EF-436E-A1F9-00B6F4F74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477" y="4645602"/>
            <a:ext cx="3292341" cy="15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5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9CF3-F7E3-4284-AD8A-33A69952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96" y="-96701"/>
            <a:ext cx="10515600" cy="1325563"/>
          </a:xfrm>
        </p:spPr>
        <p:txBody>
          <a:bodyPr/>
          <a:lstStyle/>
          <a:p>
            <a:r>
              <a:rPr lang="en-US" dirty="0"/>
              <a:t>Diagnostics for model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5A71-540C-4B3B-BE9A-F872834B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8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Need algorithm</a:t>
            </a:r>
          </a:p>
          <a:p>
            <a:pPr lvl="1"/>
            <a:r>
              <a:rPr lang="en-US" dirty="0"/>
              <a:t>Start with good practices model</a:t>
            </a:r>
          </a:p>
          <a:p>
            <a:pPr lvl="1"/>
            <a:r>
              <a:rPr lang="en-US" dirty="0"/>
              <a:t>Critical values for passing a diagnostic</a:t>
            </a:r>
          </a:p>
          <a:p>
            <a:pPr lvl="1"/>
            <a:r>
              <a:rPr lang="en-US" dirty="0"/>
              <a:t>Identification of cause of failure</a:t>
            </a:r>
          </a:p>
          <a:p>
            <a:pPr lvl="1"/>
            <a:r>
              <a:rPr lang="en-US" dirty="0"/>
              <a:t>Recommended solution</a:t>
            </a:r>
          </a:p>
          <a:p>
            <a:r>
              <a:rPr lang="en-US" dirty="0"/>
              <a:t>Automation</a:t>
            </a:r>
          </a:p>
          <a:p>
            <a:r>
              <a:rPr lang="en-US" dirty="0"/>
              <a:t>Do retained models have to pass every diagnostic?</a:t>
            </a:r>
          </a:p>
          <a:p>
            <a:r>
              <a:rPr lang="en-US" dirty="0"/>
              <a:t>Use all models that pass diagnostics</a:t>
            </a:r>
          </a:p>
          <a:p>
            <a:pPr lvl="1"/>
            <a:r>
              <a:rPr lang="en-US" dirty="0"/>
              <a:t>If bad diagnostic, use all models that could fix problem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58810-4926-4645-8C9B-6896A8B55C11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Carvalho et al. 2017. Can diagnostic tests help identify model misspecification in integrated stock assessments? Fisheries Research. 192: 28-40.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666E1-BE06-4F37-A6C2-A4F45F12DBA1}"/>
              </a:ext>
            </a:extLst>
          </p:cNvPr>
          <p:cNvSpPr/>
          <p:nvPr/>
        </p:nvSpPr>
        <p:spPr>
          <a:xfrm>
            <a:off x="0" y="6354375"/>
            <a:ext cx="10468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Carvalho et al. submitted. A Cookbook for Using Model Diagnostics in Integrated Stock Assessments. Fish. 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E55CBB-22B3-4517-BB71-CB73FCE7EC6A}"/>
              </a:ext>
            </a:extLst>
          </p:cNvPr>
          <p:cNvSpPr/>
          <p:nvPr/>
        </p:nvSpPr>
        <p:spPr>
          <a:xfrm>
            <a:off x="0" y="5946130"/>
            <a:ext cx="8708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 et al. 2020. Implementing reference point-based fishery harvest control rules within a probabilistic framework that considers multiple hypotheses. IATTC Document SAC-11 INF-F REV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72858-A484-4D1F-954E-F443EECF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227" y="346221"/>
            <a:ext cx="3287730" cy="2695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D8C0B6-EE60-4C0C-A291-9F225F2C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08" y="3176591"/>
            <a:ext cx="2767173" cy="33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35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7947C30-0CCF-464E-93AC-8C288ADAF3F9}"/>
              </a:ext>
            </a:extLst>
          </p:cNvPr>
          <p:cNvSpPr/>
          <p:nvPr/>
        </p:nvSpPr>
        <p:spPr>
          <a:xfrm>
            <a:off x="4174670" y="2317026"/>
            <a:ext cx="1235529" cy="61264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Integrated assessment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8D5E8BCE-2FC3-4CF2-BECB-F35BFD3CF08B}"/>
              </a:ext>
            </a:extLst>
          </p:cNvPr>
          <p:cNvSpPr/>
          <p:nvPr/>
        </p:nvSpPr>
        <p:spPr>
          <a:xfrm>
            <a:off x="5282755" y="4532696"/>
            <a:ext cx="1235529" cy="61264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Alternative assumptions to resolve issues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A4AA04B7-DC98-4F48-BA6C-50403C665B44}"/>
              </a:ext>
            </a:extLst>
          </p:cNvPr>
          <p:cNvSpPr/>
          <p:nvPr/>
        </p:nvSpPr>
        <p:spPr>
          <a:xfrm>
            <a:off x="6675135" y="3397512"/>
            <a:ext cx="1235529" cy="61264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Diagnostics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2C56D0BA-37FE-4409-8714-65C7CCB141DB}"/>
              </a:ext>
            </a:extLst>
          </p:cNvPr>
          <p:cNvCxnSpPr>
            <a:cxnSpLocks/>
            <a:stCxn id="9" idx="1"/>
            <a:endCxn id="6" idx="2"/>
          </p:cNvCxnSpPr>
          <p:nvPr/>
        </p:nvCxnSpPr>
        <p:spPr>
          <a:xfrm rot="10800000">
            <a:off x="4792435" y="2929674"/>
            <a:ext cx="490320" cy="19093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B98215E4-1DD3-40BD-84C8-BFCC26F08677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>
            <a:off x="5410199" y="2623350"/>
            <a:ext cx="1882701" cy="77416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25E368FC-F13C-463E-815C-CB7003D6E4D2}"/>
              </a:ext>
            </a:extLst>
          </p:cNvPr>
          <p:cNvCxnSpPr>
            <a:cxnSpLocks/>
            <a:stCxn id="10" idx="2"/>
            <a:endCxn id="9" idx="3"/>
          </p:cNvCxnSpPr>
          <p:nvPr/>
        </p:nvCxnSpPr>
        <p:spPr>
          <a:xfrm rot="5400000">
            <a:off x="6491162" y="4037282"/>
            <a:ext cx="828860" cy="7746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Flowchart: Alternate Process 165">
            <a:extLst>
              <a:ext uri="{FF2B5EF4-FFF2-40B4-BE49-F238E27FC236}">
                <a16:creationId xmlns:a16="http://schemas.microsoft.com/office/drawing/2014/main" id="{D58EF845-827D-4B6D-BAA8-C04CD46E8F9F}"/>
              </a:ext>
            </a:extLst>
          </p:cNvPr>
          <p:cNvSpPr/>
          <p:nvPr/>
        </p:nvSpPr>
        <p:spPr>
          <a:xfrm>
            <a:off x="9080940" y="3397512"/>
            <a:ext cx="1235529" cy="61264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Model ensemble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76CD7B03-B3CF-4FA6-98FA-3DC0696F0AEF}"/>
              </a:ext>
            </a:extLst>
          </p:cNvPr>
          <p:cNvCxnSpPr>
            <a:cxnSpLocks/>
            <a:stCxn id="26" idx="3"/>
            <a:endCxn id="6" idx="1"/>
          </p:cNvCxnSpPr>
          <p:nvPr/>
        </p:nvCxnSpPr>
        <p:spPr>
          <a:xfrm>
            <a:off x="3400054" y="2623350"/>
            <a:ext cx="77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76875D87-FFB5-4608-B8F3-D89FC276F118}"/>
              </a:ext>
            </a:extLst>
          </p:cNvPr>
          <p:cNvSpPr/>
          <p:nvPr/>
        </p:nvSpPr>
        <p:spPr>
          <a:xfrm>
            <a:off x="2164525" y="2317026"/>
            <a:ext cx="1235529" cy="61264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GPG default assumptions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4BA1512-388F-4F75-AA2F-65D57B4EB3C7}"/>
              </a:ext>
            </a:extLst>
          </p:cNvPr>
          <p:cNvCxnSpPr>
            <a:cxnSpLocks/>
            <a:stCxn id="10" idx="3"/>
            <a:endCxn id="166" idx="1"/>
          </p:cNvCxnSpPr>
          <p:nvPr/>
        </p:nvCxnSpPr>
        <p:spPr>
          <a:xfrm>
            <a:off x="7910664" y="3703836"/>
            <a:ext cx="1170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63">
            <a:extLst>
              <a:ext uri="{FF2B5EF4-FFF2-40B4-BE49-F238E27FC236}">
                <a16:creationId xmlns:a16="http://schemas.microsoft.com/office/drawing/2014/main" id="{0320A5C8-62BC-4610-8C12-A5324BDE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</a:t>
            </a:r>
            <a:r>
              <a:rPr lang="en-US" dirty="0"/>
              <a:t>system to construct an ensemble of models for fisheries stock assessment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63590D-159D-4676-A1D2-4A65A58E1BAD}"/>
              </a:ext>
            </a:extLst>
          </p:cNvPr>
          <p:cNvSpPr txBox="1"/>
          <p:nvPr/>
        </p:nvSpPr>
        <p:spPr>
          <a:xfrm>
            <a:off x="8201555" y="3334504"/>
            <a:ext cx="5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57396D-B57A-4291-8711-C044D4D89FE1}"/>
              </a:ext>
            </a:extLst>
          </p:cNvPr>
          <p:cNvSpPr txBox="1"/>
          <p:nvPr/>
        </p:nvSpPr>
        <p:spPr>
          <a:xfrm>
            <a:off x="7165319" y="4414990"/>
            <a:ext cx="50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Fail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AB0E00A4-4885-4951-B6A1-792260641B8E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4662293" y="2929674"/>
            <a:ext cx="620463" cy="19093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98842402-DC8E-48A7-8C23-FF302D7CADEE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4931009" y="2929674"/>
            <a:ext cx="351746" cy="19093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032327-7815-4376-AA7C-08E7AEAEAA20}"/>
              </a:ext>
            </a:extLst>
          </p:cNvPr>
          <p:cNvCxnSpPr>
            <a:cxnSpLocks/>
          </p:cNvCxnSpPr>
          <p:nvPr/>
        </p:nvCxnSpPr>
        <p:spPr>
          <a:xfrm>
            <a:off x="3400054" y="2487279"/>
            <a:ext cx="77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9F15E2-FA40-4224-90A4-03F3447E7C6A}"/>
              </a:ext>
            </a:extLst>
          </p:cNvPr>
          <p:cNvCxnSpPr>
            <a:cxnSpLocks/>
          </p:cNvCxnSpPr>
          <p:nvPr/>
        </p:nvCxnSpPr>
        <p:spPr>
          <a:xfrm>
            <a:off x="3400054" y="2759421"/>
            <a:ext cx="77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5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erson, person, wearing, posing&#10;&#10;Description automatically generated">
            <a:extLst>
              <a:ext uri="{FF2B5EF4-FFF2-40B4-BE49-F238E27FC236}">
                <a16:creationId xmlns:a16="http://schemas.microsoft.com/office/drawing/2014/main" id="{43B7FB21-2468-4A2A-B1D5-D3B383D7F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2" t="23125" r="25265" b="11414"/>
          <a:stretch/>
        </p:blipFill>
        <p:spPr>
          <a:xfrm rot="1211468">
            <a:off x="5680747" y="4965722"/>
            <a:ext cx="597945" cy="838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B2EB2-CF6D-457A-ADEA-14816C75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</a:t>
            </a:r>
          </a:p>
        </p:txBody>
      </p:sp>
      <p:pic>
        <p:nvPicPr>
          <p:cNvPr id="6" name="Graphic 5" descr="Fishing">
            <a:extLst>
              <a:ext uri="{FF2B5EF4-FFF2-40B4-BE49-F238E27FC236}">
                <a16:creationId xmlns:a16="http://schemas.microsoft.com/office/drawing/2014/main" id="{A1823A3E-5C90-4F1C-9D2F-9531BF69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9360" y="5397979"/>
            <a:ext cx="914400" cy="914400"/>
          </a:xfrm>
          <a:prstGeom prst="rect">
            <a:avLst/>
          </a:prstGeom>
        </p:spPr>
      </p:pic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50D0E02-A3D5-4B3C-9AB2-A18FD4D59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3144" y="5917910"/>
            <a:ext cx="914400" cy="914400"/>
          </a:xfrm>
          <a:prstGeom prst="rect">
            <a:avLst/>
          </a:prstGeom>
        </p:spPr>
      </p:pic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0990C271-F2FD-49A3-A219-60A52745B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3144" y="4801379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8C793-AB6B-41F4-A158-F754C954116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7544" y="5258579"/>
            <a:ext cx="146405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184714-A012-4561-A684-2B80DBA2711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717544" y="5997637"/>
            <a:ext cx="1464056" cy="377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6DBAD-B93B-468F-98DD-F5F65634AB9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096000" y="5855179"/>
            <a:ext cx="12233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Robot">
            <a:extLst>
              <a:ext uri="{FF2B5EF4-FFF2-40B4-BE49-F238E27FC236}">
                <a16:creationId xmlns:a16="http://schemas.microsoft.com/office/drawing/2014/main" id="{B2B5DBBE-5951-4879-8015-CC4B1FFF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5845" y="5338306"/>
            <a:ext cx="914400" cy="91440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5F50333-8F0C-4D3E-B221-03EAC4471843}"/>
              </a:ext>
            </a:extLst>
          </p:cNvPr>
          <p:cNvSpPr/>
          <p:nvPr/>
        </p:nvSpPr>
        <p:spPr>
          <a:xfrm rot="19346736">
            <a:off x="5777450" y="4728964"/>
            <a:ext cx="116675" cy="318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B54ED59-0F02-4B96-806E-AEAD7966899C}"/>
              </a:ext>
            </a:extLst>
          </p:cNvPr>
          <p:cNvSpPr/>
          <p:nvPr/>
        </p:nvSpPr>
        <p:spPr>
          <a:xfrm rot="4406745">
            <a:off x="6346977" y="4925773"/>
            <a:ext cx="116675" cy="318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965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9CF3-F7E3-4284-AD8A-33A69952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5A71-540C-4B3B-BE9A-F872834BD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good practices model</a:t>
            </a:r>
          </a:p>
          <a:p>
            <a:r>
              <a:rPr lang="en-US" dirty="0"/>
              <a:t>Use algorithm to eliminate model misspecification</a:t>
            </a:r>
          </a:p>
          <a:p>
            <a:r>
              <a:rPr lang="en-US" dirty="0"/>
              <a:t>All models must pass diagnostics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872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7323-26E5-4D5A-B1FB-D2A92602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Data-limited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E97A-DC9F-4532-9171-4E55E957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6500" cy="4351338"/>
          </a:xfrm>
        </p:spPr>
        <p:txBody>
          <a:bodyPr/>
          <a:lstStyle/>
          <a:p>
            <a:r>
              <a:rPr lang="en-US" dirty="0"/>
              <a:t>Implement them in an integrated model</a:t>
            </a:r>
          </a:p>
          <a:p>
            <a:r>
              <a:rPr lang="en-US" dirty="0"/>
              <a:t>Makes assumptions explicit</a:t>
            </a:r>
          </a:p>
          <a:p>
            <a:r>
              <a:rPr lang="en-US" dirty="0"/>
              <a:t>Better represents uncertainty</a:t>
            </a:r>
          </a:p>
          <a:p>
            <a:r>
              <a:rPr lang="en-US" dirty="0"/>
              <a:t>Can modify and add additional data</a:t>
            </a:r>
          </a:p>
          <a:p>
            <a:r>
              <a:rPr lang="en-US" dirty="0"/>
              <a:t>Use integrated model unless a comprehensive MSE says otherwise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3680D-1E10-44C4-9126-1BC12A30A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11"/>
          <a:stretch/>
        </p:blipFill>
        <p:spPr>
          <a:xfrm>
            <a:off x="6993398" y="539294"/>
            <a:ext cx="5285688" cy="4577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441163-0EE1-4009-AB75-0A0ADBE1F185}"/>
              </a:ext>
            </a:extLst>
          </p:cNvPr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Minte-Vera et al. 2020. Yellowfin tuna in the eastern Pacific Ocean, 2019: benchmark assessment. IATTC Document SAC-11-07 REV</a:t>
            </a:r>
          </a:p>
        </p:txBody>
      </p:sp>
    </p:spTree>
    <p:extLst>
      <p:ext uri="{BB962C8B-B14F-4D97-AF65-F5344CB8AC3E}">
        <p14:creationId xmlns:p14="http://schemas.microsoft.com/office/powerpoint/2010/main" val="8679475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7323-26E5-4D5A-B1FB-D2A92602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15700" cy="1325563"/>
          </a:xfrm>
        </p:spPr>
        <p:txBody>
          <a:bodyPr/>
          <a:lstStyle/>
          <a:p>
            <a:r>
              <a:rPr lang="en-US" dirty="0"/>
              <a:t>Data-limited methods: Call the 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E97A-DC9F-4532-9171-4E55E957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/>
          <a:lstStyle/>
          <a:p>
            <a:r>
              <a:rPr lang="en-US" dirty="0"/>
              <a:t>Use integrated model (unless MSE shows otherwise)</a:t>
            </a:r>
          </a:p>
          <a:p>
            <a:r>
              <a:rPr lang="en-US" dirty="0"/>
              <a:t>(skip this)</a:t>
            </a:r>
          </a:p>
        </p:txBody>
      </p:sp>
    </p:spTree>
    <p:extLst>
      <p:ext uri="{BB962C8B-B14F-4D97-AF65-F5344CB8AC3E}">
        <p14:creationId xmlns:p14="http://schemas.microsoft.com/office/powerpoint/2010/main" val="13404290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008D-6C77-4D8E-96E0-38AAAD4E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25980"/>
            <a:ext cx="11606985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Major Issue #3</a:t>
            </a:r>
            <a:r>
              <a:rPr lang="en-US" dirty="0"/>
              <a:t>: Estimating absolute abundance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42D7-BF65-41C5-AC77-ADA64B1AC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5529943" cy="51984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main task of stock assessment</a:t>
            </a:r>
          </a:p>
          <a:p>
            <a:r>
              <a:rPr lang="en-US" dirty="0"/>
              <a:t>Information</a:t>
            </a:r>
          </a:p>
          <a:p>
            <a:pPr lvl="1"/>
            <a:r>
              <a:rPr lang="en-US" dirty="0"/>
              <a:t>Index of relative abundance: changes in index caused by catch</a:t>
            </a:r>
          </a:p>
          <a:p>
            <a:pPr lvl="1"/>
            <a:r>
              <a:rPr lang="en-US" dirty="0"/>
              <a:t>Composition data: reduction in composition with age and F ≈ C/N  </a:t>
            </a:r>
          </a:p>
          <a:p>
            <a:pPr lvl="1"/>
            <a:r>
              <a:rPr lang="en-US" dirty="0"/>
              <a:t>Tagging</a:t>
            </a:r>
          </a:p>
          <a:p>
            <a:r>
              <a:rPr lang="en-US" dirty="0"/>
              <a:t>Initial conditions (not covered)</a:t>
            </a:r>
          </a:p>
          <a:p>
            <a:pPr lvl="1"/>
            <a:r>
              <a:rPr lang="en-US" dirty="0"/>
              <a:t>Total catch history model</a:t>
            </a:r>
          </a:p>
          <a:p>
            <a:pPr lvl="2"/>
            <a:r>
              <a:rPr lang="en-US" dirty="0"/>
              <a:t>Stock-recruitment relationship</a:t>
            </a:r>
          </a:p>
          <a:p>
            <a:pPr lvl="2"/>
            <a:r>
              <a:rPr lang="en-US" dirty="0"/>
              <a:t>Historical catch error</a:t>
            </a:r>
          </a:p>
          <a:p>
            <a:pPr lvl="2"/>
            <a:r>
              <a:rPr lang="en-US" dirty="0"/>
              <a:t>Regime shifts in recruitment</a:t>
            </a:r>
          </a:p>
          <a:p>
            <a:r>
              <a:rPr lang="en-US" dirty="0"/>
              <a:t>Most cases estimates are uncertain or biased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D20A7-7CB7-4CC4-8C45-ADD7CCCB7980}"/>
              </a:ext>
            </a:extLst>
          </p:cNvPr>
          <p:cNvSpPr/>
          <p:nvPr/>
        </p:nvSpPr>
        <p:spPr>
          <a:xfrm>
            <a:off x="0" y="6581001"/>
            <a:ext cx="10755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Maunder, M.N., Piner, K.R. 2015. Contemporary fisheries stock assessment: many issues still remain. ICES Journal of Marine Science. 72 (1): 7-18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F8585-9CD9-4CBD-8AE2-DAC4F870C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003" y="1177243"/>
            <a:ext cx="3059994" cy="2311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6FB9D-5333-4FDB-B74F-5C06CDD7D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05" y="1177243"/>
            <a:ext cx="2676724" cy="5458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36B7-9178-431A-B026-BB81284E3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791" y="4068158"/>
            <a:ext cx="2714825" cy="24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13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89D4-8EBE-446B-B6B7-2A7213E6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major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82F73-B2B0-4538-B1E3-C71C82EA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Stock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Natural mortality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Absolute biomass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(computationally efficient methods to estimate process variation)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714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89D4-8EBE-446B-B6B7-2A7213E6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solution: Close-Kin Mark-Recapture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82F73-B2B0-4538-B1E3-C71C82EA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6655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Stock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Adult natural mortality (survival)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Absolute spawner biomass estimates</a:t>
            </a:r>
          </a:p>
          <a:p>
            <a:r>
              <a:rPr lang="en-US" dirty="0"/>
              <a:t>Still need to estimate </a:t>
            </a:r>
          </a:p>
          <a:p>
            <a:pPr lvl="1"/>
            <a:r>
              <a:rPr lang="en-US" dirty="0"/>
              <a:t>Juvenile abundance</a:t>
            </a:r>
          </a:p>
          <a:p>
            <a:pPr lvl="1"/>
            <a:r>
              <a:rPr lang="en-US" dirty="0"/>
              <a:t>Juvenile natural mortality</a:t>
            </a:r>
          </a:p>
          <a:p>
            <a:pPr lvl="1"/>
            <a:r>
              <a:rPr lang="en-US" dirty="0"/>
              <a:t>Stock-recruitment relationship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Can use dead fish so wider sampling coverage</a:t>
            </a:r>
          </a:p>
          <a:p>
            <a:pPr lvl="1"/>
            <a:r>
              <a:rPr lang="en-US" dirty="0"/>
              <a:t>No tag induced mortality</a:t>
            </a:r>
          </a:p>
          <a:p>
            <a:pPr lvl="1"/>
            <a:r>
              <a:rPr lang="en-US" dirty="0"/>
              <a:t>No tag loss</a:t>
            </a:r>
          </a:p>
          <a:p>
            <a:pPr lvl="1"/>
            <a:r>
              <a:rPr lang="en-US" dirty="0"/>
              <a:t>No miss reporting</a:t>
            </a:r>
          </a:p>
          <a:p>
            <a:pPr lvl="1"/>
            <a:r>
              <a:rPr lang="en-US" dirty="0"/>
              <a:t>Larval and juvenile dispersal distributes the tags spatially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84988-4DAA-41D4-B0FA-08D763E2A13C}"/>
              </a:ext>
            </a:extLst>
          </p:cNvPr>
          <p:cNvSpPr/>
          <p:nvPr/>
        </p:nvSpPr>
        <p:spPr>
          <a:xfrm>
            <a:off x="0" y="6581001"/>
            <a:ext cx="9010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Bravington et al. 2016. Close-Kin Mark-Recapture. Statistical Science 31, 259-274.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E4AC8-41EF-45C4-9FAD-E698F1CFFE06}"/>
              </a:ext>
            </a:extLst>
          </p:cNvPr>
          <p:cNvSpPr/>
          <p:nvPr/>
        </p:nvSpPr>
        <p:spPr>
          <a:xfrm>
            <a:off x="0" y="6354375"/>
            <a:ext cx="1179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Hillary et al. 2018. Genetic relatedness reveals total population size of white sharks in eastern Australia and New Zealand. Scientific reports 8, 2661-2661.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57235-12A2-46C9-AD36-397D2B2305CD}"/>
              </a:ext>
            </a:extLst>
          </p:cNvPr>
          <p:cNvSpPr/>
          <p:nvPr/>
        </p:nvSpPr>
        <p:spPr>
          <a:xfrm>
            <a:off x="0" y="6126590"/>
            <a:ext cx="8855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Skaug 2001. Allele-sharing methods for estimation of population size. Biometrics 57, 750-756.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485C1-1673-4D58-A476-2BF00FD43937}"/>
              </a:ext>
            </a:extLst>
          </p:cNvPr>
          <p:cNvSpPr/>
          <p:nvPr/>
        </p:nvSpPr>
        <p:spPr>
          <a:xfrm>
            <a:off x="0" y="593284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Bravington, Mark V., Peter M. </a:t>
            </a:r>
            <a:r>
              <a:rPr lang="en-US" sz="1200" dirty="0" err="1"/>
              <a:t>Grewe</a:t>
            </a:r>
            <a:r>
              <a:rPr lang="en-US" sz="1200" dirty="0"/>
              <a:t>, and Campbell R. Davies (2016). “Absolute abundance of southern bluefin tuna estimated by close-kin mark-recapture”. In: Nature Communications 7.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E9CAD5-CBC9-42C3-AB18-288EBB190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64" y="1530370"/>
            <a:ext cx="5476394" cy="3117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101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7602-B5AE-485E-86FB-D926D13D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8256"/>
            <a:ext cx="10515600" cy="5423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Summary: No BS GPG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BBCB-557D-4A1E-ABC6-A331202E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" y="832759"/>
            <a:ext cx="5987143" cy="552994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Fisheries</a:t>
            </a:r>
          </a:p>
          <a:p>
            <a:pPr lvl="1"/>
            <a:r>
              <a:rPr lang="en-US" dirty="0"/>
              <a:t>Separate by gear</a:t>
            </a:r>
          </a:p>
          <a:p>
            <a:pPr lvl="1"/>
            <a:r>
              <a:rPr lang="en-US" dirty="0"/>
              <a:t>Define fisheries based on regression tree analysis of composition data using area, season, and possibly year</a:t>
            </a:r>
          </a:p>
          <a:p>
            <a:r>
              <a:rPr lang="en-US" dirty="0"/>
              <a:t>CPUE</a:t>
            </a:r>
          </a:p>
          <a:p>
            <a:pPr lvl="1"/>
            <a:r>
              <a:rPr lang="en-US" dirty="0"/>
              <a:t>Standardize CPUE and composition data using </a:t>
            </a:r>
            <a:r>
              <a:rPr lang="en-US" dirty="0" err="1"/>
              <a:t>spatio</a:t>
            </a:r>
            <a:r>
              <a:rPr lang="en-US" dirty="0"/>
              <a:t>-temporal models</a:t>
            </a:r>
          </a:p>
          <a:p>
            <a:pPr lvl="1"/>
            <a:r>
              <a:rPr lang="en-US" dirty="0"/>
              <a:t>Create index and composition data using area weighting</a:t>
            </a:r>
          </a:p>
          <a:p>
            <a:pPr lvl="1"/>
            <a:r>
              <a:rPr lang="en-US" dirty="0"/>
              <a:t>Weight index composition data using CPUE not catch</a:t>
            </a:r>
          </a:p>
          <a:p>
            <a:pPr lvl="1"/>
            <a:r>
              <a:rPr lang="en-US" dirty="0"/>
              <a:t>Treat index and catch composition separately in the assessment model</a:t>
            </a:r>
          </a:p>
          <a:p>
            <a:r>
              <a:rPr lang="en-US" dirty="0"/>
              <a:t>Growth</a:t>
            </a:r>
          </a:p>
          <a:p>
            <a:pPr lvl="1"/>
            <a:r>
              <a:rPr lang="en-US" dirty="0"/>
              <a:t>Estimate growth within the stock assessment model</a:t>
            </a:r>
          </a:p>
          <a:p>
            <a:pPr lvl="1"/>
            <a:r>
              <a:rPr lang="en-US" dirty="0"/>
              <a:t>Use a flexible growth curve</a:t>
            </a:r>
          </a:p>
          <a:p>
            <a:pPr lvl="1"/>
            <a:r>
              <a:rPr lang="en-US" dirty="0"/>
              <a:t>Model time varying growth if there is adequate data</a:t>
            </a:r>
          </a:p>
          <a:p>
            <a:pPr lvl="1"/>
            <a:r>
              <a:rPr lang="en-US" dirty="0"/>
              <a:t>Deal with spatial variation by modeling separate populations (or in specific cases using age specific selectivity) until spatial structure and movement is understood.</a:t>
            </a:r>
          </a:p>
          <a:p>
            <a:r>
              <a:rPr lang="en-US" dirty="0"/>
              <a:t>Selectivity</a:t>
            </a:r>
          </a:p>
          <a:p>
            <a:pPr lvl="1"/>
            <a:r>
              <a:rPr lang="en-US" dirty="0"/>
              <a:t>Fisheries</a:t>
            </a:r>
          </a:p>
          <a:p>
            <a:pPr lvl="2"/>
            <a:r>
              <a:rPr lang="en-US" dirty="0"/>
              <a:t>Remove fish at the right age/size</a:t>
            </a:r>
          </a:p>
          <a:p>
            <a:pPr lvl="2"/>
            <a:r>
              <a:rPr lang="en-US" dirty="0"/>
              <a:t>Use dome shape </a:t>
            </a:r>
            <a:r>
              <a:rPr lang="en-US" dirty="0" err="1"/>
              <a:t>selectivities</a:t>
            </a:r>
            <a:endParaRPr lang="en-US" dirty="0"/>
          </a:p>
          <a:p>
            <a:pPr lvl="2"/>
            <a:r>
              <a:rPr lang="en-US" dirty="0"/>
              <a:t>Use flexible selectivity curves (e.g. spline, random walk)</a:t>
            </a:r>
          </a:p>
          <a:p>
            <a:pPr lvl="2"/>
            <a:r>
              <a:rPr lang="en-US" dirty="0"/>
              <a:t>Use time varying </a:t>
            </a:r>
            <a:r>
              <a:rPr lang="en-US" dirty="0" err="1"/>
              <a:t>selectivities</a:t>
            </a:r>
            <a:r>
              <a:rPr lang="en-US" dirty="0"/>
              <a:t> for fisheries</a:t>
            </a:r>
          </a:p>
          <a:p>
            <a:pPr lvl="2"/>
            <a:r>
              <a:rPr lang="en-US" dirty="0"/>
              <a:t>Refine fisheries to remove weird </a:t>
            </a:r>
            <a:r>
              <a:rPr lang="en-US" dirty="0" err="1"/>
              <a:t>selectivities</a:t>
            </a:r>
            <a:r>
              <a:rPr lang="en-US" dirty="0"/>
              <a:t> (e.g. bimodal)</a:t>
            </a:r>
          </a:p>
          <a:p>
            <a:pPr lvl="1"/>
            <a:r>
              <a:rPr lang="en-US" dirty="0"/>
              <a:t>Index</a:t>
            </a:r>
          </a:p>
          <a:p>
            <a:pPr lvl="2"/>
            <a:r>
              <a:rPr lang="en-US" dirty="0"/>
              <a:t>Standardize CPUE and associated composition data using </a:t>
            </a:r>
            <a:r>
              <a:rPr lang="en-US" dirty="0" err="1"/>
              <a:t>spatio</a:t>
            </a:r>
            <a:r>
              <a:rPr lang="en-US" dirty="0"/>
              <a:t>-temporal models</a:t>
            </a:r>
          </a:p>
          <a:p>
            <a:pPr lvl="2"/>
            <a:r>
              <a:rPr lang="en-US" dirty="0"/>
              <a:t>Use asymptotic time-invariant functional forms if possible </a:t>
            </a:r>
          </a:p>
          <a:p>
            <a:r>
              <a:rPr lang="en-US" dirty="0"/>
              <a:t>Natural mortality</a:t>
            </a:r>
          </a:p>
          <a:p>
            <a:pPr lvl="1"/>
            <a:r>
              <a:rPr lang="en-US" dirty="0"/>
              <a:t>Use age and sex-specific natural mortality</a:t>
            </a:r>
          </a:p>
          <a:p>
            <a:pPr lvl="1"/>
            <a:r>
              <a:rPr lang="en-US" dirty="0"/>
              <a:t>Estimate inside the stock assessment model</a:t>
            </a:r>
          </a:p>
          <a:p>
            <a:pPr lvl="1"/>
            <a:r>
              <a:rPr lang="en-US" dirty="0"/>
              <a:t>Use the proxies as priors with prediction uncertainty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0E33A9-75FD-4365-803E-4AB943224F61}"/>
              </a:ext>
            </a:extLst>
          </p:cNvPr>
          <p:cNvSpPr txBox="1">
            <a:spLocks/>
          </p:cNvSpPr>
          <p:nvPr/>
        </p:nvSpPr>
        <p:spPr>
          <a:xfrm>
            <a:off x="5987144" y="876300"/>
            <a:ext cx="6204856" cy="6253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Recruitment</a:t>
            </a:r>
          </a:p>
          <a:p>
            <a:pPr lvl="1"/>
            <a:r>
              <a:rPr lang="en-US" dirty="0"/>
              <a:t>Assume recruitment is independent of stock size except in specific situations (e.g. low fecund species, very low population size)</a:t>
            </a:r>
          </a:p>
          <a:p>
            <a:pPr lvl="1"/>
            <a:r>
              <a:rPr lang="en-US" dirty="0"/>
              <a:t>Use random effects if feasible</a:t>
            </a:r>
          </a:p>
          <a:p>
            <a:pPr lvl="1"/>
            <a:r>
              <a:rPr lang="en-US" dirty="0"/>
              <a:t>Otherwise</a:t>
            </a:r>
          </a:p>
          <a:p>
            <a:pPr lvl="2"/>
            <a:r>
              <a:rPr lang="en-US" dirty="0"/>
              <a:t>Fix </a:t>
            </a:r>
            <a:r>
              <a:rPr lang="en-US" dirty="0" err="1"/>
              <a:t>Rsd</a:t>
            </a:r>
            <a:r>
              <a:rPr lang="en-US" dirty="0"/>
              <a:t> at a reasonable value and use penalized likelihood</a:t>
            </a:r>
          </a:p>
          <a:p>
            <a:pPr lvl="2"/>
            <a:r>
              <a:rPr lang="en-US" dirty="0"/>
              <a:t>Adjust the bias correction appropriately</a:t>
            </a:r>
          </a:p>
          <a:p>
            <a:pPr lvl="2"/>
            <a:r>
              <a:rPr lang="en-US" dirty="0"/>
              <a:t>Average the over the desired years for management quantities</a:t>
            </a:r>
          </a:p>
          <a:p>
            <a:r>
              <a:rPr lang="en-US" dirty="0"/>
              <a:t>Data weighting</a:t>
            </a:r>
          </a:p>
          <a:p>
            <a:pPr lvl="1"/>
            <a:r>
              <a:rPr lang="en-US" dirty="0"/>
              <a:t>Assign effective sample size and CVs based on sampling error</a:t>
            </a:r>
          </a:p>
          <a:p>
            <a:pPr lvl="2"/>
            <a:r>
              <a:rPr lang="en-US" dirty="0"/>
              <a:t>Bootstrap compositions</a:t>
            </a:r>
          </a:p>
          <a:p>
            <a:pPr lvl="2"/>
            <a:r>
              <a:rPr lang="en-US" dirty="0"/>
              <a:t>Fit ASPM-</a:t>
            </a:r>
            <a:r>
              <a:rPr lang="en-US" dirty="0" err="1"/>
              <a:t>Rdev</a:t>
            </a:r>
            <a:r>
              <a:rPr lang="en-US" dirty="0"/>
              <a:t> for index</a:t>
            </a:r>
          </a:p>
          <a:p>
            <a:pPr lvl="2"/>
            <a:r>
              <a:rPr lang="en-US" dirty="0"/>
              <a:t>Include correlations with a multivariate (log-)normal if needed</a:t>
            </a:r>
          </a:p>
          <a:p>
            <a:pPr lvl="1"/>
            <a:r>
              <a:rPr lang="en-US" dirty="0"/>
              <a:t>Model process variation and fix model misspecification</a:t>
            </a:r>
          </a:p>
          <a:p>
            <a:r>
              <a:rPr lang="en-US" dirty="0"/>
              <a:t>Process variation</a:t>
            </a:r>
          </a:p>
          <a:p>
            <a:pPr lvl="1"/>
            <a:r>
              <a:rPr lang="en-US" dirty="0"/>
              <a:t>Which processes</a:t>
            </a:r>
          </a:p>
          <a:p>
            <a:pPr lvl="2"/>
            <a:r>
              <a:rPr lang="en-US" dirty="0"/>
              <a:t>Recruitment </a:t>
            </a:r>
          </a:p>
          <a:p>
            <a:pPr lvl="2"/>
            <a:r>
              <a:rPr lang="en-US" dirty="0"/>
              <a:t>Selectivity (fisheries)</a:t>
            </a:r>
          </a:p>
          <a:p>
            <a:pPr lvl="2"/>
            <a:r>
              <a:rPr lang="en-US" dirty="0"/>
              <a:t>Natural mortality (possibly)</a:t>
            </a:r>
          </a:p>
          <a:p>
            <a:pPr lvl="2"/>
            <a:r>
              <a:rPr lang="en-US" dirty="0"/>
              <a:t>Growth (time series of age-length data)</a:t>
            </a:r>
          </a:p>
          <a:p>
            <a:pPr lvl="1"/>
            <a:r>
              <a:rPr lang="en-US" dirty="0"/>
              <a:t>Use random effects/state-space models if practical otherwise use penalized likelihood and fix </a:t>
            </a:r>
            <a:r>
              <a:rPr lang="en-US" dirty="0" err="1"/>
              <a:t>sd</a:t>
            </a:r>
            <a:endParaRPr lang="en-US" dirty="0"/>
          </a:p>
          <a:p>
            <a:pPr lvl="1"/>
            <a:r>
              <a:rPr lang="en-US" dirty="0"/>
              <a:t>Only model autocorrelation if you need it for prediction/projection (e.g. catch quotas in short lived species)</a:t>
            </a:r>
          </a:p>
          <a:p>
            <a:r>
              <a:rPr lang="en-US" dirty="0"/>
              <a:t>Diagnostics</a:t>
            </a:r>
          </a:p>
          <a:p>
            <a:pPr lvl="1"/>
            <a:r>
              <a:rPr lang="en-US" dirty="0"/>
              <a:t>Start with good practices model</a:t>
            </a:r>
          </a:p>
          <a:p>
            <a:pPr lvl="1"/>
            <a:r>
              <a:rPr lang="en-US" dirty="0"/>
              <a:t>Use algorithm to eliminate model misspecification</a:t>
            </a:r>
          </a:p>
          <a:p>
            <a:pPr lvl="1"/>
            <a:r>
              <a:rPr lang="en-US" dirty="0"/>
              <a:t>All models must pass diagnostics</a:t>
            </a:r>
          </a:p>
          <a:p>
            <a:r>
              <a:rPr lang="en-US" dirty="0"/>
              <a:t>Data limited</a:t>
            </a:r>
          </a:p>
          <a:p>
            <a:pPr lvl="1"/>
            <a:r>
              <a:rPr lang="en-US" dirty="0"/>
              <a:t>Use integrated model (unless MSE shows otherwise)</a:t>
            </a:r>
          </a:p>
          <a:p>
            <a:r>
              <a:rPr lang="en-US" dirty="0"/>
              <a:t>Close-Kin Mark-Recapture</a:t>
            </a:r>
          </a:p>
          <a:p>
            <a:pPr lvl="1"/>
            <a:r>
              <a:rPr lang="en-US" dirty="0"/>
              <a:t>Implement ASAP</a:t>
            </a:r>
          </a:p>
        </p:txBody>
      </p:sp>
    </p:spTree>
    <p:extLst>
      <p:ext uri="{BB962C8B-B14F-4D97-AF65-F5344CB8AC3E}">
        <p14:creationId xmlns:p14="http://schemas.microsoft.com/office/powerpoint/2010/main" val="3796589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1D7B-0788-4FC2-AED1-CC153732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63AC-20A7-4798-87AD-0CB1E8FB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Stock structure</a:t>
            </a:r>
          </a:p>
          <a:p>
            <a:pPr lvl="1"/>
            <a:r>
              <a:rPr lang="en-US" dirty="0"/>
              <a:t>Can spatial structure be modelled using areas as fleets + time varying flexible fishery selectivity + index and composition data for the whole stock?</a:t>
            </a:r>
          </a:p>
          <a:p>
            <a:r>
              <a:rPr lang="en-US" dirty="0"/>
              <a:t>Fishery definitions</a:t>
            </a:r>
          </a:p>
          <a:p>
            <a:pPr lvl="1"/>
            <a:r>
              <a:rPr lang="en-US" dirty="0"/>
              <a:t>Should you use one fishery with time varying selectivity, areas as fisheries, or a hybrid approach?</a:t>
            </a:r>
          </a:p>
          <a:p>
            <a:pPr lvl="1"/>
            <a:r>
              <a:rPr lang="en-US" dirty="0"/>
              <a:t>How to deal with growth and recruitment when using regression tress to define fishery structure?</a:t>
            </a:r>
          </a:p>
          <a:p>
            <a:pPr lvl="1"/>
            <a:r>
              <a:rPr lang="en-US" dirty="0"/>
              <a:t>When should you stop splitting fisheries?</a:t>
            </a:r>
          </a:p>
          <a:p>
            <a:r>
              <a:rPr lang="en-US" dirty="0"/>
              <a:t>CPUE standardization</a:t>
            </a:r>
          </a:p>
          <a:p>
            <a:pPr lvl="1"/>
            <a:r>
              <a:rPr lang="en-US" dirty="0"/>
              <a:t>How does spatial expansion/contraction of the fishery impact indices based on </a:t>
            </a:r>
            <a:r>
              <a:rPr lang="en-US" dirty="0" err="1"/>
              <a:t>spatio</a:t>
            </a:r>
            <a:r>
              <a:rPr lang="en-US" dirty="0"/>
              <a:t>-temporal modelling of CPUE?</a:t>
            </a:r>
          </a:p>
          <a:p>
            <a:pPr lvl="1"/>
            <a:r>
              <a:rPr lang="en-US" dirty="0"/>
              <a:t>What likelihoods should be used if fishery data is used to create index composition and catch composition?</a:t>
            </a:r>
          </a:p>
          <a:p>
            <a:pPr lvl="1"/>
            <a:r>
              <a:rPr lang="en-US" dirty="0"/>
              <a:t>Does using a core area for the </a:t>
            </a:r>
            <a:r>
              <a:rPr lang="en-US" dirty="0" err="1"/>
              <a:t>spatio</a:t>
            </a:r>
            <a:r>
              <a:rPr lang="en-US" dirty="0"/>
              <a:t>-temporal model work adequately when there is missing data for big spatial strata</a:t>
            </a:r>
          </a:p>
          <a:p>
            <a:pPr lvl="1"/>
            <a:r>
              <a:rPr lang="en-US" dirty="0"/>
              <a:t>How can data from multiple gears with different catchability and/or selectivity and different areas be combined in a single </a:t>
            </a:r>
            <a:r>
              <a:rPr lang="en-US" dirty="0" err="1"/>
              <a:t>spatio</a:t>
            </a:r>
            <a:r>
              <a:rPr lang="en-US" dirty="0"/>
              <a:t>-temporal model to improve spatial coverage </a:t>
            </a:r>
          </a:p>
          <a:p>
            <a:r>
              <a:rPr lang="en-US" dirty="0"/>
              <a:t>Growth</a:t>
            </a:r>
          </a:p>
          <a:p>
            <a:pPr lvl="1"/>
            <a:r>
              <a:rPr lang="en-US" dirty="0"/>
              <a:t>How to integrate tagging growth increment data into stock assessment models (is penalized or unpenalized likelihood adequate)?</a:t>
            </a:r>
          </a:p>
          <a:p>
            <a:pPr lvl="1"/>
            <a:r>
              <a:rPr lang="en-US" dirty="0"/>
              <a:t>Need to develop methods to model area specific growth curves in interacting sub-populations</a:t>
            </a:r>
          </a:p>
          <a:p>
            <a:pPr lvl="1"/>
            <a:r>
              <a:rPr lang="en-US" dirty="0"/>
              <a:t>How to deal with time varying growth?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508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1D7B-0788-4FC2-AED1-CC153732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63AC-20A7-4798-87AD-0CB1E8FB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Selectivity</a:t>
            </a:r>
          </a:p>
          <a:p>
            <a:pPr lvl="1"/>
            <a:r>
              <a:rPr lang="en-US" dirty="0"/>
              <a:t>What is the best time varying selectivity curve for fisheries and how do you estimate the smoothing parameter?</a:t>
            </a:r>
          </a:p>
          <a:p>
            <a:pPr lvl="1"/>
            <a:r>
              <a:rPr lang="en-US" dirty="0"/>
              <a:t>Is cohort analysis appropriate for some stocks or some fisheries within an assessment model and can you smooth or fill-in data outside the model?</a:t>
            </a:r>
          </a:p>
          <a:p>
            <a:pPr lvl="1"/>
            <a:r>
              <a:rPr lang="en-US" dirty="0"/>
              <a:t>Is age-time random effect fishery selectivity adequate even if selectivity is length based. </a:t>
            </a:r>
          </a:p>
          <a:p>
            <a:r>
              <a:rPr lang="en-US" dirty="0"/>
              <a:t>Natural mortality</a:t>
            </a:r>
          </a:p>
          <a:p>
            <a:r>
              <a:rPr lang="en-US" dirty="0"/>
              <a:t>Recruitment</a:t>
            </a:r>
          </a:p>
          <a:p>
            <a:pPr lvl="1"/>
            <a:r>
              <a:rPr lang="en-US" dirty="0"/>
              <a:t>Is knowing </a:t>
            </a:r>
            <a:r>
              <a:rPr lang="en-US" dirty="0" err="1"/>
              <a:t>Rsd</a:t>
            </a:r>
            <a:r>
              <a:rPr lang="en-US" dirty="0"/>
              <a:t> approximately and using penalized likelihood adequate or do you need to estimate </a:t>
            </a:r>
            <a:r>
              <a:rPr lang="en-US" dirty="0" err="1"/>
              <a:t>Rsd</a:t>
            </a:r>
            <a:r>
              <a:rPr lang="en-US" dirty="0"/>
              <a:t> and use random effects?</a:t>
            </a:r>
          </a:p>
          <a:p>
            <a:r>
              <a:rPr lang="en-US" dirty="0"/>
              <a:t>Data weighting</a:t>
            </a:r>
          </a:p>
          <a:p>
            <a:pPr lvl="1"/>
            <a:r>
              <a:rPr lang="en-US" dirty="0"/>
              <a:t>How can fishery composition data be used to inform annual recruitment (and selectivity), but not influence estimates of abundance?</a:t>
            </a:r>
          </a:p>
          <a:p>
            <a:r>
              <a:rPr lang="en-US" dirty="0"/>
              <a:t>Process variation	</a:t>
            </a:r>
          </a:p>
          <a:p>
            <a:pPr lvl="1"/>
            <a:r>
              <a:rPr lang="en-US" dirty="0"/>
              <a:t>Make random effect/state-space models practical to implement</a:t>
            </a:r>
          </a:p>
          <a:p>
            <a:pPr lvl="1"/>
            <a:r>
              <a:rPr lang="en-US" dirty="0"/>
              <a:t>Can you and should you estimate autocorrelation and standard deviation for recruitment (or other process)?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4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Fishing">
            <a:extLst>
              <a:ext uri="{FF2B5EF4-FFF2-40B4-BE49-F238E27FC236}">
                <a16:creationId xmlns:a16="http://schemas.microsoft.com/office/drawing/2014/main" id="{A1823A3E-5C90-4F1C-9D2F-9531BF69C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360" y="5397979"/>
            <a:ext cx="914400" cy="914400"/>
          </a:xfrm>
          <a:prstGeom prst="rect">
            <a:avLst/>
          </a:prstGeom>
        </p:spPr>
      </p:pic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50D0E02-A3D5-4B3C-9AB2-A18FD4D59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3144" y="5917910"/>
            <a:ext cx="914400" cy="914400"/>
          </a:xfrm>
          <a:prstGeom prst="rect">
            <a:avLst/>
          </a:prstGeom>
        </p:spPr>
      </p:pic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0990C271-F2FD-49A3-A219-60A52745B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3144" y="4801379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8C793-AB6B-41F4-A158-F754C954116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7544" y="5258579"/>
            <a:ext cx="146405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184714-A012-4561-A684-2B80DBA2711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717544" y="5997637"/>
            <a:ext cx="1464056" cy="377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6DBAD-B93B-468F-98DD-F5F65634AB9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096000" y="5855179"/>
            <a:ext cx="12233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Robot">
            <a:extLst>
              <a:ext uri="{FF2B5EF4-FFF2-40B4-BE49-F238E27FC236}">
                <a16:creationId xmlns:a16="http://schemas.microsoft.com/office/drawing/2014/main" id="{B2B5DBBE-5951-4879-8015-CC4B1FFFE6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5845" y="5338306"/>
            <a:ext cx="914400" cy="9144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E9BA70C3-5F74-4E53-BDFE-E174C87C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</a:t>
            </a:r>
          </a:p>
        </p:txBody>
      </p:sp>
    </p:spTree>
    <p:extLst>
      <p:ext uri="{BB962C8B-B14F-4D97-AF65-F5344CB8AC3E}">
        <p14:creationId xmlns:p14="http://schemas.microsoft.com/office/powerpoint/2010/main" val="396233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6DBAD-B93B-468F-98DD-F5F65634AB9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096000" y="5855179"/>
            <a:ext cx="12233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0B2EB2-CF6D-457A-ADEA-14816C75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670FF-61B7-42FE-BF9E-BCB623419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616"/>
          <a:stretch/>
        </p:blipFill>
        <p:spPr>
          <a:xfrm rot="1136344">
            <a:off x="4209243" y="5218909"/>
            <a:ext cx="2857500" cy="553813"/>
          </a:xfrm>
          <a:prstGeom prst="rect">
            <a:avLst/>
          </a:prstGeom>
        </p:spPr>
      </p:pic>
      <p:pic>
        <p:nvPicPr>
          <p:cNvPr id="6" name="Graphic 5" descr="Fishing">
            <a:extLst>
              <a:ext uri="{FF2B5EF4-FFF2-40B4-BE49-F238E27FC236}">
                <a16:creationId xmlns:a16="http://schemas.microsoft.com/office/drawing/2014/main" id="{A1823A3E-5C90-4F1C-9D2F-9531BF69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9360" y="5397979"/>
            <a:ext cx="914400" cy="914400"/>
          </a:xfrm>
          <a:prstGeom prst="rect">
            <a:avLst/>
          </a:prstGeom>
        </p:spPr>
      </p:pic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50D0E02-A3D5-4B3C-9AB2-A18FD4D59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3144" y="5917910"/>
            <a:ext cx="914400" cy="914400"/>
          </a:xfrm>
          <a:prstGeom prst="rect">
            <a:avLst/>
          </a:prstGeom>
        </p:spPr>
      </p:pic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0990C271-F2FD-49A3-A219-60A52745B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3144" y="4801379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8C793-AB6B-41F4-A158-F754C954116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7544" y="5258579"/>
            <a:ext cx="146405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184714-A012-4561-A684-2B80DBA2711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717544" y="5997637"/>
            <a:ext cx="1464056" cy="377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Robot">
            <a:extLst>
              <a:ext uri="{FF2B5EF4-FFF2-40B4-BE49-F238E27FC236}">
                <a16:creationId xmlns:a16="http://schemas.microsoft.com/office/drawing/2014/main" id="{B2B5DBBE-5951-4879-8015-CC4B1FFF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5845" y="5338306"/>
            <a:ext cx="914400" cy="9144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A5C9A0-863E-45D4-B47F-8E3377B0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0E80-7AD5-4952-828D-F38F838F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3" y="1873828"/>
            <a:ext cx="10515600" cy="1325563"/>
          </a:xfrm>
        </p:spPr>
        <p:txBody>
          <a:bodyPr/>
          <a:lstStyle/>
          <a:p>
            <a:r>
              <a:rPr lang="en-US" dirty="0"/>
              <a:t>CAPAM Stock Assessment Good Practices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F521-E289-41EC-87DA-4E742336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27" y="3658609"/>
            <a:ext cx="10515600" cy="4351338"/>
          </a:xfrm>
        </p:spPr>
        <p:txBody>
          <a:bodyPr/>
          <a:lstStyle/>
          <a:p>
            <a:r>
              <a:rPr lang="en-US" b="1" dirty="0"/>
              <a:t>Location:</a:t>
            </a:r>
            <a:r>
              <a:rPr lang="en-US" dirty="0"/>
              <a:t> Rome (San Diego as a backup)</a:t>
            </a:r>
          </a:p>
          <a:p>
            <a:r>
              <a:rPr lang="en-US" b="1" dirty="0"/>
              <a:t>Date:</a:t>
            </a:r>
            <a:r>
              <a:rPr lang="en-US" dirty="0"/>
              <a:t> Oct-Nov 2022 (date still tentative)</a:t>
            </a:r>
          </a:p>
          <a:p>
            <a:r>
              <a:rPr lang="en-US" b="1" dirty="0"/>
              <a:t>Special issue: </a:t>
            </a:r>
            <a:r>
              <a:rPr lang="en-US" dirty="0"/>
              <a:t>Fisheries Research</a:t>
            </a:r>
          </a:p>
          <a:p>
            <a:r>
              <a:rPr lang="en-US" b="1" dirty="0"/>
              <a:t>More info:</a:t>
            </a:r>
            <a:r>
              <a:rPr lang="en-US" dirty="0"/>
              <a:t> http://www.capamresearch.org/GPG-Workshop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E5BFE550-710E-4FE3-9AAE-EE1CDE20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9" y="55419"/>
            <a:ext cx="545846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6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5088</Words>
  <Application>Microsoft Office PowerPoint</Application>
  <PresentationFormat>Widescreen</PresentationFormat>
  <Paragraphs>590</Paragraphs>
  <Slides>68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Office Theme</vt:lpstr>
      <vt:lpstr>A no BS guide to fishery stock assessment</vt:lpstr>
      <vt:lpstr>PowerPoint Presentation</vt:lpstr>
      <vt:lpstr>PowerPoint Presentation</vt:lpstr>
      <vt:lpstr>Expert System</vt:lpstr>
      <vt:lpstr>Expert System</vt:lpstr>
      <vt:lpstr>Expert System</vt:lpstr>
      <vt:lpstr>Expert System</vt:lpstr>
      <vt:lpstr>Expert System</vt:lpstr>
      <vt:lpstr>CAPAM Stock Assessment Good Practices Workshop</vt:lpstr>
      <vt:lpstr>Key notes</vt:lpstr>
      <vt:lpstr>Why no BS?</vt:lpstr>
      <vt:lpstr>Questions</vt:lpstr>
      <vt:lpstr>Outline</vt:lpstr>
      <vt:lpstr>Stock structure</vt:lpstr>
      <vt:lpstr>CPUE standardization</vt:lpstr>
      <vt:lpstr>CPUE standardization</vt:lpstr>
      <vt:lpstr>CPUE standardization: composition data</vt:lpstr>
      <vt:lpstr>CPUE standardization: Call the BS?</vt:lpstr>
      <vt:lpstr>Fishery structure</vt:lpstr>
      <vt:lpstr>Fishery structure</vt:lpstr>
      <vt:lpstr>Fishery structure: Call the BS?</vt:lpstr>
      <vt:lpstr>Selectivity: Fishery vs index</vt:lpstr>
      <vt:lpstr>Selectivity</vt:lpstr>
      <vt:lpstr>Fishery selectivity: Spatial variation</vt:lpstr>
      <vt:lpstr>Fishery selectivity: Spatial variation</vt:lpstr>
      <vt:lpstr>Selectivity</vt:lpstr>
      <vt:lpstr>Fishery selectivity: splines</vt:lpstr>
      <vt:lpstr>Fishery selectivity</vt:lpstr>
      <vt:lpstr>Fishery selectivity: temporal variation</vt:lpstr>
      <vt:lpstr>Fishery selectivity</vt:lpstr>
      <vt:lpstr>Selectivity: Call the BS?</vt:lpstr>
      <vt:lpstr>Growth</vt:lpstr>
      <vt:lpstr>Growth</vt:lpstr>
      <vt:lpstr>Growth</vt:lpstr>
      <vt:lpstr>Growth</vt:lpstr>
      <vt:lpstr>Growth: temporal variation</vt:lpstr>
      <vt:lpstr>Growth: spatial variation</vt:lpstr>
      <vt:lpstr>Growth: Call the BS?</vt:lpstr>
      <vt:lpstr>Natural mortality</vt:lpstr>
      <vt:lpstr>Natural mortality</vt:lpstr>
      <vt:lpstr>Natural mortality: Call the BS?</vt:lpstr>
      <vt:lpstr>Recruitment</vt:lpstr>
      <vt:lpstr>Recruitment</vt:lpstr>
      <vt:lpstr>Recruitment</vt:lpstr>
      <vt:lpstr>Recruitment: management</vt:lpstr>
      <vt:lpstr>Recruitment: Call the BS?</vt:lpstr>
      <vt:lpstr>Data weighting: objective</vt:lpstr>
      <vt:lpstr>Data weighting: The Law of Conflicting Data</vt:lpstr>
      <vt:lpstr>Data weighting</vt:lpstr>
      <vt:lpstr>Data weighting</vt:lpstr>
      <vt:lpstr>Data weighting</vt:lpstr>
      <vt:lpstr>Data weighting: Call the BS?</vt:lpstr>
      <vt:lpstr>Process variation </vt:lpstr>
      <vt:lpstr>Process variation: Questions and issues </vt:lpstr>
      <vt:lpstr>Process variation </vt:lpstr>
      <vt:lpstr>Process variation: Call the BS?</vt:lpstr>
      <vt:lpstr>Diagnostics</vt:lpstr>
      <vt:lpstr>Diagnostics for model construction</vt:lpstr>
      <vt:lpstr>Expert system to construct an ensemble of models for fisheries stock assessment</vt:lpstr>
      <vt:lpstr>Diagnostics: Call the BS?</vt:lpstr>
      <vt:lpstr>Data-limited methods</vt:lpstr>
      <vt:lpstr>Data-limited methods: Call the BS?</vt:lpstr>
      <vt:lpstr>Major Issue #3: Estimating absolute abundance</vt:lpstr>
      <vt:lpstr>The major issues</vt:lpstr>
      <vt:lpstr>The solution: Close-Kin Mark-Recapture</vt:lpstr>
      <vt:lpstr>Summary: No BS GPG</vt:lpstr>
      <vt:lpstr>Research questions</vt:lpstr>
      <vt:lpstr>Research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 BS guide to fishery stock assessment</dc:title>
  <dc:creator>Mark Maunder</dc:creator>
  <cp:lastModifiedBy>Mark Maunder</cp:lastModifiedBy>
  <cp:revision>16</cp:revision>
  <dcterms:created xsi:type="dcterms:W3CDTF">2021-02-01T18:13:08Z</dcterms:created>
  <dcterms:modified xsi:type="dcterms:W3CDTF">2021-04-13T15:44:47Z</dcterms:modified>
</cp:coreProperties>
</file>