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64" r:id="rId3"/>
    <p:sldId id="278" r:id="rId4"/>
    <p:sldId id="265" r:id="rId5"/>
    <p:sldId id="268" r:id="rId6"/>
    <p:sldId id="312" r:id="rId7"/>
    <p:sldId id="266" r:id="rId8"/>
    <p:sldId id="279" r:id="rId9"/>
    <p:sldId id="281" r:id="rId10"/>
    <p:sldId id="282" r:id="rId11"/>
    <p:sldId id="280" r:id="rId12"/>
    <p:sldId id="272" r:id="rId13"/>
    <p:sldId id="276" r:id="rId14"/>
    <p:sldId id="284" r:id="rId15"/>
    <p:sldId id="283" r:id="rId16"/>
    <p:sldId id="313" r:id="rId17"/>
    <p:sldId id="285" r:id="rId18"/>
    <p:sldId id="274" r:id="rId19"/>
    <p:sldId id="317" r:id="rId20"/>
    <p:sldId id="323" r:id="rId21"/>
    <p:sldId id="316" r:id="rId22"/>
    <p:sldId id="315" r:id="rId23"/>
    <p:sldId id="325" r:id="rId24"/>
    <p:sldId id="319" r:id="rId25"/>
    <p:sldId id="318" r:id="rId26"/>
    <p:sldId id="326" r:id="rId27"/>
    <p:sldId id="328" r:id="rId28"/>
    <p:sldId id="327" r:id="rId29"/>
    <p:sldId id="329" r:id="rId30"/>
    <p:sldId id="331" r:id="rId31"/>
    <p:sldId id="330" r:id="rId32"/>
    <p:sldId id="298" r:id="rId33"/>
    <p:sldId id="332" r:id="rId34"/>
    <p:sldId id="335" r:id="rId35"/>
    <p:sldId id="260" r:id="rId36"/>
    <p:sldId id="334" r:id="rId37"/>
    <p:sldId id="296" r:id="rId38"/>
    <p:sldId id="297" r:id="rId39"/>
    <p:sldId id="303"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7F"/>
    <a:srgbClr val="BAE3F9"/>
    <a:srgbClr val="B1E9FB"/>
    <a:srgbClr val="B5E7F7"/>
    <a:srgbClr val="BCD5F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89207" autoAdjust="0"/>
  </p:normalViewPr>
  <p:slideViewPr>
    <p:cSldViewPr snapToGrid="0">
      <p:cViewPr varScale="1">
        <p:scale>
          <a:sx n="100" d="100"/>
          <a:sy n="100" d="100"/>
        </p:scale>
        <p:origin x="396" y="84"/>
      </p:cViewPr>
      <p:guideLst>
        <p:guide orient="horz" pos="2208"/>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D:\movement\PBF2014\SP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r>
              <a:rPr lang="en-US"/>
              <a:t>SSB/SSB0</a:t>
            </a:r>
          </a:p>
        </c:rich>
      </c:tx>
      <c:layout/>
      <c:overlay val="0"/>
      <c:spPr>
        <a:noFill/>
        <a:ln>
          <a:noFill/>
        </a:ln>
        <a:effectLst/>
      </c:spPr>
      <c:txPr>
        <a:bodyPr rot="0" spcFirstLastPara="1" vertOverflow="ellipsis" vert="horz" wrap="square" anchor="ctr" anchorCtr="1"/>
        <a:lstStyle/>
        <a:p>
          <a:pPr>
            <a:defRPr sz="216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5311373578302712"/>
          <c:y val="0.21459499854184894"/>
          <c:w val="0.77952515310586179"/>
          <c:h val="0.60067512394284039"/>
        </c:manualLayout>
      </c:layout>
      <c:scatterChart>
        <c:scatterStyle val="lineMarker"/>
        <c:varyColors val="0"/>
        <c:ser>
          <c:idx val="0"/>
          <c:order val="0"/>
          <c:spPr>
            <a:ln w="9525" cap="rnd">
              <a:solidFill>
                <a:schemeClr val="accent2"/>
              </a:solidFill>
              <a:round/>
            </a:ln>
            <a:effectLst>
              <a:outerShdw blurRad="40000" dist="23000" dir="5400000" rotWithShape="0">
                <a:srgbClr val="000000">
                  <a:alpha val="35000"/>
                </a:srgbClr>
              </a:outerShdw>
            </a:effectLst>
          </c:spPr>
          <c:marker>
            <c:symbol val="circle"/>
            <c:size val="5"/>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w="9525">
                <a:solidFill>
                  <a:schemeClr val="accent2"/>
                </a:solidFill>
                <a:round/>
              </a:ln>
              <a:effectLst>
                <a:outerShdw blurRad="40000" dist="23000" dir="5400000" rotWithShape="0">
                  <a:srgbClr val="000000">
                    <a:alpha val="35000"/>
                  </a:srgbClr>
                </a:outerShdw>
              </a:effectLst>
            </c:spPr>
          </c:marker>
          <c:xVal>
            <c:numRef>
              <c:f>Sheet1!$A$2:$A$62</c:f>
              <c:numCache>
                <c:formatCode>General</c:formatCode>
                <c:ptCount val="61"/>
                <c:pt idx="0">
                  <c:v>1952</c:v>
                </c:pt>
                <c:pt idx="1">
                  <c:v>1953</c:v>
                </c:pt>
                <c:pt idx="2">
                  <c:v>1954</c:v>
                </c:pt>
                <c:pt idx="3">
                  <c:v>1955</c:v>
                </c:pt>
                <c:pt idx="4">
                  <c:v>1956</c:v>
                </c:pt>
                <c:pt idx="5">
                  <c:v>1957</c:v>
                </c:pt>
                <c:pt idx="6">
                  <c:v>1958</c:v>
                </c:pt>
                <c:pt idx="7">
                  <c:v>1959</c:v>
                </c:pt>
                <c:pt idx="8">
                  <c:v>1960</c:v>
                </c:pt>
                <c:pt idx="9">
                  <c:v>1961</c:v>
                </c:pt>
                <c:pt idx="10">
                  <c:v>1962</c:v>
                </c:pt>
                <c:pt idx="11">
                  <c:v>1963</c:v>
                </c:pt>
                <c:pt idx="12">
                  <c:v>1964</c:v>
                </c:pt>
                <c:pt idx="13">
                  <c:v>1965</c:v>
                </c:pt>
                <c:pt idx="14">
                  <c:v>1966</c:v>
                </c:pt>
                <c:pt idx="15">
                  <c:v>1967</c:v>
                </c:pt>
                <c:pt idx="16">
                  <c:v>1968</c:v>
                </c:pt>
                <c:pt idx="17">
                  <c:v>1969</c:v>
                </c:pt>
                <c:pt idx="18">
                  <c:v>1970</c:v>
                </c:pt>
                <c:pt idx="19">
                  <c:v>1971</c:v>
                </c:pt>
                <c:pt idx="20">
                  <c:v>1972</c:v>
                </c:pt>
                <c:pt idx="21">
                  <c:v>1973</c:v>
                </c:pt>
                <c:pt idx="22">
                  <c:v>1974</c:v>
                </c:pt>
                <c:pt idx="23">
                  <c:v>1975</c:v>
                </c:pt>
                <c:pt idx="24">
                  <c:v>1976</c:v>
                </c:pt>
                <c:pt idx="25">
                  <c:v>1977</c:v>
                </c:pt>
                <c:pt idx="26">
                  <c:v>1978</c:v>
                </c:pt>
                <c:pt idx="27">
                  <c:v>1979</c:v>
                </c:pt>
                <c:pt idx="28">
                  <c:v>1980</c:v>
                </c:pt>
                <c:pt idx="29">
                  <c:v>1981</c:v>
                </c:pt>
                <c:pt idx="30">
                  <c:v>1982</c:v>
                </c:pt>
                <c:pt idx="31">
                  <c:v>1983</c:v>
                </c:pt>
                <c:pt idx="32">
                  <c:v>1984</c:v>
                </c:pt>
                <c:pt idx="33">
                  <c:v>1985</c:v>
                </c:pt>
                <c:pt idx="34">
                  <c:v>1986</c:v>
                </c:pt>
                <c:pt idx="35">
                  <c:v>1987</c:v>
                </c:pt>
                <c:pt idx="36">
                  <c:v>1988</c:v>
                </c:pt>
                <c:pt idx="37">
                  <c:v>1989</c:v>
                </c:pt>
                <c:pt idx="38">
                  <c:v>1990</c:v>
                </c:pt>
                <c:pt idx="39">
                  <c:v>1991</c:v>
                </c:pt>
                <c:pt idx="40">
                  <c:v>1992</c:v>
                </c:pt>
                <c:pt idx="41">
                  <c:v>1993</c:v>
                </c:pt>
                <c:pt idx="42">
                  <c:v>1994</c:v>
                </c:pt>
                <c:pt idx="43">
                  <c:v>1995</c:v>
                </c:pt>
                <c:pt idx="44">
                  <c:v>1996</c:v>
                </c:pt>
                <c:pt idx="45">
                  <c:v>1997</c:v>
                </c:pt>
                <c:pt idx="46">
                  <c:v>1998</c:v>
                </c:pt>
                <c:pt idx="47">
                  <c:v>1999</c:v>
                </c:pt>
                <c:pt idx="48">
                  <c:v>2000</c:v>
                </c:pt>
                <c:pt idx="49">
                  <c:v>2001</c:v>
                </c:pt>
                <c:pt idx="50">
                  <c:v>2002</c:v>
                </c:pt>
                <c:pt idx="51">
                  <c:v>2003</c:v>
                </c:pt>
                <c:pt idx="52">
                  <c:v>2004</c:v>
                </c:pt>
                <c:pt idx="53">
                  <c:v>2005</c:v>
                </c:pt>
                <c:pt idx="54">
                  <c:v>2006</c:v>
                </c:pt>
                <c:pt idx="55">
                  <c:v>2007</c:v>
                </c:pt>
                <c:pt idx="56">
                  <c:v>2008</c:v>
                </c:pt>
                <c:pt idx="57">
                  <c:v>2009</c:v>
                </c:pt>
                <c:pt idx="58">
                  <c:v>2010</c:v>
                </c:pt>
                <c:pt idx="59">
                  <c:v>2011</c:v>
                </c:pt>
                <c:pt idx="60">
                  <c:v>2012</c:v>
                </c:pt>
              </c:numCache>
            </c:numRef>
          </c:xVal>
          <c:yVal>
            <c:numRef>
              <c:f>Sheet1!$W$2:$W$62</c:f>
              <c:numCache>
                <c:formatCode>0.00</c:formatCode>
                <c:ptCount val="61"/>
                <c:pt idx="0">
                  <c:v>0.14544960517077204</c:v>
                </c:pt>
                <c:pt idx="1">
                  <c:v>0.12937365945618406</c:v>
                </c:pt>
                <c:pt idx="2">
                  <c:v>0.11482396996540636</c:v>
                </c:pt>
                <c:pt idx="3">
                  <c:v>0.10297220004680882</c:v>
                </c:pt>
                <c:pt idx="4">
                  <c:v>0.10959805326587733</c:v>
                </c:pt>
                <c:pt idx="5">
                  <c:v>0.13261372780989206</c:v>
                </c:pt>
                <c:pt idx="6">
                  <c:v>0.18071091703616785</c:v>
                </c:pt>
                <c:pt idx="7">
                  <c:v>0.20818064358927502</c:v>
                </c:pt>
                <c:pt idx="8">
                  <c:v>0.22337267198235372</c:v>
                </c:pt>
                <c:pt idx="9">
                  <c:v>0.22466151769597989</c:v>
                </c:pt>
                <c:pt idx="10">
                  <c:v>0.19144167973145843</c:v>
                </c:pt>
                <c:pt idx="11">
                  <c:v>0.15531071761775145</c:v>
                </c:pt>
                <c:pt idx="12">
                  <c:v>0.13183721429785158</c:v>
                </c:pt>
                <c:pt idx="13">
                  <c:v>0.11615048716444325</c:v>
                </c:pt>
                <c:pt idx="14">
                  <c:v>0.10940985614301697</c:v>
                </c:pt>
                <c:pt idx="15">
                  <c:v>0.10294895593878944</c:v>
                </c:pt>
                <c:pt idx="16">
                  <c:v>9.106272061864594E-2</c:v>
                </c:pt>
                <c:pt idx="17">
                  <c:v>7.7530802450730504E-2</c:v>
                </c:pt>
                <c:pt idx="18">
                  <c:v>6.4632246150294795E-2</c:v>
                </c:pt>
                <c:pt idx="19">
                  <c:v>5.4317472836454453E-2</c:v>
                </c:pt>
                <c:pt idx="20">
                  <c:v>4.6876472794775366E-2</c:v>
                </c:pt>
                <c:pt idx="21">
                  <c:v>4.3643618129763036E-2</c:v>
                </c:pt>
                <c:pt idx="22">
                  <c:v>3.9467693895936927E-2</c:v>
                </c:pt>
                <c:pt idx="23">
                  <c:v>4.26752204984178E-2</c:v>
                </c:pt>
                <c:pt idx="24">
                  <c:v>5.7351069389273084E-2</c:v>
                </c:pt>
                <c:pt idx="25">
                  <c:v>7.6344551420776063E-2</c:v>
                </c:pt>
                <c:pt idx="26">
                  <c:v>8.0684787452670187E-2</c:v>
                </c:pt>
                <c:pt idx="27">
                  <c:v>7.0136611233476642E-2</c:v>
                </c:pt>
                <c:pt idx="28">
                  <c:v>6.6549323997217122E-2</c:v>
                </c:pt>
                <c:pt idx="29">
                  <c:v>5.2777911364605475E-2</c:v>
                </c:pt>
                <c:pt idx="30">
                  <c:v>4.2332490133276904E-2</c:v>
                </c:pt>
                <c:pt idx="31">
                  <c:v>3.085759537297977E-2</c:v>
                </c:pt>
                <c:pt idx="32">
                  <c:v>3.0148409622098894E-2</c:v>
                </c:pt>
                <c:pt idx="33">
                  <c:v>3.3442981401507504E-2</c:v>
                </c:pt>
                <c:pt idx="34">
                  <c:v>3.8420907514098754E-2</c:v>
                </c:pt>
                <c:pt idx="35">
                  <c:v>3.560372162215019E-2</c:v>
                </c:pt>
                <c:pt idx="36">
                  <c:v>3.6079985380257577E-2</c:v>
                </c:pt>
                <c:pt idx="37">
                  <c:v>3.7221351236105635E-2</c:v>
                </c:pt>
                <c:pt idx="38">
                  <c:v>4.7581490636632071E-2</c:v>
                </c:pt>
                <c:pt idx="39">
                  <c:v>6.2486734828009628E-2</c:v>
                </c:pt>
                <c:pt idx="40">
                  <c:v>7.493451573706264E-2</c:v>
                </c:pt>
                <c:pt idx="41">
                  <c:v>9.4718137137031228E-2</c:v>
                </c:pt>
                <c:pt idx="42">
                  <c:v>0.11374993187071789</c:v>
                </c:pt>
                <c:pt idx="43">
                  <c:v>0.1398777520222374</c:v>
                </c:pt>
                <c:pt idx="44">
                  <c:v>0.12993440352412738</c:v>
                </c:pt>
                <c:pt idx="45">
                  <c:v>0.12239193092812922</c:v>
                </c:pt>
                <c:pt idx="46">
                  <c:v>0.12273466129327013</c:v>
                </c:pt>
                <c:pt idx="47">
                  <c:v>0.1164489735722507</c:v>
                </c:pt>
                <c:pt idx="48">
                  <c:v>0.10311198530331156</c:v>
                </c:pt>
                <c:pt idx="49">
                  <c:v>9.4523207238054935E-2</c:v>
                </c:pt>
                <c:pt idx="50">
                  <c:v>8.5333448752352464E-2</c:v>
                </c:pt>
                <c:pt idx="51">
                  <c:v>8.1471881041464286E-2</c:v>
                </c:pt>
                <c:pt idx="52">
                  <c:v>7.285360700465203E-2</c:v>
                </c:pt>
                <c:pt idx="53">
                  <c:v>6.5937442891631157E-2</c:v>
                </c:pt>
                <c:pt idx="54">
                  <c:v>6.0675297444430551E-2</c:v>
                </c:pt>
                <c:pt idx="55">
                  <c:v>5.2022397701879088E-2</c:v>
                </c:pt>
                <c:pt idx="56">
                  <c:v>4.6150294799411365E-2</c:v>
                </c:pt>
                <c:pt idx="57">
                  <c:v>4.1723334198975975E-2</c:v>
                </c:pt>
                <c:pt idx="58">
                  <c:v>4.0839737485853157E-2</c:v>
                </c:pt>
                <c:pt idx="59">
                  <c:v>4.0440099132113098E-2</c:v>
                </c:pt>
                <c:pt idx="60">
                  <c:v>4.2198475827730703E-2</c:v>
                </c:pt>
              </c:numCache>
            </c:numRef>
          </c:yVal>
          <c:smooth val="0"/>
        </c:ser>
        <c:dLbls>
          <c:showLegendKey val="0"/>
          <c:showVal val="0"/>
          <c:showCatName val="0"/>
          <c:showSerName val="0"/>
          <c:showPercent val="0"/>
          <c:showBubbleSize val="0"/>
        </c:dLbls>
        <c:axId val="221035056"/>
        <c:axId val="221035616"/>
      </c:scatterChart>
      <c:valAx>
        <c:axId val="22103505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21035616"/>
        <c:crosses val="autoZero"/>
        <c:crossBetween val="midCat"/>
      </c:valAx>
      <c:valAx>
        <c:axId val="221035616"/>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221035056"/>
        <c:crosses val="autoZero"/>
        <c:crossBetween val="midCat"/>
      </c:valAx>
      <c:spPr>
        <a:noFill/>
        <a:ln>
          <a:noFill/>
        </a:ln>
        <a:effectLst/>
      </c:spPr>
    </c:plotArea>
    <c:plotVisOnly val="1"/>
    <c:dispBlanksAs val="gap"/>
    <c:showDLblsOverMax val="0"/>
  </c:chart>
  <c:spPr>
    <a:noFill/>
    <a:ln>
      <a:noFill/>
    </a:ln>
    <a:effectLst/>
  </c:spPr>
  <c:txPr>
    <a:bodyPr/>
    <a:lstStyle/>
    <a:p>
      <a:pPr>
        <a:defRPr sz="18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39DBF31-414E-445F-9E13-8B30AA8C1830}" type="datetimeFigureOut">
              <a:rPr lang="en-US" smtClean="0"/>
              <a:t>10/22/2015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00CC8B-E202-4BD0-8902-C1AF65DFD302}" type="slidenum">
              <a:rPr lang="en-US" smtClean="0"/>
              <a:t>‹#›</a:t>
            </a:fld>
            <a:endParaRPr lang="en-US" dirty="0"/>
          </a:p>
        </p:txBody>
      </p:sp>
    </p:spTree>
    <p:extLst>
      <p:ext uri="{BB962C8B-B14F-4D97-AF65-F5344CB8AC3E}">
        <p14:creationId xmlns:p14="http://schemas.microsoft.com/office/powerpoint/2010/main" val="79247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1</a:t>
            </a:fld>
            <a:endParaRPr lang="en-US" dirty="0"/>
          </a:p>
        </p:txBody>
      </p:sp>
    </p:spTree>
    <p:extLst>
      <p:ext uri="{BB962C8B-B14F-4D97-AF65-F5344CB8AC3E}">
        <p14:creationId xmlns:p14="http://schemas.microsoft.com/office/powerpoint/2010/main" val="409049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 1 fish start move from WPO to EPO</a:t>
            </a:r>
          </a:p>
          <a:p>
            <a:r>
              <a:rPr lang="en-US" dirty="0" smtClean="0"/>
              <a:t>Age 4 fish all move back to WPO from EPO</a:t>
            </a:r>
          </a:p>
          <a:p>
            <a:r>
              <a:rPr lang="en-US" sz="1200" dirty="0" smtClean="0"/>
              <a:t>1. uniform</a:t>
            </a:r>
          </a:p>
          <a:p>
            <a:r>
              <a:rPr lang="en-US" sz="1200" dirty="0" smtClean="0"/>
              <a:t>2. low frequency variability (multi-decadal ~40-50 </a:t>
            </a:r>
            <a:r>
              <a:rPr lang="en-US" sz="1200" dirty="0" err="1" smtClean="0"/>
              <a:t>yrs</a:t>
            </a:r>
            <a:r>
              <a:rPr lang="en-US" sz="1200" dirty="0" smtClean="0"/>
              <a:t>; PDO)</a:t>
            </a:r>
          </a:p>
          <a:p>
            <a:r>
              <a:rPr lang="en-US" sz="1200" dirty="0" smtClean="0"/>
              <a:t>3. high frequency variability (~4-5 </a:t>
            </a:r>
            <a:r>
              <a:rPr lang="en-US" sz="1200" dirty="0" err="1" smtClean="0"/>
              <a:t>yrs</a:t>
            </a:r>
            <a:r>
              <a:rPr lang="en-US" sz="1200" dirty="0" smtClean="0"/>
              <a:t>; El Nino)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16</a:t>
            </a:fld>
            <a:endParaRPr lang="en-US" dirty="0"/>
          </a:p>
        </p:txBody>
      </p:sp>
    </p:spTree>
    <p:extLst>
      <p:ext uri="{BB962C8B-B14F-4D97-AF65-F5344CB8AC3E}">
        <p14:creationId xmlns:p14="http://schemas.microsoft.com/office/powerpoint/2010/main" val="2488931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17</a:t>
            </a:fld>
            <a:endParaRPr lang="en-US" dirty="0"/>
          </a:p>
        </p:txBody>
      </p:sp>
    </p:spTree>
    <p:extLst>
      <p:ext uri="{BB962C8B-B14F-4D97-AF65-F5344CB8AC3E}">
        <p14:creationId xmlns:p14="http://schemas.microsoft.com/office/powerpoint/2010/main" val="298645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18</a:t>
            </a:fld>
            <a:endParaRPr lang="en-US" dirty="0"/>
          </a:p>
        </p:txBody>
      </p:sp>
    </p:spTree>
    <p:extLst>
      <p:ext uri="{BB962C8B-B14F-4D97-AF65-F5344CB8AC3E}">
        <p14:creationId xmlns:p14="http://schemas.microsoft.com/office/powerpoint/2010/main" val="3270052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20</a:t>
            </a:fld>
            <a:endParaRPr lang="en-US" dirty="0"/>
          </a:p>
        </p:txBody>
      </p:sp>
    </p:spTree>
    <p:extLst>
      <p:ext uri="{BB962C8B-B14F-4D97-AF65-F5344CB8AC3E}">
        <p14:creationId xmlns:p14="http://schemas.microsoft.com/office/powerpoint/2010/main" val="123355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21</a:t>
            </a:fld>
            <a:endParaRPr lang="en-US" dirty="0"/>
          </a:p>
        </p:txBody>
      </p:sp>
    </p:spTree>
    <p:extLst>
      <p:ext uri="{BB962C8B-B14F-4D97-AF65-F5344CB8AC3E}">
        <p14:creationId xmlns:p14="http://schemas.microsoft.com/office/powerpoint/2010/main" val="2046523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22</a:t>
            </a:fld>
            <a:endParaRPr lang="en-US" dirty="0"/>
          </a:p>
        </p:txBody>
      </p:sp>
    </p:spTree>
    <p:extLst>
      <p:ext uri="{BB962C8B-B14F-4D97-AF65-F5344CB8AC3E}">
        <p14:creationId xmlns:p14="http://schemas.microsoft.com/office/powerpoint/2010/main" val="343106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23</a:t>
            </a:fld>
            <a:endParaRPr lang="en-US" dirty="0"/>
          </a:p>
        </p:txBody>
      </p:sp>
    </p:spTree>
    <p:extLst>
      <p:ext uri="{BB962C8B-B14F-4D97-AF65-F5344CB8AC3E}">
        <p14:creationId xmlns:p14="http://schemas.microsoft.com/office/powerpoint/2010/main" val="2318186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24</a:t>
            </a:fld>
            <a:endParaRPr lang="en-US" dirty="0"/>
          </a:p>
        </p:txBody>
      </p:sp>
    </p:spTree>
    <p:extLst>
      <p:ext uri="{BB962C8B-B14F-4D97-AF65-F5344CB8AC3E}">
        <p14:creationId xmlns:p14="http://schemas.microsoft.com/office/powerpoint/2010/main" val="336558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25</a:t>
            </a:fld>
            <a:endParaRPr lang="en-US" dirty="0"/>
          </a:p>
        </p:txBody>
      </p:sp>
    </p:spTree>
    <p:extLst>
      <p:ext uri="{BB962C8B-B14F-4D97-AF65-F5344CB8AC3E}">
        <p14:creationId xmlns:p14="http://schemas.microsoft.com/office/powerpoint/2010/main" val="215570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26</a:t>
            </a:fld>
            <a:endParaRPr lang="en-US" dirty="0"/>
          </a:p>
        </p:txBody>
      </p:sp>
    </p:spTree>
    <p:extLst>
      <p:ext uri="{BB962C8B-B14F-4D97-AF65-F5344CB8AC3E}">
        <p14:creationId xmlns:p14="http://schemas.microsoft.com/office/powerpoint/2010/main" val="3321477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a:t>
            </a:fld>
            <a:endParaRPr lang="en-US" dirty="0"/>
          </a:p>
        </p:txBody>
      </p:sp>
    </p:spTree>
    <p:extLst>
      <p:ext uri="{BB962C8B-B14F-4D97-AF65-F5344CB8AC3E}">
        <p14:creationId xmlns:p14="http://schemas.microsoft.com/office/powerpoint/2010/main" val="232973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27</a:t>
            </a:fld>
            <a:endParaRPr lang="en-US" dirty="0"/>
          </a:p>
        </p:txBody>
      </p:sp>
    </p:spTree>
    <p:extLst>
      <p:ext uri="{BB962C8B-B14F-4D97-AF65-F5344CB8AC3E}">
        <p14:creationId xmlns:p14="http://schemas.microsoft.com/office/powerpoint/2010/main" val="1463585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Get the same biases as M3. Perhaps get more process or </a:t>
            </a:r>
            <a:r>
              <a:rPr lang="en-US" baseline="0" dirty="0" err="1" smtClean="0"/>
              <a:t>downweight</a:t>
            </a:r>
            <a:r>
              <a:rPr lang="en-US" baseline="0" dirty="0" smtClean="0"/>
              <a:t> other problematic data components on top of M2 would help</a:t>
            </a:r>
          </a:p>
          <a:p>
            <a:r>
              <a:rPr lang="en-US" baseline="0" dirty="0" smtClean="0"/>
              <a:t>Time-varying on one fishery have additional 122-183 estimated pars (61 </a:t>
            </a:r>
            <a:r>
              <a:rPr lang="en-US" baseline="0" dirty="0" err="1" smtClean="0"/>
              <a:t>yrs</a:t>
            </a:r>
            <a:r>
              <a:rPr lang="en-US" baseline="0" dirty="0" smtClean="0"/>
              <a:t>)..  Have time-varying on more than one fisheries may cause most of model runs with </a:t>
            </a:r>
            <a:r>
              <a:rPr lang="en-US" dirty="0" smtClean="0"/>
              <a:t>invertible hessian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28</a:t>
            </a:fld>
            <a:endParaRPr lang="en-US" dirty="0"/>
          </a:p>
        </p:txBody>
      </p:sp>
    </p:spTree>
    <p:extLst>
      <p:ext uri="{BB962C8B-B14F-4D97-AF65-F5344CB8AC3E}">
        <p14:creationId xmlns:p14="http://schemas.microsoft.com/office/powerpoint/2010/main" val="3548611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29</a:t>
            </a:fld>
            <a:endParaRPr lang="en-US" dirty="0"/>
          </a:p>
        </p:txBody>
      </p:sp>
    </p:spTree>
    <p:extLst>
      <p:ext uri="{BB962C8B-B14F-4D97-AF65-F5344CB8AC3E}">
        <p14:creationId xmlns:p14="http://schemas.microsoft.com/office/powerpoint/2010/main" val="1813950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30</a:t>
            </a:fld>
            <a:endParaRPr lang="en-US" dirty="0"/>
          </a:p>
        </p:txBody>
      </p:sp>
    </p:spTree>
    <p:extLst>
      <p:ext uri="{BB962C8B-B14F-4D97-AF65-F5344CB8AC3E}">
        <p14:creationId xmlns:p14="http://schemas.microsoft.com/office/powerpoint/2010/main" val="3926963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31</a:t>
            </a:fld>
            <a:endParaRPr lang="en-US" dirty="0"/>
          </a:p>
        </p:txBody>
      </p:sp>
    </p:spTree>
    <p:extLst>
      <p:ext uri="{BB962C8B-B14F-4D97-AF65-F5344CB8AC3E}">
        <p14:creationId xmlns:p14="http://schemas.microsoft.com/office/powerpoint/2010/main" val="3413363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32</a:t>
            </a:fld>
            <a:endParaRPr lang="en-US" dirty="0"/>
          </a:p>
        </p:txBody>
      </p:sp>
    </p:spTree>
    <p:extLst>
      <p:ext uri="{BB962C8B-B14F-4D97-AF65-F5344CB8AC3E}">
        <p14:creationId xmlns:p14="http://schemas.microsoft.com/office/powerpoint/2010/main" val="3743083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33</a:t>
            </a:fld>
            <a:endParaRPr lang="en-US" dirty="0"/>
          </a:p>
        </p:txBody>
      </p:sp>
    </p:spTree>
    <p:extLst>
      <p:ext uri="{BB962C8B-B14F-4D97-AF65-F5344CB8AC3E}">
        <p14:creationId xmlns:p14="http://schemas.microsoft.com/office/powerpoint/2010/main" val="1837455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34</a:t>
            </a:fld>
            <a:endParaRPr lang="en-US" dirty="0"/>
          </a:p>
        </p:txBody>
      </p:sp>
    </p:spTree>
    <p:extLst>
      <p:ext uri="{BB962C8B-B14F-4D97-AF65-F5344CB8AC3E}">
        <p14:creationId xmlns:p14="http://schemas.microsoft.com/office/powerpoint/2010/main" val="177925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35</a:t>
            </a:fld>
            <a:endParaRPr lang="en-US" dirty="0"/>
          </a:p>
        </p:txBody>
      </p:sp>
    </p:spTree>
    <p:extLst>
      <p:ext uri="{BB962C8B-B14F-4D97-AF65-F5344CB8AC3E}">
        <p14:creationId xmlns:p14="http://schemas.microsoft.com/office/powerpoint/2010/main" val="1360675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Process on EPO is not enough. Still have problematic data components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37</a:t>
            </a:fld>
            <a:endParaRPr lang="en-US" dirty="0"/>
          </a:p>
        </p:txBody>
      </p:sp>
    </p:spTree>
    <p:extLst>
      <p:ext uri="{BB962C8B-B14F-4D97-AF65-F5344CB8AC3E}">
        <p14:creationId xmlns:p14="http://schemas.microsoft.com/office/powerpoint/2010/main" val="217791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a:t>
            </a:fld>
            <a:endParaRPr lang="en-US" dirty="0"/>
          </a:p>
        </p:txBody>
      </p:sp>
    </p:spTree>
    <p:extLst>
      <p:ext uri="{BB962C8B-B14F-4D97-AF65-F5344CB8AC3E}">
        <p14:creationId xmlns:p14="http://schemas.microsoft.com/office/powerpoint/2010/main" val="131078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38</a:t>
            </a:fld>
            <a:endParaRPr lang="en-US" dirty="0"/>
          </a:p>
        </p:txBody>
      </p:sp>
    </p:spTree>
    <p:extLst>
      <p:ext uri="{BB962C8B-B14F-4D97-AF65-F5344CB8AC3E}">
        <p14:creationId xmlns:p14="http://schemas.microsoft.com/office/powerpoint/2010/main" val="1291784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5</a:t>
            </a:fld>
            <a:endParaRPr lang="en-US"/>
          </a:p>
        </p:txBody>
      </p:sp>
    </p:spTree>
    <p:extLst>
      <p:ext uri="{BB962C8B-B14F-4D97-AF65-F5344CB8AC3E}">
        <p14:creationId xmlns:p14="http://schemas.microsoft.com/office/powerpoint/2010/main" val="3451847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6</a:t>
            </a:fld>
            <a:endParaRPr lang="en-US" dirty="0"/>
          </a:p>
        </p:txBody>
      </p:sp>
    </p:spTree>
    <p:extLst>
      <p:ext uri="{BB962C8B-B14F-4D97-AF65-F5344CB8AC3E}">
        <p14:creationId xmlns:p14="http://schemas.microsoft.com/office/powerpoint/2010/main" val="1251945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Spawning grounds</a:t>
            </a:r>
            <a:r>
              <a:rPr lang="en-US" baseline="0" dirty="0" smtClean="0"/>
              <a:t> are located southern (April to July) and northern (July to August). </a:t>
            </a:r>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8</a:t>
            </a:fld>
            <a:endParaRPr lang="en-US" dirty="0"/>
          </a:p>
        </p:txBody>
      </p:sp>
    </p:spTree>
    <p:extLst>
      <p:ext uri="{BB962C8B-B14F-4D97-AF65-F5344CB8AC3E}">
        <p14:creationId xmlns:p14="http://schemas.microsoft.com/office/powerpoint/2010/main" val="65740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After they hatch from eggs, they travel along the coast of Japan looking for food. Some Bluefin travel across Pacific when they become one year old. Spent few years in EPO.</a:t>
            </a:r>
            <a:endParaRPr lang="en-US" dirty="0" smtClean="0"/>
          </a:p>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9</a:t>
            </a:fld>
            <a:endParaRPr lang="en-US" dirty="0"/>
          </a:p>
        </p:txBody>
      </p:sp>
    </p:spTree>
    <p:extLst>
      <p:ext uri="{BB962C8B-B14F-4D97-AF65-F5344CB8AC3E}">
        <p14:creationId xmlns:p14="http://schemas.microsoft.com/office/powerpoint/2010/main" val="1670650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13</a:t>
            </a:fld>
            <a:endParaRPr lang="en-US" dirty="0"/>
          </a:p>
        </p:txBody>
      </p:sp>
    </p:spTree>
    <p:extLst>
      <p:ext uri="{BB962C8B-B14F-4D97-AF65-F5344CB8AC3E}">
        <p14:creationId xmlns:p14="http://schemas.microsoft.com/office/powerpoint/2010/main" val="133091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 1 fish start move from WPO to EPO</a:t>
            </a:r>
          </a:p>
          <a:p>
            <a:r>
              <a:rPr lang="en-US" dirty="0" smtClean="0"/>
              <a:t>Age 4 fish all move back to WPO from EPO</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F00CC8B-E202-4BD0-8902-C1AF65DFD302}" type="slidenum">
              <a:rPr lang="en-US" smtClean="0"/>
              <a:t>15</a:t>
            </a:fld>
            <a:endParaRPr lang="en-US" dirty="0"/>
          </a:p>
        </p:txBody>
      </p:sp>
    </p:spTree>
    <p:extLst>
      <p:ext uri="{BB962C8B-B14F-4D97-AF65-F5344CB8AC3E}">
        <p14:creationId xmlns:p14="http://schemas.microsoft.com/office/powerpoint/2010/main" val="305102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341669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1790521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3262668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2421139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1339184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53935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3067532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142320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109441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2978746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B60610-D903-4E05-BAAB-AE464783414C}" type="datetimeFigureOut">
              <a:rPr lang="en-US" smtClean="0"/>
              <a:t>10/22/2015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B47F8D4-F400-402C-B8A0-C03E7365CC66}" type="slidenum">
              <a:rPr lang="en-US" smtClean="0"/>
              <a:t>‹#›</a:t>
            </a:fld>
            <a:endParaRPr lang="en-US" dirty="0"/>
          </a:p>
        </p:txBody>
      </p:sp>
    </p:spTree>
    <p:extLst>
      <p:ext uri="{BB962C8B-B14F-4D97-AF65-F5344CB8AC3E}">
        <p14:creationId xmlns:p14="http://schemas.microsoft.com/office/powerpoint/2010/main" val="2223274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60610-D903-4E05-BAAB-AE464783414C}" type="datetimeFigureOut">
              <a:rPr lang="en-US" smtClean="0"/>
              <a:t>10/22/2015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47F8D4-F400-402C-B8A0-C03E7365CC66}" type="slidenum">
              <a:rPr lang="en-US" smtClean="0"/>
              <a:t>‹#›</a:t>
            </a:fld>
            <a:endParaRPr lang="en-US" dirty="0"/>
          </a:p>
        </p:txBody>
      </p:sp>
    </p:spTree>
    <p:extLst>
      <p:ext uri="{BB962C8B-B14F-4D97-AF65-F5344CB8AC3E}">
        <p14:creationId xmlns:p14="http://schemas.microsoft.com/office/powerpoint/2010/main" val="2052562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2.t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t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28.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ti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t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8587" y="1179550"/>
            <a:ext cx="9596486" cy="2463248"/>
          </a:xfrm>
        </p:spPr>
        <p:txBody>
          <a:bodyPr>
            <a:normAutofit/>
          </a:bodyPr>
          <a:lstStyle/>
          <a:p>
            <a:r>
              <a:rPr lang="en-US" sz="4800" b="1" dirty="0">
                <a:latin typeface="+mn-lt"/>
              </a:rPr>
              <a:t>Simulation </a:t>
            </a:r>
            <a:r>
              <a:rPr lang="en-US" sz="4800" b="1" dirty="0" smtClean="0">
                <a:latin typeface="+mn-lt"/>
              </a:rPr>
              <a:t>of </a:t>
            </a:r>
            <a:r>
              <a:rPr lang="en-US" sz="4800" b="1" dirty="0">
                <a:latin typeface="+mn-lt"/>
              </a:rPr>
              <a:t>methods to </a:t>
            </a:r>
            <a:r>
              <a:rPr lang="en-US" sz="4800" b="1" dirty="0" smtClean="0">
                <a:latin typeface="+mn-lt"/>
              </a:rPr>
              <a:t>account for spatial </a:t>
            </a:r>
            <a:r>
              <a:rPr lang="en-US" sz="4800" b="1" dirty="0">
                <a:latin typeface="+mn-lt"/>
              </a:rPr>
              <a:t>effects </a:t>
            </a:r>
            <a:r>
              <a:rPr lang="en-US" sz="4800" b="1" dirty="0" smtClean="0">
                <a:latin typeface="+mn-lt"/>
              </a:rPr>
              <a:t>in </a:t>
            </a:r>
            <a:r>
              <a:rPr lang="en-US" sz="4800" b="1" dirty="0">
                <a:latin typeface="+mn-lt"/>
              </a:rPr>
              <a:t>the stock assessment of Pacific </a:t>
            </a:r>
            <a:r>
              <a:rPr lang="en-US" sz="4800" b="1" dirty="0" err="1" smtClean="0">
                <a:latin typeface="+mn-lt"/>
              </a:rPr>
              <a:t>bluefin</a:t>
            </a:r>
            <a:r>
              <a:rPr lang="en-US" sz="4800" b="1" dirty="0" smtClean="0">
                <a:latin typeface="+mn-lt"/>
              </a:rPr>
              <a:t> tuna</a:t>
            </a:r>
            <a:endParaRPr lang="en-US" sz="4800" b="1" dirty="0">
              <a:latin typeface="+mn-lt"/>
            </a:endParaRPr>
          </a:p>
        </p:txBody>
      </p:sp>
      <p:sp>
        <p:nvSpPr>
          <p:cNvPr id="3" name="Subtitle 2"/>
          <p:cNvSpPr>
            <a:spLocks noGrp="1"/>
          </p:cNvSpPr>
          <p:nvPr>
            <p:ph type="subTitle" idx="1"/>
          </p:nvPr>
        </p:nvSpPr>
        <p:spPr>
          <a:xfrm>
            <a:off x="4832750" y="4155487"/>
            <a:ext cx="6918959" cy="1900018"/>
          </a:xfrm>
        </p:spPr>
        <p:txBody>
          <a:bodyPr>
            <a:normAutofit fontScale="92500" lnSpcReduction="20000"/>
          </a:bodyPr>
          <a:lstStyle/>
          <a:p>
            <a:r>
              <a:rPr lang="en-US" dirty="0" smtClean="0">
                <a:solidFill>
                  <a:srgbClr val="C00000"/>
                </a:solidFill>
              </a:rPr>
              <a:t>Cast by:</a:t>
            </a:r>
            <a:endParaRPr lang="en-US" dirty="0">
              <a:solidFill>
                <a:srgbClr val="C00000"/>
              </a:solidFill>
            </a:endParaRPr>
          </a:p>
          <a:p>
            <a:r>
              <a:rPr lang="en-US" dirty="0" err="1" smtClean="0"/>
              <a:t>Hui-hua</a:t>
            </a:r>
            <a:r>
              <a:rPr lang="en-US" dirty="0" smtClean="0"/>
              <a:t> </a:t>
            </a:r>
            <a:r>
              <a:rPr lang="en-US" dirty="0"/>
              <a:t>Lee (NOAA </a:t>
            </a:r>
            <a:r>
              <a:rPr lang="en-US" dirty="0" smtClean="0"/>
              <a:t>Fisheries, </a:t>
            </a:r>
            <a:r>
              <a:rPr lang="en-US" dirty="0"/>
              <a:t>SWFSC)</a:t>
            </a:r>
          </a:p>
          <a:p>
            <a:r>
              <a:rPr lang="en-US" dirty="0"/>
              <a:t>Kevin </a:t>
            </a:r>
            <a:r>
              <a:rPr lang="en-US" dirty="0" err="1"/>
              <a:t>Piner</a:t>
            </a:r>
            <a:r>
              <a:rPr lang="en-US" dirty="0"/>
              <a:t> (NOAA </a:t>
            </a:r>
            <a:r>
              <a:rPr lang="en-US" dirty="0" smtClean="0"/>
              <a:t>Fisheries, </a:t>
            </a:r>
            <a:r>
              <a:rPr lang="en-US" dirty="0"/>
              <a:t>SWFSC)</a:t>
            </a:r>
          </a:p>
          <a:p>
            <a:r>
              <a:rPr lang="en-US" dirty="0"/>
              <a:t>Mark Maunder (IATTC</a:t>
            </a:r>
            <a:r>
              <a:rPr lang="en-US" dirty="0" smtClean="0"/>
              <a:t>)</a:t>
            </a:r>
          </a:p>
          <a:p>
            <a:r>
              <a:rPr lang="en-US" dirty="0" smtClean="0"/>
              <a:t>Richard </a:t>
            </a:r>
            <a:r>
              <a:rPr lang="en-US" dirty="0" err="1" smtClean="0"/>
              <a:t>Methot</a:t>
            </a:r>
            <a:r>
              <a:rPr lang="en-US" dirty="0" smtClean="0"/>
              <a:t> (NOAA </a:t>
            </a:r>
            <a:r>
              <a:rPr lang="en-US" dirty="0"/>
              <a:t>Fisheries</a:t>
            </a:r>
            <a:r>
              <a:rPr lang="en-US" dirty="0" smtClean="0"/>
              <a:t>)</a:t>
            </a:r>
          </a:p>
          <a:p>
            <a:endParaRPr lang="en-US" dirty="0"/>
          </a:p>
        </p:txBody>
      </p:sp>
      <p:grpSp>
        <p:nvGrpSpPr>
          <p:cNvPr id="6" name="Group 5"/>
          <p:cNvGrpSpPr/>
          <p:nvPr/>
        </p:nvGrpSpPr>
        <p:grpSpPr>
          <a:xfrm>
            <a:off x="-1" y="-1"/>
            <a:ext cx="12185074" cy="3642799"/>
            <a:chOff x="-1" y="-1"/>
            <a:chExt cx="12185074" cy="3642799"/>
          </a:xfrm>
        </p:grpSpPr>
        <p:sp>
          <p:nvSpPr>
            <p:cNvPr id="5" name="Rectangle 4"/>
            <p:cNvSpPr/>
            <p:nvPr/>
          </p:nvSpPr>
          <p:spPr>
            <a:xfrm>
              <a:off x="9266282" y="1"/>
              <a:ext cx="2918791" cy="109728"/>
            </a:xfrm>
            <a:prstGeom prst="rect">
              <a:avLst/>
            </a:prstGeom>
            <a:solidFill>
              <a:srgbClr val="004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1330"/>
            <a:stretch/>
          </p:blipFill>
          <p:spPr>
            <a:xfrm>
              <a:off x="-1" y="-1"/>
              <a:ext cx="9966960" cy="3642799"/>
            </a:xfrm>
            <a:prstGeom prst="rect">
              <a:avLst/>
            </a:prstGeom>
          </p:spPr>
        </p:pic>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5568" b="18682"/>
          <a:stretch/>
        </p:blipFill>
        <p:spPr>
          <a:xfrm>
            <a:off x="225552" y="3986784"/>
            <a:ext cx="4667565" cy="2651760"/>
          </a:xfrm>
          <a:prstGeom prst="rect">
            <a:avLst/>
          </a:prstGeom>
        </p:spPr>
      </p:pic>
    </p:spTree>
    <p:extLst>
      <p:ext uri="{BB962C8B-B14F-4D97-AF65-F5344CB8AC3E}">
        <p14:creationId xmlns:p14="http://schemas.microsoft.com/office/powerpoint/2010/main" val="65128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6230" y="1689652"/>
            <a:ext cx="9639540" cy="4020586"/>
          </a:xfrm>
        </p:spPr>
        <p:txBody>
          <a:bodyPr/>
          <a:lstStyle/>
          <a:p>
            <a:r>
              <a:rPr lang="en-US" dirty="0" smtClean="0"/>
              <a:t>Estimate movement without direct observations (movement </a:t>
            </a:r>
            <a:r>
              <a:rPr lang="en-US" dirty="0"/>
              <a:t>could absorb </a:t>
            </a:r>
            <a:r>
              <a:rPr lang="en-US" dirty="0" smtClean="0"/>
              <a:t>noise?)</a:t>
            </a:r>
          </a:p>
          <a:p>
            <a:r>
              <a:rPr lang="en-US" dirty="0" smtClean="0"/>
              <a:t>Improve the fit of CPUE </a:t>
            </a:r>
          </a:p>
          <a:p>
            <a:r>
              <a:rPr lang="en-US" dirty="0" smtClean="0"/>
              <a:t>Movement model provide similar dynamics to the base model</a:t>
            </a:r>
          </a:p>
          <a:p>
            <a:endParaRPr lang="en-US" dirty="0" smtClean="0"/>
          </a:p>
        </p:txBody>
      </p:sp>
      <p:sp>
        <p:nvSpPr>
          <p:cNvPr id="6"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Earlier work on spatially explicit model</a:t>
            </a:r>
            <a:endParaRPr lang="en-US" sz="3600" dirty="0"/>
          </a:p>
        </p:txBody>
      </p:sp>
    </p:spTree>
    <p:extLst>
      <p:ext uri="{BB962C8B-B14F-4D97-AF65-F5344CB8AC3E}">
        <p14:creationId xmlns:p14="http://schemas.microsoft.com/office/powerpoint/2010/main" val="264853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5362" y="3829051"/>
            <a:ext cx="10201275" cy="3028949"/>
            <a:chOff x="995362" y="3829051"/>
            <a:chExt cx="10201275" cy="3028949"/>
          </a:xfrm>
        </p:grpSpPr>
        <p:pic>
          <p:nvPicPr>
            <p:cNvPr id="11" name="Picture 10"/>
            <p:cNvPicPr>
              <a:picLocks noChangeAspect="1"/>
            </p:cNvPicPr>
            <p:nvPr/>
          </p:nvPicPr>
          <p:blipFill rotWithShape="1">
            <a:blip r:embed="rId2"/>
            <a:srcRect l="827" r="1014"/>
            <a:stretch/>
          </p:blipFill>
          <p:spPr>
            <a:xfrm>
              <a:off x="995362" y="3829051"/>
              <a:ext cx="10201275" cy="3028949"/>
            </a:xfrm>
            <a:prstGeom prst="rect">
              <a:avLst/>
            </a:prstGeom>
          </p:spPr>
        </p:pic>
        <p:sp>
          <p:nvSpPr>
            <p:cNvPr id="2" name="Rectangle 1"/>
            <p:cNvSpPr/>
            <p:nvPr/>
          </p:nvSpPr>
          <p:spPr>
            <a:xfrm>
              <a:off x="7444409" y="4502426"/>
              <a:ext cx="705678" cy="178904"/>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44409" y="5892958"/>
              <a:ext cx="705678" cy="178904"/>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838200" y="1301750"/>
            <a:ext cx="10515600" cy="4351338"/>
          </a:xfrm>
        </p:spPr>
        <p:txBody>
          <a:bodyPr/>
          <a:lstStyle/>
          <a:p>
            <a:r>
              <a:rPr lang="en-US" dirty="0" smtClean="0"/>
              <a:t>It does </a:t>
            </a:r>
            <a:r>
              <a:rPr lang="en-US" dirty="0"/>
              <a:t>not explicitly model </a:t>
            </a:r>
            <a:r>
              <a:rPr lang="en-US" dirty="0" smtClean="0"/>
              <a:t>movement process.</a:t>
            </a:r>
          </a:p>
          <a:p>
            <a:r>
              <a:rPr lang="en-US" dirty="0" smtClean="0"/>
              <a:t>It assumes </a:t>
            </a:r>
            <a:r>
              <a:rPr lang="en-US" dirty="0"/>
              <a:t>an instantaneously mixed </a:t>
            </a:r>
            <a:r>
              <a:rPr lang="en-US" dirty="0" smtClean="0"/>
              <a:t>population.</a:t>
            </a:r>
          </a:p>
          <a:p>
            <a:r>
              <a:rPr lang="en-US" dirty="0" smtClean="0"/>
              <a:t>It </a:t>
            </a:r>
            <a:r>
              <a:rPr lang="en-US" dirty="0"/>
              <a:t>incorporates region selection patterns and catchability coefficients to account for spatial </a:t>
            </a:r>
            <a:r>
              <a:rPr lang="en-US" dirty="0" smtClean="0"/>
              <a:t>effects (area-as-fleet).</a:t>
            </a:r>
          </a:p>
          <a:p>
            <a:r>
              <a:rPr lang="en-US" dirty="0" smtClean="0"/>
              <a:t>Time-invariant selection process.</a:t>
            </a:r>
            <a:endParaRPr lang="en-US" dirty="0"/>
          </a:p>
        </p:txBody>
      </p:sp>
      <p:sp>
        <p:nvSpPr>
          <p:cNvPr id="6"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2014 assessment</a:t>
            </a:r>
            <a:endParaRPr lang="en-US" sz="3600"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2393" t="4678" r="5159" b="8523"/>
          <a:stretch/>
        </p:blipFill>
        <p:spPr>
          <a:xfrm>
            <a:off x="1428749" y="4196413"/>
            <a:ext cx="2771775" cy="2294224"/>
          </a:xfrm>
          <a:prstGeom prst="rect">
            <a:avLst/>
          </a:prstGeom>
        </p:spPr>
      </p:pic>
      <p:pic>
        <p:nvPicPr>
          <p:cNvPr id="13" name="Picture 12"/>
          <p:cNvPicPr>
            <a:picLocks noChangeAspect="1"/>
          </p:cNvPicPr>
          <p:nvPr/>
        </p:nvPicPr>
        <p:blipFill>
          <a:blip r:embed="rId4"/>
          <a:stretch>
            <a:fillRect/>
          </a:stretch>
        </p:blipFill>
        <p:spPr>
          <a:xfrm>
            <a:off x="10077450" y="0"/>
            <a:ext cx="2114550" cy="1637955"/>
          </a:xfrm>
          <a:prstGeom prst="rect">
            <a:avLst/>
          </a:prstGeom>
        </p:spPr>
      </p:pic>
      <p:sp>
        <p:nvSpPr>
          <p:cNvPr id="8" name="Rectangle 7"/>
          <p:cNvSpPr/>
          <p:nvPr/>
        </p:nvSpPr>
        <p:spPr>
          <a:xfrm>
            <a:off x="7444409" y="5664194"/>
            <a:ext cx="705678" cy="178904"/>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1169927" y="6438013"/>
            <a:ext cx="836543" cy="338554"/>
          </a:xfrm>
          <a:prstGeom prst="rect">
            <a:avLst/>
          </a:prstGeom>
          <a:noFill/>
        </p:spPr>
        <p:txBody>
          <a:bodyPr wrap="square" rtlCol="0">
            <a:spAutoFit/>
          </a:bodyPr>
          <a:lstStyle/>
          <a:p>
            <a:pPr algn="r"/>
            <a:r>
              <a:rPr lang="en-US" sz="1600" dirty="0" smtClean="0"/>
              <a:t>WWF</a:t>
            </a:r>
            <a:endParaRPr lang="en-US" sz="1600" dirty="0"/>
          </a:p>
        </p:txBody>
      </p:sp>
    </p:spTree>
    <p:extLst>
      <p:ext uri="{BB962C8B-B14F-4D97-AF65-F5344CB8AC3E}">
        <p14:creationId xmlns:p14="http://schemas.microsoft.com/office/powerpoint/2010/main" val="273241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Not attempt to solve the misfit in the assessment (although It </a:t>
            </a:r>
            <a:r>
              <a:rPr lang="en-US" dirty="0"/>
              <a:t>is important</a:t>
            </a:r>
            <a:r>
              <a:rPr lang="en-US" dirty="0" smtClean="0"/>
              <a:t>!)</a:t>
            </a:r>
          </a:p>
          <a:p>
            <a:endParaRPr lang="en-US" dirty="0" smtClean="0"/>
          </a:p>
          <a:p>
            <a:r>
              <a:rPr lang="en-US" dirty="0" smtClean="0"/>
              <a:t>Evaluate the methods to account for spatial effect (structure of movement and approximations of process) and choose structure across scenarios </a:t>
            </a:r>
            <a:r>
              <a:rPr lang="en-US" dirty="0" smtClean="0"/>
              <a:t>and states of nature using </a:t>
            </a:r>
            <a:r>
              <a:rPr lang="en-US" dirty="0" smtClean="0"/>
              <a:t>simulation testing before next assessment in 2016</a:t>
            </a:r>
          </a:p>
          <a:p>
            <a:endParaRPr lang="en-US" dirty="0"/>
          </a:p>
          <a:p>
            <a:endParaRPr lang="en-US" dirty="0" smtClean="0"/>
          </a:p>
          <a:p>
            <a:endParaRPr lang="en-US" dirty="0"/>
          </a:p>
          <a:p>
            <a:endParaRPr lang="en-US" dirty="0"/>
          </a:p>
        </p:txBody>
      </p:sp>
      <p:sp>
        <p:nvSpPr>
          <p:cNvPr id="5"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Objectives</a:t>
            </a:r>
            <a:endParaRPr lang="en-US" sz="3600" dirty="0"/>
          </a:p>
        </p:txBody>
      </p:sp>
    </p:spTree>
    <p:extLst>
      <p:ext uri="{BB962C8B-B14F-4D97-AF65-F5344CB8AC3E}">
        <p14:creationId xmlns:p14="http://schemas.microsoft.com/office/powerpoint/2010/main" val="1355782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835099" y="5122996"/>
            <a:ext cx="5090659" cy="1566701"/>
            <a:chOff x="1280644" y="4046633"/>
            <a:chExt cx="5216434" cy="1287086"/>
          </a:xfrm>
        </p:grpSpPr>
        <p:sp>
          <p:nvSpPr>
            <p:cNvPr id="11" name="Rounded Rectangle 10"/>
            <p:cNvSpPr/>
            <p:nvPr/>
          </p:nvSpPr>
          <p:spPr>
            <a:xfrm>
              <a:off x="1280644" y="4046633"/>
              <a:ext cx="5216434" cy="1287086"/>
            </a:xfrm>
            <a:prstGeom prst="roundRect">
              <a:avLst>
                <a:gd name="adj" fmla="val 10000"/>
              </a:avLst>
            </a:prstGeom>
          </p:spPr>
          <p:style>
            <a:lnRef idx="0">
              <a:schemeClr val="accent5"/>
            </a:lnRef>
            <a:fillRef idx="3">
              <a:schemeClr val="accent5"/>
            </a:fillRef>
            <a:effectRef idx="3">
              <a:schemeClr val="accent5"/>
            </a:effectRef>
            <a:fontRef idx="minor">
              <a:schemeClr val="lt1"/>
            </a:fontRef>
          </p:style>
        </p:sp>
        <p:sp>
          <p:nvSpPr>
            <p:cNvPr id="12" name="Rounded Rectangle 4"/>
            <p:cNvSpPr/>
            <p:nvPr/>
          </p:nvSpPr>
          <p:spPr>
            <a:xfrm>
              <a:off x="1386572" y="4122025"/>
              <a:ext cx="5046322" cy="12116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US" sz="3400" b="1" kern="1200" dirty="0" smtClean="0"/>
                <a:t>Performance measures</a:t>
              </a:r>
            </a:p>
            <a:p>
              <a:pPr lvl="0" algn="ctr" defTabSz="1511300">
                <a:lnSpc>
                  <a:spcPct val="90000"/>
                </a:lnSpc>
                <a:spcBef>
                  <a:spcPct val="0"/>
                </a:spcBef>
                <a:spcAft>
                  <a:spcPct val="35000"/>
                </a:spcAft>
              </a:pPr>
              <a:r>
                <a:rPr lang="en-US" sz="2400" dirty="0"/>
                <a:t>Compare </a:t>
              </a:r>
              <a:r>
                <a:rPr lang="en-US" sz="2400" dirty="0" smtClean="0"/>
                <a:t>to true derived quantities (</a:t>
              </a:r>
              <a:r>
                <a:rPr lang="en-US" sz="2400" i="1" dirty="0" err="1" smtClean="0"/>
                <a:t>Q</a:t>
              </a:r>
              <a:r>
                <a:rPr lang="en-US" sz="2000" i="1" dirty="0" err="1" smtClean="0"/>
                <a:t>est</a:t>
              </a:r>
              <a:r>
                <a:rPr lang="en-US" sz="2400" dirty="0" err="1" smtClean="0"/>
                <a:t>-</a:t>
              </a:r>
              <a:r>
                <a:rPr lang="en-US" sz="2400" i="1" dirty="0" err="1" smtClean="0"/>
                <a:t>Q</a:t>
              </a:r>
              <a:r>
                <a:rPr lang="en-US" i="1" dirty="0" err="1" smtClean="0"/>
                <a:t>true</a:t>
              </a:r>
              <a:r>
                <a:rPr lang="en-US" sz="2400" dirty="0" smtClean="0"/>
                <a:t>)/</a:t>
              </a:r>
              <a:r>
                <a:rPr lang="en-US" sz="2400" i="1" dirty="0" err="1" smtClean="0"/>
                <a:t>Q</a:t>
              </a:r>
              <a:r>
                <a:rPr lang="en-US" i="1" dirty="0" err="1" smtClean="0"/>
                <a:t>true</a:t>
              </a:r>
              <a:endParaRPr lang="en-US" sz="2400" i="1" dirty="0"/>
            </a:p>
          </p:txBody>
        </p:sp>
      </p:grpSp>
      <p:grpSp>
        <p:nvGrpSpPr>
          <p:cNvPr id="16" name="Group 15"/>
          <p:cNvGrpSpPr/>
          <p:nvPr/>
        </p:nvGrpSpPr>
        <p:grpSpPr>
          <a:xfrm>
            <a:off x="3529593" y="260610"/>
            <a:ext cx="7357609" cy="2373260"/>
            <a:chOff x="0" y="-69499"/>
            <a:chExt cx="5542461" cy="2033111"/>
          </a:xfrm>
        </p:grpSpPr>
        <p:sp>
          <p:nvSpPr>
            <p:cNvPr id="17" name="Rounded Rectangle 16"/>
            <p:cNvSpPr/>
            <p:nvPr/>
          </p:nvSpPr>
          <p:spPr>
            <a:xfrm>
              <a:off x="0" y="-69498"/>
              <a:ext cx="5542461" cy="2033110"/>
            </a:xfrm>
            <a:prstGeom prst="roundRect">
              <a:avLst>
                <a:gd name="adj" fmla="val 10000"/>
              </a:avLst>
            </a:prstGeom>
            <a:solidFill>
              <a:schemeClr val="tx1">
                <a:lumMod val="65000"/>
                <a:lumOff val="35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18" name="Rounded Rectangle 4"/>
            <p:cNvSpPr/>
            <p:nvPr/>
          </p:nvSpPr>
          <p:spPr>
            <a:xfrm>
              <a:off x="59548" y="-69499"/>
              <a:ext cx="5439437" cy="1980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 Operating models</a:t>
              </a:r>
            </a:p>
            <a:p>
              <a:pPr lvl="0" algn="l" defTabSz="1511300">
                <a:lnSpc>
                  <a:spcPct val="90000"/>
                </a:lnSpc>
                <a:spcBef>
                  <a:spcPct val="0"/>
                </a:spcBef>
                <a:spcAft>
                  <a:spcPct val="35000"/>
                </a:spcAft>
              </a:pPr>
              <a:r>
                <a:rPr lang="en-US" sz="2400" b="0" kern="1200" dirty="0" smtClean="0"/>
                <a:t>Randomly select recruitment deviations, movement deviations and fishery attributes </a:t>
              </a:r>
            </a:p>
            <a:p>
              <a:pPr lvl="0" defTabSz="1511300">
                <a:lnSpc>
                  <a:spcPct val="90000"/>
                </a:lnSpc>
                <a:spcBef>
                  <a:spcPct val="0"/>
                </a:spcBef>
                <a:spcAft>
                  <a:spcPct val="35000"/>
                </a:spcAft>
              </a:pPr>
              <a:r>
                <a:rPr lang="en-US" sz="2400" b="0" kern="1200" dirty="0" smtClean="0"/>
                <a:t>Generate </a:t>
              </a:r>
              <a:r>
                <a:rPr lang="en-US" sz="2400" dirty="0"/>
                <a:t>synthetic </a:t>
              </a:r>
              <a:r>
                <a:rPr lang="en-US" sz="2400" b="0" kern="1200" dirty="0" smtClean="0"/>
                <a:t>populations</a:t>
              </a:r>
            </a:p>
            <a:p>
              <a:pPr lvl="0" defTabSz="1511300">
                <a:lnSpc>
                  <a:spcPct val="90000"/>
                </a:lnSpc>
                <a:spcBef>
                  <a:spcPct val="0"/>
                </a:spcBef>
                <a:spcAft>
                  <a:spcPct val="35000"/>
                </a:spcAft>
              </a:pPr>
              <a:r>
                <a:rPr lang="en-US" sz="2400" dirty="0" smtClean="0"/>
                <a:t>Assume observation errors are precise</a:t>
              </a:r>
              <a:endParaRPr lang="en-US" sz="2400" b="0" kern="1200" dirty="0"/>
            </a:p>
          </p:txBody>
        </p:sp>
      </p:grpSp>
      <p:grpSp>
        <p:nvGrpSpPr>
          <p:cNvPr id="31" name="Group 30"/>
          <p:cNvGrpSpPr/>
          <p:nvPr/>
        </p:nvGrpSpPr>
        <p:grpSpPr>
          <a:xfrm>
            <a:off x="4130124" y="3203996"/>
            <a:ext cx="6795634" cy="1431757"/>
            <a:chOff x="867232" y="3042203"/>
            <a:chExt cx="5216434" cy="1287086"/>
          </a:xfrm>
        </p:grpSpPr>
        <p:sp>
          <p:nvSpPr>
            <p:cNvPr id="32" name="Rounded Rectangle 31"/>
            <p:cNvSpPr/>
            <p:nvPr/>
          </p:nvSpPr>
          <p:spPr>
            <a:xfrm>
              <a:off x="867232" y="3042203"/>
              <a:ext cx="5216434" cy="1287086"/>
            </a:xfrm>
            <a:prstGeom prst="roundRect">
              <a:avLst>
                <a:gd name="adj" fmla="val 10000"/>
              </a:avLst>
            </a:pr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sp>
        <p:sp>
          <p:nvSpPr>
            <p:cNvPr id="33" name="Rounded Rectangle 4"/>
            <p:cNvSpPr/>
            <p:nvPr/>
          </p:nvSpPr>
          <p:spPr>
            <a:xfrm>
              <a:off x="904929" y="3079900"/>
              <a:ext cx="5034807" cy="12116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b="1" kern="1200" dirty="0" smtClean="0"/>
                <a:t>  Estimation models</a:t>
              </a:r>
            </a:p>
            <a:p>
              <a:pPr lvl="0" algn="l" defTabSz="1511300">
                <a:lnSpc>
                  <a:spcPct val="90000"/>
                </a:lnSpc>
                <a:spcBef>
                  <a:spcPct val="0"/>
                </a:spcBef>
                <a:spcAft>
                  <a:spcPct val="35000"/>
                </a:spcAft>
              </a:pPr>
              <a:r>
                <a:rPr lang="en-US" sz="2400" dirty="0" smtClean="0"/>
                <a:t>Various methods to structure spatial aspects</a:t>
              </a:r>
              <a:endParaRPr lang="en-US" sz="2400" b="0" kern="1200" dirty="0"/>
            </a:p>
          </p:txBody>
        </p:sp>
      </p:grpSp>
      <p:grpSp>
        <p:nvGrpSpPr>
          <p:cNvPr id="19" name="Group 18"/>
          <p:cNvGrpSpPr/>
          <p:nvPr/>
        </p:nvGrpSpPr>
        <p:grpSpPr>
          <a:xfrm>
            <a:off x="9803213" y="2379334"/>
            <a:ext cx="962299" cy="1079198"/>
            <a:chOff x="4401635" y="1400462"/>
            <a:chExt cx="1140826" cy="1349994"/>
          </a:xfrm>
        </p:grpSpPr>
        <p:sp>
          <p:nvSpPr>
            <p:cNvPr id="20" name="Down Arrow 19"/>
            <p:cNvSpPr/>
            <p:nvPr/>
          </p:nvSpPr>
          <p:spPr>
            <a:xfrm>
              <a:off x="4401635" y="1400462"/>
              <a:ext cx="1140826" cy="1349994"/>
            </a:xfrm>
            <a:prstGeom prst="downArrow">
              <a:avLst>
                <a:gd name="adj1" fmla="val 55000"/>
                <a:gd name="adj2" fmla="val 45000"/>
              </a:avLst>
            </a:pr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21" name="Down Arrow 4"/>
            <p:cNvSpPr/>
            <p:nvPr/>
          </p:nvSpPr>
          <p:spPr>
            <a:xfrm>
              <a:off x="4658321" y="1400462"/>
              <a:ext cx="627454" cy="8584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28" name="Group 27"/>
          <p:cNvGrpSpPr/>
          <p:nvPr/>
        </p:nvGrpSpPr>
        <p:grpSpPr>
          <a:xfrm>
            <a:off x="9863093" y="4386074"/>
            <a:ext cx="836606" cy="979298"/>
            <a:chOff x="4816704" y="2506892"/>
            <a:chExt cx="836606" cy="836606"/>
          </a:xfrm>
        </p:grpSpPr>
        <p:sp>
          <p:nvSpPr>
            <p:cNvPr id="29" name="Down Arrow 28"/>
            <p:cNvSpPr/>
            <p:nvPr/>
          </p:nvSpPr>
          <p:spPr>
            <a:xfrm>
              <a:off x="4816704" y="2506892"/>
              <a:ext cx="836606" cy="836606"/>
            </a:xfrm>
            <a:prstGeom prst="downArrow">
              <a:avLst>
                <a:gd name="adj1" fmla="val 55000"/>
                <a:gd name="adj2" fmla="val 45000"/>
              </a:avLst>
            </a:prstGeom>
          </p:spPr>
          <p:style>
            <a:lnRef idx="2">
              <a:schemeClr val="accent3">
                <a:tint val="40000"/>
                <a:alpha val="90000"/>
                <a:hueOff val="1014570"/>
                <a:satOff val="50000"/>
                <a:lumOff val="890"/>
                <a:alphaOff val="0"/>
              </a:schemeClr>
            </a:lnRef>
            <a:fillRef idx="1">
              <a:schemeClr val="accent3">
                <a:tint val="40000"/>
                <a:alpha val="90000"/>
                <a:hueOff val="1014570"/>
                <a:satOff val="50000"/>
                <a:lumOff val="890"/>
                <a:alphaOff val="0"/>
              </a:schemeClr>
            </a:fillRef>
            <a:effectRef idx="0">
              <a:schemeClr val="accent3">
                <a:tint val="40000"/>
                <a:alpha val="90000"/>
                <a:hueOff val="1014570"/>
                <a:satOff val="50000"/>
                <a:lumOff val="890"/>
                <a:alphaOff val="0"/>
              </a:schemeClr>
            </a:effectRef>
            <a:fontRef idx="minor">
              <a:schemeClr val="dk1">
                <a:hueOff val="0"/>
                <a:satOff val="0"/>
                <a:lumOff val="0"/>
                <a:alphaOff val="0"/>
              </a:schemeClr>
            </a:fontRef>
          </p:style>
        </p:sp>
        <p:sp>
          <p:nvSpPr>
            <p:cNvPr id="30" name="Down Arrow 4"/>
            <p:cNvSpPr/>
            <p:nvPr/>
          </p:nvSpPr>
          <p:spPr>
            <a:xfrm>
              <a:off x="5004940" y="2506892"/>
              <a:ext cx="460134" cy="6295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p:txBody>
        </p:sp>
      </p:grpSp>
      <p:grpSp>
        <p:nvGrpSpPr>
          <p:cNvPr id="9" name="Group 8"/>
          <p:cNvGrpSpPr/>
          <p:nvPr/>
        </p:nvGrpSpPr>
        <p:grpSpPr>
          <a:xfrm>
            <a:off x="11035748" y="1282147"/>
            <a:ext cx="1165123" cy="4660477"/>
            <a:chOff x="9982199" y="1655994"/>
            <a:chExt cx="1165123" cy="4334256"/>
          </a:xfrm>
        </p:grpSpPr>
        <p:sp>
          <p:nvSpPr>
            <p:cNvPr id="2" name="TextBox 1"/>
            <p:cNvSpPr txBox="1"/>
            <p:nvPr/>
          </p:nvSpPr>
          <p:spPr>
            <a:xfrm rot="5400000">
              <a:off x="8828633" y="3635284"/>
              <a:ext cx="4268045" cy="369332"/>
            </a:xfrm>
            <a:prstGeom prst="rect">
              <a:avLst/>
            </a:prstGeom>
            <a:noFill/>
          </p:spPr>
          <p:txBody>
            <a:bodyPr wrap="square" rtlCol="0">
              <a:spAutoFit/>
            </a:bodyPr>
            <a:lstStyle/>
            <a:p>
              <a:pPr algn="ctr"/>
              <a:r>
                <a:rPr lang="en-US" dirty="0"/>
                <a:t>5</a:t>
              </a:r>
              <a:r>
                <a:rPr lang="en-US" dirty="0" smtClean="0"/>
                <a:t>00 iterations</a:t>
              </a:r>
              <a:endParaRPr lang="en-US" dirty="0"/>
            </a:p>
          </p:txBody>
        </p:sp>
        <p:cxnSp>
          <p:nvCxnSpPr>
            <p:cNvPr id="6" name="Straight Arrow Connector 5"/>
            <p:cNvCxnSpPr/>
            <p:nvPr/>
          </p:nvCxnSpPr>
          <p:spPr>
            <a:xfrm>
              <a:off x="9982199" y="1685925"/>
              <a:ext cx="685801" cy="0"/>
            </a:xfrm>
            <a:prstGeom prst="straightConnector1">
              <a:avLst/>
            </a:prstGeom>
            <a:ln w="50800" cmpd="sng">
              <a:headEnd type="arrow"/>
              <a:tailEnd type="none"/>
            </a:ln>
          </p:spPr>
          <p:style>
            <a:lnRef idx="1">
              <a:schemeClr val="accent3"/>
            </a:lnRef>
            <a:fillRef idx="0">
              <a:schemeClr val="accent3"/>
            </a:fillRef>
            <a:effectRef idx="0">
              <a:schemeClr val="accent3"/>
            </a:effectRef>
            <a:fontRef idx="minor">
              <a:schemeClr val="tx1"/>
            </a:fontRef>
          </p:style>
        </p:cxnSp>
        <p:cxnSp>
          <p:nvCxnSpPr>
            <p:cNvPr id="34" name="Straight Arrow Connector 33"/>
            <p:cNvCxnSpPr/>
            <p:nvPr/>
          </p:nvCxnSpPr>
          <p:spPr>
            <a:xfrm>
              <a:off x="9982199" y="5972175"/>
              <a:ext cx="685801" cy="0"/>
            </a:xfrm>
            <a:prstGeom prst="straightConnector1">
              <a:avLst/>
            </a:prstGeom>
            <a:ln w="50800" cmpd="sng">
              <a:headEnd type="none"/>
              <a:tailEnd type="none"/>
            </a:ln>
          </p:spPr>
          <p:style>
            <a:lnRef idx="1">
              <a:schemeClr val="accent3"/>
            </a:lnRef>
            <a:fillRef idx="0">
              <a:schemeClr val="accent3"/>
            </a:fillRef>
            <a:effectRef idx="0">
              <a:schemeClr val="accent3"/>
            </a:effectRef>
            <a:fontRef idx="minor">
              <a:schemeClr val="tx1"/>
            </a:fontRef>
          </p:style>
        </p:cxnSp>
        <p:cxnSp>
          <p:nvCxnSpPr>
            <p:cNvPr id="36" name="Straight Arrow Connector 35"/>
            <p:cNvCxnSpPr/>
            <p:nvPr/>
          </p:nvCxnSpPr>
          <p:spPr>
            <a:xfrm>
              <a:off x="10668000" y="1655994"/>
              <a:ext cx="0" cy="4334256"/>
            </a:xfrm>
            <a:prstGeom prst="straightConnector1">
              <a:avLst/>
            </a:prstGeom>
            <a:ln w="50800" cmpd="sng">
              <a:headEnd type="none"/>
              <a:tailEnd type="none"/>
            </a:ln>
          </p:spPr>
          <p:style>
            <a:lnRef idx="1">
              <a:schemeClr val="accent3"/>
            </a:lnRef>
            <a:fillRef idx="0">
              <a:schemeClr val="accent3"/>
            </a:fillRef>
            <a:effectRef idx="0">
              <a:schemeClr val="accent3"/>
            </a:effectRef>
            <a:fontRef idx="minor">
              <a:schemeClr val="tx1"/>
            </a:fontRef>
          </p:style>
        </p:cxnSp>
      </p:gr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48985"/>
          <a:stretch/>
        </p:blipFill>
        <p:spPr>
          <a:xfrm>
            <a:off x="24501" y="2572721"/>
            <a:ext cx="5889417" cy="4206240"/>
          </a:xfrm>
          <a:prstGeom prst="rect">
            <a:avLst/>
          </a:prstGeom>
        </p:spPr>
      </p:pic>
    </p:spTree>
    <p:extLst>
      <p:ext uri="{BB962C8B-B14F-4D97-AF65-F5344CB8AC3E}">
        <p14:creationId xmlns:p14="http://schemas.microsoft.com/office/powerpoint/2010/main" val="405747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Operating models</a:t>
            </a:r>
            <a:endParaRPr lang="en-US" sz="3600" dirty="0"/>
          </a:p>
        </p:txBody>
      </p:sp>
      <p:grpSp>
        <p:nvGrpSpPr>
          <p:cNvPr id="9" name="Group 8"/>
          <p:cNvGrpSpPr>
            <a:grpSpLocks noChangeAspect="1"/>
          </p:cNvGrpSpPr>
          <p:nvPr/>
        </p:nvGrpSpPr>
        <p:grpSpPr>
          <a:xfrm>
            <a:off x="8727620" y="2896026"/>
            <a:ext cx="3200400" cy="2388737"/>
            <a:chOff x="9267824" y="1143000"/>
            <a:chExt cx="2924176" cy="2182566"/>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631" t="54722"/>
            <a:stretch/>
          </p:blipFill>
          <p:spPr>
            <a:xfrm>
              <a:off x="9267824" y="1393473"/>
              <a:ext cx="2924175" cy="193209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119" t="1100" b="93333"/>
            <a:stretch/>
          </p:blipFill>
          <p:spPr>
            <a:xfrm>
              <a:off x="9315450" y="1143000"/>
              <a:ext cx="2876550" cy="237540"/>
            </a:xfrm>
            <a:prstGeom prst="rect">
              <a:avLst/>
            </a:prstGeom>
          </p:spPr>
        </p:pic>
      </p:grpSp>
      <p:sp>
        <p:nvSpPr>
          <p:cNvPr id="10" name="TextBox 9"/>
          <p:cNvSpPr txBox="1"/>
          <p:nvPr/>
        </p:nvSpPr>
        <p:spPr>
          <a:xfrm>
            <a:off x="552450" y="5038258"/>
            <a:ext cx="10668000" cy="1384995"/>
          </a:xfrm>
          <a:prstGeom prst="rect">
            <a:avLst/>
          </a:prstGeom>
          <a:noFill/>
        </p:spPr>
        <p:txBody>
          <a:bodyPr wrap="square" rtlCol="0">
            <a:spAutoFit/>
          </a:bodyPr>
          <a:lstStyle/>
          <a:p>
            <a:r>
              <a:rPr lang="en-US" sz="2800" u="sng" dirty="0" smtClean="0"/>
              <a:t>Biology parameters</a:t>
            </a:r>
            <a:endParaRPr lang="en-US" sz="2800" u="sng" dirty="0"/>
          </a:p>
          <a:p>
            <a:r>
              <a:rPr lang="en-US" sz="2800" dirty="0" smtClean="0"/>
              <a:t>Fixed: </a:t>
            </a:r>
            <a:r>
              <a:rPr lang="en-US" sz="2800" i="1" dirty="0"/>
              <a:t>growth; natural mortality; S-R relationship (steepness, </a:t>
            </a:r>
            <a:r>
              <a:rPr lang="en-US" sz="2800" i="1" dirty="0" err="1"/>
              <a:t>sigmaR</a:t>
            </a:r>
            <a:r>
              <a:rPr lang="en-US" sz="2800" i="1" dirty="0"/>
              <a:t>)</a:t>
            </a:r>
          </a:p>
          <a:p>
            <a:r>
              <a:rPr lang="en-US" sz="2800" dirty="0"/>
              <a:t>Random: </a:t>
            </a:r>
            <a:r>
              <a:rPr lang="en-US" sz="2800" i="1" dirty="0" err="1"/>
              <a:t>rec_dev</a:t>
            </a:r>
            <a:r>
              <a:rPr lang="en-US" sz="2800" i="1" dirty="0"/>
              <a:t> = normal(0, </a:t>
            </a:r>
            <a:r>
              <a:rPr lang="en-US" sz="2800" i="1" dirty="0" err="1"/>
              <a:t>sigmaR</a:t>
            </a:r>
            <a:r>
              <a:rPr lang="en-US" sz="2800" i="1" dirty="0"/>
              <a:t>); </a:t>
            </a:r>
            <a:r>
              <a:rPr lang="en-US" sz="2800" i="1" dirty="0" err="1" smtClean="0"/>
              <a:t>move_dev</a:t>
            </a:r>
            <a:endParaRPr lang="en-US" sz="2800" i="1" dirty="0"/>
          </a:p>
        </p:txBody>
      </p:sp>
      <p:sp>
        <p:nvSpPr>
          <p:cNvPr id="11" name="Content Placeholder 2"/>
          <p:cNvSpPr txBox="1">
            <a:spLocks/>
          </p:cNvSpPr>
          <p:nvPr/>
        </p:nvSpPr>
        <p:spPr>
          <a:xfrm>
            <a:off x="561974" y="1769167"/>
            <a:ext cx="7362825" cy="30862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smtClean="0"/>
              <a:t>Fleet component</a:t>
            </a:r>
            <a:r>
              <a:rPr lang="en-US" dirty="0" smtClean="0"/>
              <a:t> </a:t>
            </a:r>
            <a:endParaRPr lang="en-US" u="sng" dirty="0" smtClean="0"/>
          </a:p>
          <a:p>
            <a:r>
              <a:rPr lang="en-US" dirty="0" smtClean="0"/>
              <a:t>Six fleets: one age-0 fleet, one adult fleet, four Age 1-5 fleets (one EPO, three WPO)</a:t>
            </a:r>
          </a:p>
          <a:p>
            <a:r>
              <a:rPr lang="en-US" dirty="0" smtClean="0"/>
              <a:t>61 </a:t>
            </a:r>
            <a:r>
              <a:rPr lang="en-US" dirty="0" err="1" smtClean="0"/>
              <a:t>yrs</a:t>
            </a:r>
            <a:r>
              <a:rPr lang="en-US" dirty="0" smtClean="0"/>
              <a:t> dynamics with variety of fishing mortality trajectories for each fleet</a:t>
            </a:r>
          </a:p>
          <a:p>
            <a:r>
              <a:rPr lang="en-US" dirty="0" smtClean="0"/>
              <a:t>Fixed selection patterns from the assessment (time-invariant)</a:t>
            </a:r>
          </a:p>
        </p:txBody>
      </p:sp>
      <p:sp>
        <p:nvSpPr>
          <p:cNvPr id="13" name="TextBox 12"/>
          <p:cNvSpPr txBox="1"/>
          <p:nvPr/>
        </p:nvSpPr>
        <p:spPr>
          <a:xfrm>
            <a:off x="552450" y="1201192"/>
            <a:ext cx="7369037" cy="480131"/>
          </a:xfrm>
          <a:prstGeom prst="rect">
            <a:avLst/>
          </a:prstGeom>
          <a:noFill/>
        </p:spPr>
        <p:txBody>
          <a:bodyPr wrap="square" rtlCol="0">
            <a:spAutoFit/>
          </a:bodyPr>
          <a:lstStyle/>
          <a:p>
            <a:pPr>
              <a:lnSpc>
                <a:spcPct val="90000"/>
              </a:lnSpc>
              <a:spcBef>
                <a:spcPts val="1000"/>
              </a:spcBef>
            </a:pPr>
            <a:r>
              <a:rPr lang="en-US" sz="2800" u="sng" dirty="0" smtClean="0"/>
              <a:t>Two </a:t>
            </a:r>
            <a:r>
              <a:rPr lang="en-US" sz="2800" u="sng" dirty="0"/>
              <a:t>areas with </a:t>
            </a:r>
            <a:r>
              <a:rPr lang="en-US" sz="2800" u="sng" dirty="0" smtClean="0"/>
              <a:t>movement</a:t>
            </a:r>
            <a:endParaRPr lang="en-US" dirty="0"/>
          </a:p>
        </p:txBody>
      </p:sp>
      <p:sp>
        <p:nvSpPr>
          <p:cNvPr id="14" name="Content Placeholder 2"/>
          <p:cNvSpPr txBox="1">
            <a:spLocks/>
          </p:cNvSpPr>
          <p:nvPr/>
        </p:nvSpPr>
        <p:spPr>
          <a:xfrm>
            <a:off x="565288" y="5190662"/>
            <a:ext cx="7362825" cy="18197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smtClean="0"/>
          </a:p>
          <a:p>
            <a:endParaRPr lang="en-US" dirty="0" smtClean="0"/>
          </a:p>
          <a:p>
            <a:endParaRPr lang="en-US" dirty="0" smtClean="0"/>
          </a:p>
          <a:p>
            <a:pPr marL="0" indent="0">
              <a:buFont typeface="Arial" panose="020B0604020202020204" pitchFamily="34" charset="0"/>
              <a:buNone/>
            </a:pPr>
            <a:endParaRPr lang="en-US" dirty="0" smtClean="0"/>
          </a:p>
        </p:txBody>
      </p:sp>
      <p:grpSp>
        <p:nvGrpSpPr>
          <p:cNvPr id="8" name="Group 7"/>
          <p:cNvGrpSpPr/>
          <p:nvPr/>
        </p:nvGrpSpPr>
        <p:grpSpPr>
          <a:xfrm>
            <a:off x="8712250" y="388348"/>
            <a:ext cx="3215769" cy="2373630"/>
            <a:chOff x="8143875" y="951512"/>
            <a:chExt cx="3215769" cy="237363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7738" t="54745"/>
            <a:stretch/>
          </p:blipFill>
          <p:spPr>
            <a:xfrm>
              <a:off x="8143875" y="1222022"/>
              <a:ext cx="3215769" cy="210312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012" t="1696" b="92188"/>
            <a:stretch/>
          </p:blipFill>
          <p:spPr>
            <a:xfrm>
              <a:off x="8248649" y="951512"/>
              <a:ext cx="2847975" cy="260987"/>
            </a:xfrm>
            <a:prstGeom prst="rect">
              <a:avLst/>
            </a:prstGeom>
          </p:spPr>
        </p:pic>
      </p:grpSp>
    </p:spTree>
    <p:extLst>
      <p:ext uri="{BB962C8B-B14F-4D97-AF65-F5344CB8AC3E}">
        <p14:creationId xmlns:p14="http://schemas.microsoft.com/office/powerpoint/2010/main" val="418062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7152"/>
          <a:stretch/>
        </p:blipFill>
        <p:spPr>
          <a:xfrm>
            <a:off x="2779776" y="2357493"/>
            <a:ext cx="9109722" cy="3383280"/>
          </a:xfrm>
          <a:prstGeom prst="rect">
            <a:avLst/>
          </a:prstGeom>
        </p:spPr>
      </p:pic>
      <p:sp>
        <p:nvSpPr>
          <p:cNvPr id="10" name="Title 1"/>
          <p:cNvSpPr txBox="1">
            <a:spLocks/>
          </p:cNvSpPr>
          <p:nvPr/>
        </p:nvSpPr>
        <p:spPr>
          <a:xfrm>
            <a:off x="838200" y="18659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Operating models - movement</a:t>
            </a:r>
            <a:endParaRPr lang="en-US" sz="3600" dirty="0"/>
          </a:p>
        </p:txBody>
      </p:sp>
      <p:sp>
        <p:nvSpPr>
          <p:cNvPr id="2" name="Rectangle 1"/>
          <p:cNvSpPr/>
          <p:nvPr/>
        </p:nvSpPr>
        <p:spPr>
          <a:xfrm>
            <a:off x="694944" y="1374928"/>
            <a:ext cx="1371600" cy="127870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Rectangle 5"/>
          <p:cNvSpPr/>
          <p:nvPr/>
        </p:nvSpPr>
        <p:spPr>
          <a:xfrm>
            <a:off x="2093976" y="1374928"/>
            <a:ext cx="1371600" cy="127870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3599688" y="5984159"/>
            <a:ext cx="7812024" cy="71018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C00000"/>
                </a:solidFill>
              </a:rPr>
              <a:t>Control the mean movement rate but trend could be in different states of nature</a:t>
            </a:r>
          </a:p>
        </p:txBody>
      </p:sp>
      <p:sp>
        <p:nvSpPr>
          <p:cNvPr id="5" name="TextBox 4"/>
          <p:cNvSpPr txBox="1"/>
          <p:nvPr/>
        </p:nvSpPr>
        <p:spPr>
          <a:xfrm>
            <a:off x="829056" y="1518717"/>
            <a:ext cx="679704" cy="369332"/>
          </a:xfrm>
          <a:prstGeom prst="rect">
            <a:avLst/>
          </a:prstGeom>
          <a:noFill/>
        </p:spPr>
        <p:txBody>
          <a:bodyPr wrap="square" rtlCol="0">
            <a:spAutoFit/>
          </a:bodyPr>
          <a:lstStyle/>
          <a:p>
            <a:r>
              <a:rPr lang="en-US" dirty="0" smtClean="0"/>
              <a:t>WPO</a:t>
            </a:r>
            <a:endParaRPr lang="en-US" dirty="0"/>
          </a:p>
        </p:txBody>
      </p:sp>
      <p:sp>
        <p:nvSpPr>
          <p:cNvPr id="11" name="TextBox 10"/>
          <p:cNvSpPr txBox="1"/>
          <p:nvPr/>
        </p:nvSpPr>
        <p:spPr>
          <a:xfrm>
            <a:off x="2810256" y="1533957"/>
            <a:ext cx="679704" cy="369332"/>
          </a:xfrm>
          <a:prstGeom prst="rect">
            <a:avLst/>
          </a:prstGeom>
          <a:noFill/>
        </p:spPr>
        <p:txBody>
          <a:bodyPr wrap="square" rtlCol="0">
            <a:spAutoFit/>
          </a:bodyPr>
          <a:lstStyle/>
          <a:p>
            <a:r>
              <a:rPr lang="en-US" dirty="0" smtClean="0"/>
              <a:t>EPO</a:t>
            </a:r>
            <a:endParaRPr lang="en-US" dirty="0"/>
          </a:p>
        </p:txBody>
      </p:sp>
      <p:sp>
        <p:nvSpPr>
          <p:cNvPr id="9" name="Right Arrow 8"/>
          <p:cNvSpPr/>
          <p:nvPr/>
        </p:nvSpPr>
        <p:spPr>
          <a:xfrm>
            <a:off x="1769364" y="1718623"/>
            <a:ext cx="612648" cy="19678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ight Arrow 11"/>
          <p:cNvSpPr/>
          <p:nvPr/>
        </p:nvSpPr>
        <p:spPr>
          <a:xfrm rot="10800000">
            <a:off x="1769364" y="2160709"/>
            <a:ext cx="612648" cy="196783"/>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12185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52073"/>
            <a:ext cx="10515600" cy="557856"/>
          </a:xfrm>
        </p:spPr>
        <p:txBody>
          <a:bodyPr>
            <a:normAutofit/>
          </a:bodyPr>
          <a:lstStyle/>
          <a:p>
            <a:pPr marL="0" indent="0" algn="ctr">
              <a:buNone/>
            </a:pPr>
            <a:r>
              <a:rPr lang="en-US" sz="2400" u="sng" dirty="0" smtClean="0"/>
              <a:t>Time-varying trend</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820" r="33625"/>
          <a:stretch/>
        </p:blipFill>
        <p:spPr>
          <a:xfrm>
            <a:off x="454175" y="2627623"/>
            <a:ext cx="5228869" cy="374904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3292" t="3469"/>
          <a:stretch/>
        </p:blipFill>
        <p:spPr>
          <a:xfrm>
            <a:off x="6495898" y="2591047"/>
            <a:ext cx="5181568" cy="3749040"/>
          </a:xfrm>
          <a:prstGeom prst="rect">
            <a:avLst/>
          </a:prstGeom>
        </p:spPr>
      </p:pic>
      <p:sp>
        <p:nvSpPr>
          <p:cNvPr id="5" name="TextBox 4"/>
          <p:cNvSpPr txBox="1"/>
          <p:nvPr/>
        </p:nvSpPr>
        <p:spPr>
          <a:xfrm>
            <a:off x="348270" y="1921649"/>
            <a:ext cx="5440680" cy="430887"/>
          </a:xfrm>
          <a:prstGeom prst="rect">
            <a:avLst/>
          </a:prstGeom>
          <a:noFill/>
        </p:spPr>
        <p:txBody>
          <a:bodyPr wrap="square" rtlCol="0">
            <a:spAutoFit/>
          </a:bodyPr>
          <a:lstStyle/>
          <a:p>
            <a:pPr algn="ctr"/>
            <a:r>
              <a:rPr lang="en-US" sz="2200" dirty="0" smtClean="0">
                <a:solidFill>
                  <a:srgbClr val="C00000"/>
                </a:solidFill>
              </a:rPr>
              <a:t>Uniform</a:t>
            </a:r>
            <a:endParaRPr lang="en-US" sz="2200" dirty="0">
              <a:solidFill>
                <a:srgbClr val="C00000"/>
              </a:solidFill>
            </a:endParaRPr>
          </a:p>
        </p:txBody>
      </p:sp>
      <p:sp>
        <p:nvSpPr>
          <p:cNvPr id="11" name="TextBox 10"/>
          <p:cNvSpPr txBox="1"/>
          <p:nvPr/>
        </p:nvSpPr>
        <p:spPr>
          <a:xfrm>
            <a:off x="6428232" y="1821606"/>
            <a:ext cx="5120640" cy="769441"/>
          </a:xfrm>
          <a:prstGeom prst="rect">
            <a:avLst/>
          </a:prstGeom>
          <a:noFill/>
        </p:spPr>
        <p:txBody>
          <a:bodyPr wrap="square" rtlCol="0">
            <a:spAutoFit/>
          </a:bodyPr>
          <a:lstStyle/>
          <a:p>
            <a:pPr algn="ctr"/>
            <a:r>
              <a:rPr lang="en-US" sz="2200" dirty="0" smtClean="0">
                <a:solidFill>
                  <a:srgbClr val="C00000"/>
                </a:solidFill>
              </a:rPr>
              <a:t>low </a:t>
            </a:r>
            <a:r>
              <a:rPr lang="en-US" sz="2200" dirty="0">
                <a:solidFill>
                  <a:srgbClr val="C00000"/>
                </a:solidFill>
              </a:rPr>
              <a:t>frequency variability (multi-decadal ~40-50 </a:t>
            </a:r>
            <a:r>
              <a:rPr lang="en-US" sz="2200" dirty="0" err="1">
                <a:solidFill>
                  <a:srgbClr val="C00000"/>
                </a:solidFill>
              </a:rPr>
              <a:t>yrs</a:t>
            </a:r>
            <a:r>
              <a:rPr lang="en-US" sz="2200" dirty="0">
                <a:solidFill>
                  <a:srgbClr val="C00000"/>
                </a:solidFill>
              </a:rPr>
              <a:t>; PDO</a:t>
            </a:r>
            <a:r>
              <a:rPr lang="en-US" sz="2200" dirty="0" smtClean="0">
                <a:solidFill>
                  <a:srgbClr val="C00000"/>
                </a:solidFill>
              </a:rPr>
              <a:t>)</a:t>
            </a:r>
            <a:endParaRPr lang="en-US" sz="2200" dirty="0">
              <a:solidFill>
                <a:srgbClr val="C00000"/>
              </a:solidFill>
            </a:endParaRPr>
          </a:p>
        </p:txBody>
      </p:sp>
      <p:sp>
        <p:nvSpPr>
          <p:cNvPr id="9" name="Title 1"/>
          <p:cNvSpPr txBox="1">
            <a:spLocks/>
          </p:cNvSpPr>
          <p:nvPr/>
        </p:nvSpPr>
        <p:spPr>
          <a:xfrm>
            <a:off x="838200" y="18659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Operating models - movement</a:t>
            </a:r>
            <a:endParaRPr lang="en-US" sz="3600" dirty="0"/>
          </a:p>
        </p:txBody>
      </p:sp>
    </p:spTree>
    <p:extLst>
      <p:ext uri="{BB962C8B-B14F-4D97-AF65-F5344CB8AC3E}">
        <p14:creationId xmlns:p14="http://schemas.microsoft.com/office/powerpoint/2010/main" val="19258700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9535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Estimation models</a:t>
            </a:r>
            <a:endParaRPr lang="en-US" sz="3600" dirty="0"/>
          </a:p>
        </p:txBody>
      </p:sp>
      <p:sp>
        <p:nvSpPr>
          <p:cNvPr id="8" name="Content Placeholder 2"/>
          <p:cNvSpPr txBox="1">
            <a:spLocks/>
          </p:cNvSpPr>
          <p:nvPr/>
        </p:nvSpPr>
        <p:spPr>
          <a:xfrm>
            <a:off x="608838" y="1608476"/>
            <a:ext cx="9677400" cy="5352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EM1. Model the real process (spatial with movement, two areas)</a:t>
            </a:r>
            <a:endParaRPr lang="en-US" dirty="0">
              <a:solidFill>
                <a:schemeClr val="accent2">
                  <a:lumMod val="50000"/>
                </a:schemeClr>
              </a:solidFill>
            </a:endParaRPr>
          </a:p>
        </p:txBody>
      </p:sp>
      <p:sp>
        <p:nvSpPr>
          <p:cNvPr id="10" name="Content Placeholder 2"/>
          <p:cNvSpPr txBox="1">
            <a:spLocks/>
          </p:cNvSpPr>
          <p:nvPr/>
        </p:nvSpPr>
        <p:spPr>
          <a:xfrm>
            <a:off x="608838" y="3198931"/>
            <a:ext cx="11134726" cy="6051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EM3. Model with substitute </a:t>
            </a:r>
            <a:r>
              <a:rPr lang="en-US" dirty="0" smtClean="0">
                <a:solidFill>
                  <a:schemeClr val="accent2">
                    <a:lumMod val="50000"/>
                  </a:schemeClr>
                </a:solidFill>
              </a:rPr>
              <a:t>process (</a:t>
            </a:r>
            <a:r>
              <a:rPr lang="en-US" dirty="0" smtClean="0">
                <a:solidFill>
                  <a:schemeClr val="accent2">
                    <a:lumMod val="50000"/>
                  </a:schemeClr>
                </a:solidFill>
              </a:rPr>
              <a:t>one area, time-varying selection)</a:t>
            </a:r>
            <a:endParaRPr lang="en-US" dirty="0">
              <a:solidFill>
                <a:schemeClr val="accent2">
                  <a:lumMod val="50000"/>
                </a:schemeClr>
              </a:solidFill>
            </a:endParaRPr>
          </a:p>
        </p:txBody>
      </p:sp>
      <p:sp>
        <p:nvSpPr>
          <p:cNvPr id="11" name="Content Placeholder 2"/>
          <p:cNvSpPr txBox="1">
            <a:spLocks/>
          </p:cNvSpPr>
          <p:nvPr/>
        </p:nvSpPr>
        <p:spPr>
          <a:xfrm>
            <a:off x="608838" y="2388901"/>
            <a:ext cx="10306050" cy="507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EM2. Miss-specified movement (one area)</a:t>
            </a:r>
            <a:endParaRPr lang="en-US" dirty="0">
              <a:solidFill>
                <a:schemeClr val="accent2">
                  <a:lumMod val="50000"/>
                </a:schemeClr>
              </a:solidFill>
            </a:endParaRPr>
          </a:p>
        </p:txBody>
      </p:sp>
      <p:sp>
        <p:nvSpPr>
          <p:cNvPr id="12" name="Content Placeholder 2"/>
          <p:cNvSpPr txBox="1">
            <a:spLocks/>
          </p:cNvSpPr>
          <p:nvPr/>
        </p:nvSpPr>
        <p:spPr>
          <a:xfrm>
            <a:off x="576453" y="4977965"/>
            <a:ext cx="9893427" cy="1009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EM5. </a:t>
            </a:r>
            <a:r>
              <a:rPr lang="en-US" dirty="0" smtClean="0">
                <a:solidFill>
                  <a:schemeClr val="accent2">
                    <a:lumMod val="50000"/>
                  </a:schemeClr>
                </a:solidFill>
              </a:rPr>
              <a:t>Combined fleets </a:t>
            </a:r>
            <a:r>
              <a:rPr lang="en-US" dirty="0" smtClean="0">
                <a:solidFill>
                  <a:schemeClr val="accent2">
                    <a:lumMod val="50000"/>
                  </a:schemeClr>
                </a:solidFill>
              </a:rPr>
              <a:t>structure with respect to spatial process (one area, </a:t>
            </a:r>
            <a:r>
              <a:rPr lang="en-US" dirty="0">
                <a:solidFill>
                  <a:schemeClr val="accent2">
                    <a:lumMod val="50000"/>
                  </a:schemeClr>
                </a:solidFill>
              </a:rPr>
              <a:t>flexible </a:t>
            </a:r>
            <a:r>
              <a:rPr lang="en-US" dirty="0" smtClean="0">
                <a:solidFill>
                  <a:schemeClr val="accent2">
                    <a:lumMod val="50000"/>
                  </a:schemeClr>
                </a:solidFill>
              </a:rPr>
              <a:t>and time-varying selection)</a:t>
            </a:r>
            <a:endParaRPr lang="en-US" dirty="0">
              <a:solidFill>
                <a:schemeClr val="accent2">
                  <a:lumMod val="50000"/>
                </a:schemeClr>
              </a:solidFill>
            </a:endParaRPr>
          </a:p>
        </p:txBody>
      </p:sp>
      <p:sp>
        <p:nvSpPr>
          <p:cNvPr id="13" name="Content Placeholder 2"/>
          <p:cNvSpPr txBox="1">
            <a:spLocks/>
          </p:cNvSpPr>
          <p:nvPr/>
        </p:nvSpPr>
        <p:spPr>
          <a:xfrm>
            <a:off x="608838" y="4063740"/>
            <a:ext cx="11461242" cy="563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EM4. Increase observation error to account </a:t>
            </a:r>
            <a:r>
              <a:rPr lang="en-US" dirty="0">
                <a:solidFill>
                  <a:schemeClr val="accent2">
                    <a:lumMod val="50000"/>
                  </a:schemeClr>
                </a:solidFill>
              </a:rPr>
              <a:t>for </a:t>
            </a:r>
            <a:r>
              <a:rPr lang="en-US" dirty="0" err="1">
                <a:solidFill>
                  <a:schemeClr val="accent2">
                    <a:lumMod val="50000"/>
                  </a:schemeClr>
                </a:solidFill>
              </a:rPr>
              <a:t>unmodeled</a:t>
            </a:r>
            <a:r>
              <a:rPr lang="en-US" dirty="0">
                <a:solidFill>
                  <a:schemeClr val="accent2">
                    <a:lumMod val="50000"/>
                  </a:schemeClr>
                </a:solidFill>
              </a:rPr>
              <a:t> process </a:t>
            </a:r>
            <a:r>
              <a:rPr lang="en-US" dirty="0" smtClean="0">
                <a:solidFill>
                  <a:schemeClr val="accent2">
                    <a:lumMod val="50000"/>
                  </a:schemeClr>
                </a:solidFill>
              </a:rPr>
              <a:t>(</a:t>
            </a:r>
            <a:r>
              <a:rPr lang="en-US" dirty="0">
                <a:solidFill>
                  <a:schemeClr val="accent2">
                    <a:lumMod val="50000"/>
                  </a:schemeClr>
                </a:solidFill>
              </a:rPr>
              <a:t>one area</a:t>
            </a:r>
            <a:r>
              <a:rPr lang="en-US" dirty="0" smtClean="0">
                <a:solidFill>
                  <a:schemeClr val="accent2">
                    <a:lumMod val="50000"/>
                  </a:schemeClr>
                </a:solidFill>
              </a:rPr>
              <a:t>)</a:t>
            </a:r>
            <a:endParaRPr lang="en-US" dirty="0">
              <a:solidFill>
                <a:schemeClr val="accent2">
                  <a:lumMod val="50000"/>
                </a:schemeClr>
              </a:solidFill>
            </a:endParaRPr>
          </a:p>
        </p:txBody>
      </p:sp>
    </p:spTree>
    <p:extLst>
      <p:ext uri="{BB962C8B-B14F-4D97-AF65-F5344CB8AC3E}">
        <p14:creationId xmlns:p14="http://schemas.microsoft.com/office/powerpoint/2010/main" val="61207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txBox="1">
            <a:spLocks/>
          </p:cNvSpPr>
          <p:nvPr/>
        </p:nvSpPr>
        <p:spPr>
          <a:xfrm>
            <a:off x="1481137" y="1020917"/>
            <a:ext cx="9229725" cy="53235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EM5. </a:t>
            </a:r>
            <a:r>
              <a:rPr lang="en-US" dirty="0" smtClean="0">
                <a:solidFill>
                  <a:schemeClr val="accent2">
                    <a:lumMod val="50000"/>
                  </a:schemeClr>
                </a:solidFill>
              </a:rPr>
              <a:t>Combined fleets </a:t>
            </a:r>
            <a:r>
              <a:rPr lang="en-US" dirty="0" smtClean="0">
                <a:solidFill>
                  <a:schemeClr val="accent2">
                    <a:lumMod val="50000"/>
                  </a:schemeClr>
                </a:solidFill>
              </a:rPr>
              <a:t>structure with respect to spatial process </a:t>
            </a:r>
            <a:endParaRPr lang="en-US" dirty="0">
              <a:solidFill>
                <a:schemeClr val="accent2">
                  <a:lumMod val="50000"/>
                </a:schemeClr>
              </a:solidFill>
            </a:endParaRPr>
          </a:p>
        </p:txBody>
      </p:sp>
      <p:graphicFrame>
        <p:nvGraphicFramePr>
          <p:cNvPr id="34" name="Table 33"/>
          <p:cNvGraphicFramePr>
            <a:graphicFrameLocks noGrp="1"/>
          </p:cNvGraphicFramePr>
          <p:nvPr>
            <p:extLst>
              <p:ext uri="{D42A27DB-BD31-4B8C-83A1-F6EECF244321}">
                <p14:modId xmlns:p14="http://schemas.microsoft.com/office/powerpoint/2010/main" val="2808141866"/>
              </p:ext>
            </p:extLst>
          </p:nvPr>
        </p:nvGraphicFramePr>
        <p:xfrm>
          <a:off x="868680" y="2157984"/>
          <a:ext cx="10459593" cy="4131561"/>
        </p:xfrm>
        <a:graphic>
          <a:graphicData uri="http://schemas.openxmlformats.org/drawingml/2006/table">
            <a:tbl>
              <a:tblPr firstRow="1" bandRow="1">
                <a:tableStyleId>{5C22544A-7EE6-4342-B048-85BDC9FD1C3A}</a:tableStyleId>
              </a:tblPr>
              <a:tblGrid>
                <a:gridCol w="1272756"/>
                <a:gridCol w="2991441"/>
                <a:gridCol w="3056564"/>
                <a:gridCol w="3138832"/>
              </a:tblGrid>
              <a:tr h="367281">
                <a:tc>
                  <a:txBody>
                    <a:bodyPr/>
                    <a:lstStyle/>
                    <a:p>
                      <a:endParaRPr lang="en-US" dirty="0"/>
                    </a:p>
                  </a:txBody>
                  <a:tcPr/>
                </a:tc>
                <a:tc>
                  <a:txBody>
                    <a:bodyPr/>
                    <a:lstStyle/>
                    <a:p>
                      <a:r>
                        <a:rPr lang="en-US" dirty="0" smtClean="0"/>
                        <a:t>Age-0 fleet</a:t>
                      </a:r>
                      <a:endParaRPr lang="en-US" dirty="0"/>
                    </a:p>
                  </a:txBody>
                  <a:tcPr/>
                </a:tc>
                <a:tc>
                  <a:txBody>
                    <a:bodyPr/>
                    <a:lstStyle/>
                    <a:p>
                      <a:r>
                        <a:rPr lang="en-US" dirty="0" smtClean="0"/>
                        <a:t>Adult fleet</a:t>
                      </a:r>
                      <a:endParaRPr lang="en-US" dirty="0"/>
                    </a:p>
                  </a:txBody>
                  <a:tcPr/>
                </a:tc>
                <a:tc>
                  <a:txBody>
                    <a:bodyPr/>
                    <a:lstStyle/>
                    <a:p>
                      <a:r>
                        <a:rPr lang="en-US" dirty="0" smtClean="0"/>
                        <a:t>Combined</a:t>
                      </a:r>
                      <a:r>
                        <a:rPr lang="en-US" baseline="0" dirty="0" smtClean="0"/>
                        <a:t> fleet</a:t>
                      </a:r>
                      <a:endParaRPr lang="en-US" dirty="0"/>
                    </a:p>
                  </a:txBody>
                  <a:tcPr/>
                </a:tc>
              </a:tr>
              <a:tr h="370840">
                <a:tc>
                  <a:txBody>
                    <a:bodyPr/>
                    <a:lstStyle/>
                    <a:p>
                      <a:r>
                        <a:rPr lang="en-US" dirty="0" smtClean="0"/>
                        <a:t>Age group</a:t>
                      </a:r>
                      <a:endParaRPr lang="en-US" dirty="0"/>
                    </a:p>
                  </a:txBody>
                  <a:tcPr/>
                </a:tc>
                <a:tc>
                  <a:txBody>
                    <a:bodyPr/>
                    <a:lstStyle/>
                    <a:p>
                      <a:r>
                        <a:rPr lang="en-US" dirty="0" smtClean="0"/>
                        <a:t>0</a:t>
                      </a:r>
                      <a:endParaRPr lang="en-US" dirty="0"/>
                    </a:p>
                  </a:txBody>
                  <a:tcPr/>
                </a:tc>
                <a:tc>
                  <a:txBody>
                    <a:bodyPr/>
                    <a:lstStyle/>
                    <a:p>
                      <a:r>
                        <a:rPr lang="en-US" dirty="0" smtClean="0"/>
                        <a:t>7+</a:t>
                      </a:r>
                      <a:endParaRPr lang="en-US" dirty="0"/>
                    </a:p>
                  </a:txBody>
                  <a:tcPr/>
                </a:tc>
                <a:tc>
                  <a:txBody>
                    <a:bodyPr/>
                    <a:lstStyle/>
                    <a:p>
                      <a:r>
                        <a:rPr lang="en-US" dirty="0" smtClean="0"/>
                        <a:t>1-6</a:t>
                      </a:r>
                      <a:endParaRPr lang="en-US" dirty="0"/>
                    </a:p>
                  </a:txBody>
                  <a:tcPr/>
                </a:tc>
              </a:tr>
              <a:tr h="370840">
                <a:tc>
                  <a:txBody>
                    <a:bodyPr/>
                    <a:lstStyle/>
                    <a:p>
                      <a:r>
                        <a:rPr lang="en-US" dirty="0" smtClean="0"/>
                        <a:t>Indices</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r>
              <a:tr h="370840">
                <a:tc>
                  <a:txBody>
                    <a:bodyPr/>
                    <a:lstStyle/>
                    <a:p>
                      <a:r>
                        <a:rPr lang="en-US" dirty="0" smtClean="0"/>
                        <a:t>Size</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Yes</a:t>
                      </a:r>
                      <a:r>
                        <a:rPr lang="en-US" baseline="0" dirty="0" smtClean="0"/>
                        <a:t> </a:t>
                      </a:r>
                      <a:r>
                        <a:rPr lang="en-US" baseline="0" dirty="0" smtClean="0"/>
                        <a:t>(c</a:t>
                      </a:r>
                      <a:r>
                        <a:rPr lang="en-US" dirty="0" smtClean="0"/>
                        <a:t>atch</a:t>
                      </a:r>
                      <a:r>
                        <a:rPr lang="en-US" baseline="0" dirty="0" smtClean="0"/>
                        <a:t> w</a:t>
                      </a:r>
                      <a:r>
                        <a:rPr lang="en-US" dirty="0" smtClean="0"/>
                        <a:t>eighted)</a:t>
                      </a:r>
                      <a:endParaRPr lang="en-US" dirty="0"/>
                    </a:p>
                  </a:txBody>
                  <a:tcPr/>
                </a:tc>
              </a:tr>
              <a:tr h="370840">
                <a:tc>
                  <a:txBody>
                    <a:bodyPr/>
                    <a:lstStyle/>
                    <a:p>
                      <a:r>
                        <a:rPr lang="en-US" dirty="0" smtClean="0"/>
                        <a:t>Selection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length-based</a:t>
                      </a:r>
                      <a:r>
                        <a:rPr lang="en-US" sz="1800" baseline="0" dirty="0" smtClean="0"/>
                        <a:t> &amp; </a:t>
                      </a:r>
                      <a:r>
                        <a:rPr lang="en-US" sz="1800" dirty="0" smtClean="0"/>
                        <a:t>time-invariant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length-based</a:t>
                      </a:r>
                      <a:r>
                        <a:rPr lang="en-US" sz="1800" baseline="0" dirty="0" smtClean="0"/>
                        <a:t> &amp; </a:t>
                      </a:r>
                      <a:r>
                        <a:rPr lang="en-US" sz="1800" dirty="0" smtClean="0"/>
                        <a:t>time-invariant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age-based &amp; </a:t>
                      </a:r>
                      <a:r>
                        <a:rPr lang="en-US" sz="1800" baseline="0" dirty="0" smtClean="0"/>
                        <a:t>time-varying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length-based &amp; </a:t>
                      </a:r>
                      <a:r>
                        <a:rPr lang="en-US" sz="1800" dirty="0" smtClean="0"/>
                        <a:t>time-invariant</a:t>
                      </a:r>
                      <a:endParaRPr lang="en-US" dirty="0"/>
                    </a:p>
                  </a:txBody>
                  <a:tcPr/>
                </a:tc>
              </a:tr>
              <a:tr h="370840">
                <a:tc>
                  <a:txBody>
                    <a:bodyPr/>
                    <a:lstStyle/>
                    <a:p>
                      <a:r>
                        <a:rPr lang="en-US" dirty="0" smtClean="0"/>
                        <a:t>Example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r>
            </a:tbl>
          </a:graphicData>
        </a:graphic>
      </p:graphicFrame>
      <p:grpSp>
        <p:nvGrpSpPr>
          <p:cNvPr id="41" name="Group 40"/>
          <p:cNvGrpSpPr/>
          <p:nvPr/>
        </p:nvGrpSpPr>
        <p:grpSpPr>
          <a:xfrm>
            <a:off x="5413129" y="4431026"/>
            <a:ext cx="2476500" cy="1593056"/>
            <a:chOff x="1266825" y="4981574"/>
            <a:chExt cx="2476500" cy="1593056"/>
          </a:xfrm>
        </p:grpSpPr>
        <p:pic>
          <p:nvPicPr>
            <p:cNvPr id="40" name="Picture 39"/>
            <p:cNvPicPr>
              <a:picLocks noChangeAspect="1"/>
            </p:cNvPicPr>
            <p:nvPr/>
          </p:nvPicPr>
          <p:blipFill rotWithShape="1">
            <a:blip r:embed="rId3"/>
            <a:srcRect l="4925" t="82245" r="45833" b="9247"/>
            <a:stretch/>
          </p:blipFill>
          <p:spPr>
            <a:xfrm>
              <a:off x="1266825" y="6246018"/>
              <a:ext cx="2476500" cy="328612"/>
            </a:xfrm>
            <a:prstGeom prst="rect">
              <a:avLst/>
            </a:prstGeom>
          </p:spPr>
        </p:pic>
        <p:pic>
          <p:nvPicPr>
            <p:cNvPr id="35" name="Picture 34"/>
            <p:cNvPicPr>
              <a:picLocks noChangeAspect="1"/>
            </p:cNvPicPr>
            <p:nvPr/>
          </p:nvPicPr>
          <p:blipFill rotWithShape="1">
            <a:blip r:embed="rId3"/>
            <a:srcRect l="4925" t="16523" r="45833" b="49692"/>
            <a:stretch/>
          </p:blipFill>
          <p:spPr>
            <a:xfrm>
              <a:off x="1266825" y="4981574"/>
              <a:ext cx="2476500" cy="1304925"/>
            </a:xfrm>
            <a:prstGeom prst="rect">
              <a:avLst/>
            </a:prstGeom>
          </p:spPr>
        </p:pic>
      </p:grpSp>
      <p:pic>
        <p:nvPicPr>
          <p:cNvPr id="39" name="Picture 38"/>
          <p:cNvPicPr>
            <a:picLocks noChangeAspect="1"/>
          </p:cNvPicPr>
          <p:nvPr/>
        </p:nvPicPr>
        <p:blipFill rotWithShape="1">
          <a:blip r:embed="rId3"/>
          <a:srcRect l="4925" t="49940" r="45833" b="9246"/>
          <a:stretch/>
        </p:blipFill>
        <p:spPr>
          <a:xfrm>
            <a:off x="2379298" y="4447696"/>
            <a:ext cx="2476500" cy="1576386"/>
          </a:xfrm>
          <a:prstGeom prst="rect">
            <a:avLst/>
          </a:prstGeom>
        </p:spPr>
      </p:pic>
      <p:sp>
        <p:nvSpPr>
          <p:cNvPr id="43" name="Title 1"/>
          <p:cNvSpPr txBox="1">
            <a:spLocks/>
          </p:cNvSpPr>
          <p:nvPr/>
        </p:nvSpPr>
        <p:spPr>
          <a:xfrm>
            <a:off x="895350" y="22007"/>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Estimation models</a:t>
            </a:r>
            <a:endParaRPr lang="en-US" sz="3600" dirty="0"/>
          </a:p>
        </p:txBody>
      </p:sp>
      <p:grpSp>
        <p:nvGrpSpPr>
          <p:cNvPr id="6" name="Group 5"/>
          <p:cNvGrpSpPr/>
          <p:nvPr/>
        </p:nvGrpSpPr>
        <p:grpSpPr>
          <a:xfrm>
            <a:off x="8446960" y="4447696"/>
            <a:ext cx="2571750" cy="1619251"/>
            <a:chOff x="8446960" y="4447696"/>
            <a:chExt cx="2571750" cy="1619251"/>
          </a:xfrm>
        </p:grpSpPr>
        <p:grpSp>
          <p:nvGrpSpPr>
            <p:cNvPr id="38" name="Group 37"/>
            <p:cNvGrpSpPr/>
            <p:nvPr/>
          </p:nvGrpSpPr>
          <p:grpSpPr>
            <a:xfrm>
              <a:off x="8446960" y="4447696"/>
              <a:ext cx="2571750" cy="1619251"/>
              <a:chOff x="6381750" y="819150"/>
              <a:chExt cx="2571750" cy="1619251"/>
            </a:xfrm>
          </p:grpSpPr>
          <p:pic>
            <p:nvPicPr>
              <p:cNvPr id="36" name="Picture 35"/>
              <p:cNvPicPr>
                <a:picLocks noChangeAspect="1"/>
              </p:cNvPicPr>
              <p:nvPr/>
            </p:nvPicPr>
            <p:blipFill rotWithShape="1">
              <a:blip r:embed="rId3"/>
              <a:srcRect l="52842" t="14996" r="3219" b="43081"/>
              <a:stretch/>
            </p:blipFill>
            <p:spPr>
              <a:xfrm>
                <a:off x="6743700" y="819151"/>
                <a:ext cx="2209800" cy="1619250"/>
              </a:xfrm>
              <a:prstGeom prst="rect">
                <a:avLst/>
              </a:prstGeom>
            </p:spPr>
          </p:pic>
          <p:pic>
            <p:nvPicPr>
              <p:cNvPr id="37" name="Picture 36"/>
              <p:cNvPicPr>
                <a:picLocks noChangeAspect="1"/>
              </p:cNvPicPr>
              <p:nvPr/>
            </p:nvPicPr>
            <p:blipFill rotWithShape="1">
              <a:blip r:embed="rId3"/>
              <a:srcRect l="4830" t="14996" r="86457" b="48999"/>
              <a:stretch/>
            </p:blipFill>
            <p:spPr>
              <a:xfrm>
                <a:off x="6381750" y="819150"/>
                <a:ext cx="438150" cy="1390650"/>
              </a:xfrm>
              <a:prstGeom prst="rect">
                <a:avLst/>
              </a:prstGeom>
            </p:spPr>
          </p:pic>
        </p:grpSp>
        <p:sp>
          <p:nvSpPr>
            <p:cNvPr id="4" name="Rectangle 3"/>
            <p:cNvSpPr/>
            <p:nvPr/>
          </p:nvSpPr>
          <p:spPr>
            <a:xfrm>
              <a:off x="8446960" y="5835345"/>
              <a:ext cx="41148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p:nvPicPr>
        <p:blipFill rotWithShape="1">
          <a:blip r:embed="rId4"/>
          <a:srcRect l="3883" t="38043" r="2936" b="6829"/>
          <a:stretch/>
        </p:blipFill>
        <p:spPr>
          <a:xfrm>
            <a:off x="3868587" y="1835167"/>
            <a:ext cx="4030149" cy="2192606"/>
          </a:xfrm>
          <a:prstGeom prst="rect">
            <a:avLst/>
          </a:prstGeom>
        </p:spPr>
      </p:pic>
      <p:sp>
        <p:nvSpPr>
          <p:cNvPr id="25" name="Right Arrow 24"/>
          <p:cNvSpPr/>
          <p:nvPr/>
        </p:nvSpPr>
        <p:spPr>
          <a:xfrm rot="13154367" flipH="1">
            <a:off x="7618954" y="3690881"/>
            <a:ext cx="1076325" cy="742950"/>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2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a:t>
            </a:r>
            <a:endParaRPr lang="en-US" dirty="0"/>
          </a:p>
        </p:txBody>
      </p:sp>
      <p:sp>
        <p:nvSpPr>
          <p:cNvPr id="3" name="Content Placeholder 2"/>
          <p:cNvSpPr>
            <a:spLocks noGrp="1"/>
          </p:cNvSpPr>
          <p:nvPr>
            <p:ph idx="1"/>
          </p:nvPr>
        </p:nvSpPr>
        <p:spPr>
          <a:xfrm>
            <a:off x="1810512" y="1962785"/>
            <a:ext cx="8570976" cy="4351338"/>
          </a:xfrm>
        </p:spPr>
        <p:txBody>
          <a:bodyPr/>
          <a:lstStyle/>
          <a:p>
            <a:r>
              <a:rPr lang="en-US" dirty="0" smtClean="0"/>
              <a:t>Summarize quantities </a:t>
            </a:r>
            <a:r>
              <a:rPr lang="en-US" dirty="0"/>
              <a:t>of interest </a:t>
            </a:r>
            <a:r>
              <a:rPr lang="en-US" dirty="0" smtClean="0"/>
              <a:t>across </a:t>
            </a:r>
            <a:r>
              <a:rPr lang="en-US" dirty="0"/>
              <a:t>states of nature</a:t>
            </a:r>
            <a:r>
              <a:rPr lang="en-US" dirty="0" smtClean="0"/>
              <a:t> </a:t>
            </a:r>
          </a:p>
          <a:p>
            <a:r>
              <a:rPr lang="en-US" dirty="0" smtClean="0"/>
              <a:t>Present the results that are hessian invertible</a:t>
            </a:r>
          </a:p>
          <a:p>
            <a:r>
              <a:rPr lang="en-US" dirty="0" smtClean="0"/>
              <a:t>Quantities of interest: management and terminal year </a:t>
            </a:r>
          </a:p>
          <a:p>
            <a:endParaRPr lang="en-US" dirty="0" smtClean="0"/>
          </a:p>
          <a:p>
            <a:endParaRPr lang="en-US" dirty="0"/>
          </a:p>
        </p:txBody>
      </p:sp>
    </p:spTree>
    <p:extLst>
      <p:ext uri="{BB962C8B-B14F-4D97-AF65-F5344CB8AC3E}">
        <p14:creationId xmlns:p14="http://schemas.microsoft.com/office/powerpoint/2010/main" val="3891779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8039"/>
            <a:ext cx="10515600" cy="923153"/>
          </a:xfrm>
        </p:spPr>
        <p:txBody>
          <a:bodyPr>
            <a:normAutofit/>
          </a:bodyPr>
          <a:lstStyle/>
          <a:p>
            <a:pPr algn="ctr"/>
            <a:r>
              <a:rPr lang="en-US" sz="3600" dirty="0"/>
              <a:t>STOCK STATUS </a:t>
            </a:r>
            <a:r>
              <a:rPr lang="en-US" sz="3600" dirty="0" smtClean="0"/>
              <a:t>(2015)</a:t>
            </a:r>
            <a:endParaRPr lang="en-US" sz="3600" dirty="0"/>
          </a:p>
        </p:txBody>
      </p:sp>
      <p:sp>
        <p:nvSpPr>
          <p:cNvPr id="3" name="Content Placeholder 2"/>
          <p:cNvSpPr>
            <a:spLocks noGrp="1"/>
          </p:cNvSpPr>
          <p:nvPr>
            <p:ph idx="1"/>
          </p:nvPr>
        </p:nvSpPr>
        <p:spPr>
          <a:xfrm>
            <a:off x="838200" y="1291431"/>
            <a:ext cx="10515600" cy="4351338"/>
          </a:xfrm>
        </p:spPr>
        <p:txBody>
          <a:bodyPr>
            <a:normAutofit/>
          </a:bodyPr>
          <a:lstStyle/>
          <a:p>
            <a:pPr marL="0" indent="0">
              <a:buNone/>
            </a:pPr>
            <a:r>
              <a:rPr lang="en-US" sz="3000" dirty="0" smtClean="0"/>
              <a:t>“… the </a:t>
            </a:r>
            <a:r>
              <a:rPr lang="en-US" sz="3000" dirty="0"/>
              <a:t>current F </a:t>
            </a:r>
            <a:r>
              <a:rPr lang="en-US" sz="3000" dirty="0" smtClean="0"/>
              <a:t>average over 2009-2011 </a:t>
            </a:r>
            <a:r>
              <a:rPr lang="en-US" sz="3000" dirty="0"/>
              <a:t>exceeds all target and limit biological reference points (BRPs) commonly used by fisheries managers </a:t>
            </a:r>
            <a:r>
              <a:rPr lang="en-US" sz="3000" dirty="0" smtClean="0"/>
              <a:t>except </a:t>
            </a:r>
            <a:r>
              <a:rPr lang="en-US" sz="3000" dirty="0"/>
              <a:t>for F</a:t>
            </a:r>
            <a:r>
              <a:rPr lang="en-US" sz="1800" dirty="0"/>
              <a:t>loss</a:t>
            </a:r>
            <a:r>
              <a:rPr lang="en-US" sz="3000" dirty="0"/>
              <a:t>, and the ratio of SSB in 2012 relative to unfished SSB (depletion ratio) is less than 6</a:t>
            </a:r>
            <a:r>
              <a:rPr lang="en-US" sz="3000" dirty="0" smtClean="0"/>
              <a:t>%...”</a:t>
            </a:r>
          </a:p>
          <a:p>
            <a:endParaRPr lang="en-US" sz="3000" dirty="0"/>
          </a:p>
        </p:txBody>
      </p:sp>
      <p:graphicFrame>
        <p:nvGraphicFramePr>
          <p:cNvPr id="6" name="Chart 5"/>
          <p:cNvGraphicFramePr>
            <a:graphicFrameLocks/>
          </p:cNvGraphicFramePr>
          <p:nvPr>
            <p:extLst>
              <p:ext uri="{D42A27DB-BD31-4B8C-83A1-F6EECF244321}">
                <p14:modId xmlns:p14="http://schemas.microsoft.com/office/powerpoint/2010/main" val="469710958"/>
              </p:ext>
            </p:extLst>
          </p:nvPr>
        </p:nvGraphicFramePr>
        <p:xfrm>
          <a:off x="6872672" y="3712587"/>
          <a:ext cx="5118652" cy="2837032"/>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p:cNvGrpSpPr/>
          <p:nvPr/>
        </p:nvGrpSpPr>
        <p:grpSpPr>
          <a:xfrm>
            <a:off x="108858" y="3369848"/>
            <a:ext cx="6662057" cy="3418867"/>
            <a:chOff x="108858" y="3369848"/>
            <a:chExt cx="6662057" cy="3418867"/>
          </a:xfrm>
        </p:grpSpPr>
        <p:pic>
          <p:nvPicPr>
            <p:cNvPr id="7" name="Picture 6"/>
            <p:cNvPicPr>
              <a:picLocks noChangeAspect="1"/>
            </p:cNvPicPr>
            <p:nvPr/>
          </p:nvPicPr>
          <p:blipFill rotWithShape="1">
            <a:blip r:embed="rId4"/>
            <a:srcRect r="2435"/>
            <a:stretch/>
          </p:blipFill>
          <p:spPr>
            <a:xfrm>
              <a:off x="205715" y="3369848"/>
              <a:ext cx="6565200" cy="3352668"/>
            </a:xfrm>
            <a:prstGeom prst="rect">
              <a:avLst/>
            </a:prstGeom>
          </p:spPr>
        </p:pic>
        <p:sp>
          <p:nvSpPr>
            <p:cNvPr id="5" name="TextBox 4"/>
            <p:cNvSpPr txBox="1"/>
            <p:nvPr/>
          </p:nvSpPr>
          <p:spPr>
            <a:xfrm>
              <a:off x="1313379" y="6419383"/>
              <a:ext cx="1534886" cy="369332"/>
            </a:xfrm>
            <a:prstGeom prst="rect">
              <a:avLst/>
            </a:prstGeom>
            <a:solidFill>
              <a:schemeClr val="bg1"/>
            </a:solidFill>
          </p:spPr>
          <p:txBody>
            <a:bodyPr wrap="square" rtlCol="0">
              <a:spAutoFit/>
            </a:bodyPr>
            <a:lstStyle/>
            <a:p>
              <a:pPr algn="ctr"/>
              <a:r>
                <a:rPr lang="en-US" dirty="0" smtClean="0"/>
                <a:t>SSB/</a:t>
              </a:r>
              <a:r>
                <a:rPr lang="en-US" dirty="0" err="1" smtClean="0"/>
                <a:t>SSBmed</a:t>
              </a:r>
              <a:endParaRPr lang="en-US" dirty="0"/>
            </a:p>
          </p:txBody>
        </p:sp>
        <p:sp>
          <p:nvSpPr>
            <p:cNvPr id="8" name="TextBox 7"/>
            <p:cNvSpPr txBox="1"/>
            <p:nvPr/>
          </p:nvSpPr>
          <p:spPr>
            <a:xfrm>
              <a:off x="4568207" y="6419383"/>
              <a:ext cx="1534886" cy="369332"/>
            </a:xfrm>
            <a:prstGeom prst="rect">
              <a:avLst/>
            </a:prstGeom>
            <a:solidFill>
              <a:schemeClr val="bg1"/>
            </a:solidFill>
          </p:spPr>
          <p:txBody>
            <a:bodyPr wrap="square" rtlCol="0">
              <a:spAutoFit/>
            </a:bodyPr>
            <a:lstStyle/>
            <a:p>
              <a:pPr algn="ctr"/>
              <a:r>
                <a:rPr lang="en-US" dirty="0" smtClean="0"/>
                <a:t>SSB/SSB_20%</a:t>
              </a:r>
              <a:endParaRPr lang="en-US" dirty="0"/>
            </a:p>
          </p:txBody>
        </p:sp>
        <p:sp>
          <p:nvSpPr>
            <p:cNvPr id="9" name="TextBox 8"/>
            <p:cNvSpPr txBox="1"/>
            <p:nvPr/>
          </p:nvSpPr>
          <p:spPr>
            <a:xfrm rot="16200000">
              <a:off x="-473919" y="4783781"/>
              <a:ext cx="1534886" cy="369332"/>
            </a:xfrm>
            <a:prstGeom prst="rect">
              <a:avLst/>
            </a:prstGeom>
            <a:solidFill>
              <a:schemeClr val="bg1"/>
            </a:solidFill>
          </p:spPr>
          <p:txBody>
            <a:bodyPr wrap="square" rtlCol="0">
              <a:spAutoFit/>
            </a:bodyPr>
            <a:lstStyle/>
            <a:p>
              <a:pPr algn="ctr"/>
              <a:r>
                <a:rPr lang="en-US" dirty="0" smtClean="0"/>
                <a:t>F/</a:t>
              </a:r>
              <a:r>
                <a:rPr lang="en-US" dirty="0" err="1" smtClean="0"/>
                <a:t>Fmed</a:t>
              </a:r>
              <a:endParaRPr lang="en-US" dirty="0"/>
            </a:p>
          </p:txBody>
        </p:sp>
        <p:sp>
          <p:nvSpPr>
            <p:cNvPr id="10" name="TextBox 9"/>
            <p:cNvSpPr txBox="1"/>
            <p:nvPr/>
          </p:nvSpPr>
          <p:spPr>
            <a:xfrm rot="16200000">
              <a:off x="3069709" y="4803730"/>
              <a:ext cx="1006962" cy="369332"/>
            </a:xfrm>
            <a:prstGeom prst="rect">
              <a:avLst/>
            </a:prstGeom>
            <a:solidFill>
              <a:schemeClr val="bg1"/>
            </a:solidFill>
          </p:spPr>
          <p:txBody>
            <a:bodyPr wrap="square" rtlCol="0">
              <a:spAutoFit/>
            </a:bodyPr>
            <a:lstStyle/>
            <a:p>
              <a:pPr algn="ctr"/>
              <a:r>
                <a:rPr lang="en-US" dirty="0" smtClean="0"/>
                <a:t>F/F_20%</a:t>
              </a:r>
              <a:endParaRPr lang="en-US" dirty="0"/>
            </a:p>
          </p:txBody>
        </p:sp>
      </p:grpSp>
    </p:spTree>
    <p:extLst>
      <p:ext uri="{BB962C8B-B14F-4D97-AF65-F5344CB8AC3E}">
        <p14:creationId xmlns:p14="http://schemas.microsoft.com/office/powerpoint/2010/main" val="327387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861441" y="3505200"/>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rgbClr val="C00000"/>
                </a:solidFill>
              </a:rPr>
              <a:t>Ignore the real process (one area)</a:t>
            </a:r>
            <a:endParaRPr lang="en-US" sz="3600" dirty="0">
              <a:solidFill>
                <a:srgbClr val="C00000"/>
              </a:solidFill>
            </a:endParaRPr>
          </a:p>
        </p:txBody>
      </p:sp>
      <p:sp>
        <p:nvSpPr>
          <p:cNvPr id="2" name="Down Arrow 1"/>
          <p:cNvSpPr/>
          <p:nvPr/>
        </p:nvSpPr>
        <p:spPr>
          <a:xfrm>
            <a:off x="5696712" y="1649876"/>
            <a:ext cx="800100" cy="93787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Title 1"/>
          <p:cNvSpPr txBox="1">
            <a:spLocks/>
          </p:cNvSpPr>
          <p:nvPr/>
        </p:nvSpPr>
        <p:spPr>
          <a:xfrm>
            <a:off x="832104" y="2719270"/>
            <a:ext cx="10515600" cy="604955"/>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t>In reality: no direct </a:t>
            </a:r>
            <a:r>
              <a:rPr lang="en-US" sz="3600" dirty="0" smtClean="0"/>
              <a:t>observations</a:t>
            </a:r>
            <a:endParaRPr lang="en-US" sz="3600" dirty="0" smtClean="0"/>
          </a:p>
        </p:txBody>
      </p:sp>
      <p:sp>
        <p:nvSpPr>
          <p:cNvPr id="5" name="Title 1"/>
          <p:cNvSpPr txBox="1">
            <a:spLocks/>
          </p:cNvSpPr>
          <p:nvPr/>
        </p:nvSpPr>
        <p:spPr>
          <a:xfrm>
            <a:off x="844296" y="719472"/>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rgbClr val="C00000"/>
                </a:solidFill>
              </a:rPr>
              <a:t>Ideal: Model the real process (movement)</a:t>
            </a:r>
            <a:endParaRPr lang="en-US" sz="3600" dirty="0">
              <a:solidFill>
                <a:srgbClr val="C00000"/>
              </a:solidFill>
            </a:endParaRPr>
          </a:p>
        </p:txBody>
      </p:sp>
    </p:spTree>
    <p:extLst>
      <p:ext uri="{BB962C8B-B14F-4D97-AF65-F5344CB8AC3E}">
        <p14:creationId xmlns:p14="http://schemas.microsoft.com/office/powerpoint/2010/main" val="160595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381" y="0"/>
            <a:ext cx="5486400" cy="6858000"/>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0"/>
            <a:ext cx="5486400" cy="6858000"/>
          </a:xfrm>
          <a:prstGeom prst="rect">
            <a:avLst/>
          </a:prstGeom>
        </p:spPr>
      </p:pic>
      <p:sp>
        <p:nvSpPr>
          <p:cNvPr id="6" name="Rectangle 5"/>
          <p:cNvSpPr/>
          <p:nvPr/>
        </p:nvSpPr>
        <p:spPr>
          <a:xfrm>
            <a:off x="3108959" y="484634"/>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08959" y="1607417"/>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08959" y="2711538"/>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08959" y="3843652"/>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84909" y="484634"/>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584909" y="1607417"/>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584909" y="2711538"/>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84909" y="3843652"/>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61366" y="1607417"/>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61366" y="2711538"/>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661366" y="3843652"/>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26" name="TextBox 25"/>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27" name="TextBox 26"/>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28" name="TextBox 27"/>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29" name="TextBox 28"/>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30" name="TextBox 29"/>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31" name="TextBox 30"/>
          <p:cNvSpPr txBox="1"/>
          <p:nvPr/>
        </p:nvSpPr>
        <p:spPr>
          <a:xfrm>
            <a:off x="7825847" y="1123155"/>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32" name="TextBox 31"/>
          <p:cNvSpPr txBox="1"/>
          <p:nvPr/>
        </p:nvSpPr>
        <p:spPr>
          <a:xfrm>
            <a:off x="6895988" y="1123155"/>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18" name="Rectangle 17"/>
          <p:cNvSpPr/>
          <p:nvPr/>
        </p:nvSpPr>
        <p:spPr>
          <a:xfrm>
            <a:off x="7661366" y="484634"/>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7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94" y="0"/>
            <a:ext cx="5486400" cy="6858000"/>
          </a:xfrm>
          <a:prstGeom prst="rect">
            <a:avLst/>
          </a:prstGeom>
        </p:spPr>
      </p:pic>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5486400" cy="6858000"/>
          </a:xfrm>
          <a:prstGeom prst="rect">
            <a:avLst/>
          </a:prstGeom>
        </p:spPr>
      </p:pic>
      <p:sp>
        <p:nvSpPr>
          <p:cNvPr id="7" name="Rectangle 6"/>
          <p:cNvSpPr/>
          <p:nvPr/>
        </p:nvSpPr>
        <p:spPr>
          <a:xfrm>
            <a:off x="3108959" y="484634"/>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08959" y="1607417"/>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08959" y="2711538"/>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08959" y="3843652"/>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584909" y="484634"/>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584909" y="1607417"/>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584909" y="2711538"/>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584909" y="3843652"/>
            <a:ext cx="2841859"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661366" y="1607417"/>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661366" y="2711538"/>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661366" y="3843652"/>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48" name="TextBox 47"/>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49" name="TextBox 48"/>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0" name="TextBox 49"/>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1" name="TextBox 50"/>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52" name="TextBox 51"/>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53" name="TextBox 52"/>
          <p:cNvSpPr txBox="1"/>
          <p:nvPr/>
        </p:nvSpPr>
        <p:spPr>
          <a:xfrm>
            <a:off x="7825847" y="1123155"/>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4" name="TextBox 53"/>
          <p:cNvSpPr txBox="1"/>
          <p:nvPr/>
        </p:nvSpPr>
        <p:spPr>
          <a:xfrm>
            <a:off x="6895988" y="1123155"/>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34" name="Rectangle 33"/>
          <p:cNvSpPr/>
          <p:nvPr/>
        </p:nvSpPr>
        <p:spPr>
          <a:xfrm>
            <a:off x="7661366" y="484634"/>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899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838200" y="1705281"/>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rgbClr val="C00000"/>
                </a:solidFill>
              </a:rPr>
              <a:t>Ignore the real process (one area)</a:t>
            </a:r>
            <a:endParaRPr lang="en-US" sz="3600" dirty="0">
              <a:solidFill>
                <a:srgbClr val="C00000"/>
              </a:solidFill>
            </a:endParaRPr>
          </a:p>
        </p:txBody>
      </p:sp>
      <p:sp>
        <p:nvSpPr>
          <p:cNvPr id="2" name="Down Arrow 1"/>
          <p:cNvSpPr/>
          <p:nvPr/>
        </p:nvSpPr>
        <p:spPr>
          <a:xfrm>
            <a:off x="5695950" y="2935157"/>
            <a:ext cx="800100" cy="93787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itle 1"/>
          <p:cNvSpPr txBox="1">
            <a:spLocks/>
          </p:cNvSpPr>
          <p:nvPr/>
        </p:nvSpPr>
        <p:spPr>
          <a:xfrm>
            <a:off x="838200" y="719472"/>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chemeClr val="bg1">
                    <a:lumMod val="65000"/>
                  </a:schemeClr>
                </a:solidFill>
              </a:rPr>
              <a:t>Ideal: Model the real process (movement)</a:t>
            </a:r>
            <a:endParaRPr lang="en-US" sz="3600" dirty="0">
              <a:solidFill>
                <a:schemeClr val="bg1">
                  <a:lumMod val="65000"/>
                </a:schemeClr>
              </a:solidFill>
            </a:endParaRPr>
          </a:p>
        </p:txBody>
      </p:sp>
      <p:sp>
        <p:nvSpPr>
          <p:cNvPr id="6" name="Title 1"/>
          <p:cNvSpPr txBox="1">
            <a:spLocks/>
          </p:cNvSpPr>
          <p:nvPr/>
        </p:nvSpPr>
        <p:spPr>
          <a:xfrm>
            <a:off x="563880" y="4338912"/>
            <a:ext cx="11113008" cy="1509437"/>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rgbClr val="C00000"/>
                </a:solidFill>
              </a:rPr>
              <a:t>Model </a:t>
            </a:r>
            <a:r>
              <a:rPr lang="en-US" sz="3600" dirty="0">
                <a:solidFill>
                  <a:srgbClr val="C00000"/>
                </a:solidFill>
              </a:rPr>
              <a:t>substitute process, time-varying </a:t>
            </a:r>
            <a:r>
              <a:rPr lang="en-US" sz="3600" dirty="0" smtClean="0">
                <a:solidFill>
                  <a:srgbClr val="C00000"/>
                </a:solidFill>
              </a:rPr>
              <a:t>l</a:t>
            </a:r>
            <a:r>
              <a:rPr lang="en-US" sz="3600" dirty="0" smtClean="0">
                <a:solidFill>
                  <a:srgbClr val="C00000"/>
                </a:solidFill>
              </a:rPr>
              <a:t>ength-based</a:t>
            </a:r>
            <a:endParaRPr lang="en-US" sz="3600" dirty="0">
              <a:solidFill>
                <a:srgbClr val="C00000"/>
              </a:solidFill>
            </a:endParaRPr>
          </a:p>
          <a:p>
            <a:r>
              <a:rPr lang="en-US" sz="3600" dirty="0" smtClean="0">
                <a:solidFill>
                  <a:srgbClr val="C00000"/>
                </a:solidFill>
              </a:rPr>
              <a:t>selection </a:t>
            </a:r>
            <a:r>
              <a:rPr lang="en-US" sz="3600" dirty="0" smtClean="0">
                <a:solidFill>
                  <a:srgbClr val="C00000"/>
                </a:solidFill>
              </a:rPr>
              <a:t>(one area</a:t>
            </a:r>
            <a:r>
              <a:rPr lang="en-US" sz="3600" dirty="0" smtClean="0">
                <a:solidFill>
                  <a:srgbClr val="C00000"/>
                </a:solidFill>
              </a:rPr>
              <a:t>)</a:t>
            </a:r>
          </a:p>
        </p:txBody>
      </p:sp>
    </p:spTree>
    <p:extLst>
      <p:ext uri="{BB962C8B-B14F-4D97-AF65-F5344CB8AC3E}">
        <p14:creationId xmlns:p14="http://schemas.microsoft.com/office/powerpoint/2010/main" val="11556456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381" y="0"/>
            <a:ext cx="5486400" cy="6858000"/>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0"/>
            <a:ext cx="5486400" cy="6858000"/>
          </a:xfrm>
          <a:prstGeom prst="rect">
            <a:avLst/>
          </a:prstGeom>
        </p:spPr>
      </p:pic>
      <p:sp>
        <p:nvSpPr>
          <p:cNvPr id="22" name="Rectangle 21"/>
          <p:cNvSpPr/>
          <p:nvPr/>
        </p:nvSpPr>
        <p:spPr>
          <a:xfrm>
            <a:off x="4041648" y="484634"/>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041648" y="1607417"/>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041648" y="2711538"/>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041648" y="3843652"/>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517598" y="484634"/>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517598" y="1607417"/>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517598" y="2711538"/>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517598" y="3843652"/>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604505" y="1607417"/>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604505" y="2711538"/>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604505" y="3843652"/>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38" name="TextBox 37"/>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39" name="TextBox 38"/>
          <p:cNvSpPr txBox="1"/>
          <p:nvPr/>
        </p:nvSpPr>
        <p:spPr>
          <a:xfrm>
            <a:off x="3298587" y="484634"/>
            <a:ext cx="577815" cy="307777"/>
          </a:xfrm>
          <a:prstGeom prst="rect">
            <a:avLst/>
          </a:prstGeom>
          <a:noFill/>
        </p:spPr>
        <p:txBody>
          <a:bodyPr wrap="square" rtlCol="0">
            <a:spAutoFit/>
          </a:bodyPr>
          <a:lstStyle/>
          <a:p>
            <a:r>
              <a:rPr lang="en-US" sz="1400" b="1" dirty="0" smtClean="0">
                <a:solidFill>
                  <a:srgbClr val="002060"/>
                </a:solidFill>
              </a:rPr>
              <a:t>285</a:t>
            </a:r>
            <a:endParaRPr lang="en-US" sz="1400" b="1" dirty="0">
              <a:solidFill>
                <a:srgbClr val="002060"/>
              </a:solidFill>
            </a:endParaRPr>
          </a:p>
        </p:txBody>
      </p:sp>
      <p:sp>
        <p:nvSpPr>
          <p:cNvPr id="40" name="TextBox 39"/>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1" name="TextBox 40"/>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2" name="TextBox 41"/>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43" name="TextBox 42"/>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44" name="TextBox 43"/>
          <p:cNvSpPr txBox="1"/>
          <p:nvPr/>
        </p:nvSpPr>
        <p:spPr>
          <a:xfrm>
            <a:off x="3275887" y="1123154"/>
            <a:ext cx="577815" cy="307777"/>
          </a:xfrm>
          <a:prstGeom prst="rect">
            <a:avLst/>
          </a:prstGeom>
          <a:noFill/>
        </p:spPr>
        <p:txBody>
          <a:bodyPr wrap="square" rtlCol="0">
            <a:spAutoFit/>
          </a:bodyPr>
          <a:lstStyle/>
          <a:p>
            <a:r>
              <a:rPr lang="en-US" sz="1400" b="1" dirty="0" smtClean="0">
                <a:solidFill>
                  <a:srgbClr val="FF0000"/>
                </a:solidFill>
              </a:rPr>
              <a:t>325</a:t>
            </a:r>
            <a:endParaRPr lang="en-US" sz="1400" b="1" dirty="0">
              <a:solidFill>
                <a:srgbClr val="FF0000"/>
              </a:solidFill>
            </a:endParaRPr>
          </a:p>
        </p:txBody>
      </p:sp>
      <p:sp>
        <p:nvSpPr>
          <p:cNvPr id="45" name="TextBox 44"/>
          <p:cNvSpPr txBox="1"/>
          <p:nvPr/>
        </p:nvSpPr>
        <p:spPr>
          <a:xfrm>
            <a:off x="78217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6" name="TextBox 45"/>
          <p:cNvSpPr txBox="1"/>
          <p:nvPr/>
        </p:nvSpPr>
        <p:spPr>
          <a:xfrm>
            <a:off x="68918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7" name="TextBox 46"/>
          <p:cNvSpPr txBox="1"/>
          <p:nvPr/>
        </p:nvSpPr>
        <p:spPr>
          <a:xfrm>
            <a:off x="8762287" y="1123154"/>
            <a:ext cx="577815" cy="307777"/>
          </a:xfrm>
          <a:prstGeom prst="rect">
            <a:avLst/>
          </a:prstGeom>
          <a:noFill/>
        </p:spPr>
        <p:txBody>
          <a:bodyPr wrap="square" rtlCol="0">
            <a:spAutoFit/>
          </a:bodyPr>
          <a:lstStyle/>
          <a:p>
            <a:r>
              <a:rPr lang="en-US" sz="1400" b="1" dirty="0" smtClean="0">
                <a:solidFill>
                  <a:srgbClr val="FF0000"/>
                </a:solidFill>
              </a:rPr>
              <a:t>179</a:t>
            </a:r>
            <a:endParaRPr lang="en-US" sz="1400" b="1" dirty="0">
              <a:solidFill>
                <a:srgbClr val="FF0000"/>
              </a:solidFill>
            </a:endParaRPr>
          </a:p>
        </p:txBody>
      </p:sp>
      <p:sp>
        <p:nvSpPr>
          <p:cNvPr id="30" name="Rectangle 29"/>
          <p:cNvSpPr/>
          <p:nvPr/>
        </p:nvSpPr>
        <p:spPr>
          <a:xfrm>
            <a:off x="8604505" y="484634"/>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045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94" y="0"/>
            <a:ext cx="5486400" cy="68580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5486400" cy="6858000"/>
          </a:xfrm>
          <a:prstGeom prst="rect">
            <a:avLst/>
          </a:prstGeom>
        </p:spPr>
      </p:pic>
      <p:sp>
        <p:nvSpPr>
          <p:cNvPr id="7" name="Rectangle 6"/>
          <p:cNvSpPr/>
          <p:nvPr/>
        </p:nvSpPr>
        <p:spPr>
          <a:xfrm>
            <a:off x="4041648" y="484634"/>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41648" y="1607417"/>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41648" y="2711538"/>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041648" y="3843652"/>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517598" y="484634"/>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517598" y="1607417"/>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517598" y="2711538"/>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517598" y="3843652"/>
            <a:ext cx="1909170"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604505" y="1607417"/>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604505" y="2711538"/>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604505" y="3843652"/>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38" name="TextBox 37"/>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39" name="TextBox 38"/>
          <p:cNvSpPr txBox="1"/>
          <p:nvPr/>
        </p:nvSpPr>
        <p:spPr>
          <a:xfrm>
            <a:off x="3298587" y="484634"/>
            <a:ext cx="577815" cy="307777"/>
          </a:xfrm>
          <a:prstGeom prst="rect">
            <a:avLst/>
          </a:prstGeom>
          <a:noFill/>
        </p:spPr>
        <p:txBody>
          <a:bodyPr wrap="square" rtlCol="0">
            <a:spAutoFit/>
          </a:bodyPr>
          <a:lstStyle/>
          <a:p>
            <a:r>
              <a:rPr lang="en-US" sz="1400" b="1" dirty="0" smtClean="0">
                <a:solidFill>
                  <a:srgbClr val="002060"/>
                </a:solidFill>
              </a:rPr>
              <a:t>285</a:t>
            </a:r>
            <a:endParaRPr lang="en-US" sz="1400" b="1" dirty="0">
              <a:solidFill>
                <a:srgbClr val="002060"/>
              </a:solidFill>
            </a:endParaRPr>
          </a:p>
        </p:txBody>
      </p:sp>
      <p:sp>
        <p:nvSpPr>
          <p:cNvPr id="42" name="TextBox 41"/>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3" name="TextBox 42"/>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4" name="TextBox 43"/>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45" name="TextBox 44"/>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46" name="TextBox 45"/>
          <p:cNvSpPr txBox="1"/>
          <p:nvPr/>
        </p:nvSpPr>
        <p:spPr>
          <a:xfrm>
            <a:off x="78217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7" name="TextBox 46"/>
          <p:cNvSpPr txBox="1"/>
          <p:nvPr/>
        </p:nvSpPr>
        <p:spPr>
          <a:xfrm>
            <a:off x="68918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8" name="TextBox 47"/>
          <p:cNvSpPr txBox="1"/>
          <p:nvPr/>
        </p:nvSpPr>
        <p:spPr>
          <a:xfrm>
            <a:off x="8762287" y="1123154"/>
            <a:ext cx="577815" cy="307777"/>
          </a:xfrm>
          <a:prstGeom prst="rect">
            <a:avLst/>
          </a:prstGeom>
          <a:noFill/>
        </p:spPr>
        <p:txBody>
          <a:bodyPr wrap="square" rtlCol="0">
            <a:spAutoFit/>
          </a:bodyPr>
          <a:lstStyle/>
          <a:p>
            <a:r>
              <a:rPr lang="en-US" sz="1400" b="1" dirty="0" smtClean="0">
                <a:solidFill>
                  <a:srgbClr val="FF0000"/>
                </a:solidFill>
              </a:rPr>
              <a:t>179</a:t>
            </a:r>
            <a:endParaRPr lang="en-US" sz="1400" b="1" dirty="0">
              <a:solidFill>
                <a:srgbClr val="FF0000"/>
              </a:solidFill>
            </a:endParaRPr>
          </a:p>
        </p:txBody>
      </p:sp>
      <p:sp>
        <p:nvSpPr>
          <p:cNvPr id="49" name="TextBox 48"/>
          <p:cNvSpPr txBox="1"/>
          <p:nvPr/>
        </p:nvSpPr>
        <p:spPr>
          <a:xfrm>
            <a:off x="3275887" y="1123154"/>
            <a:ext cx="577815" cy="307777"/>
          </a:xfrm>
          <a:prstGeom prst="rect">
            <a:avLst/>
          </a:prstGeom>
          <a:noFill/>
        </p:spPr>
        <p:txBody>
          <a:bodyPr wrap="square" rtlCol="0">
            <a:spAutoFit/>
          </a:bodyPr>
          <a:lstStyle/>
          <a:p>
            <a:r>
              <a:rPr lang="en-US" sz="1400" b="1" dirty="0" smtClean="0">
                <a:solidFill>
                  <a:srgbClr val="FF0000"/>
                </a:solidFill>
              </a:rPr>
              <a:t>325</a:t>
            </a:r>
            <a:endParaRPr lang="en-US" sz="1400" b="1" dirty="0">
              <a:solidFill>
                <a:srgbClr val="FF0000"/>
              </a:solidFill>
            </a:endParaRPr>
          </a:p>
        </p:txBody>
      </p:sp>
      <p:sp>
        <p:nvSpPr>
          <p:cNvPr id="34" name="Rectangle 33"/>
          <p:cNvSpPr/>
          <p:nvPr/>
        </p:nvSpPr>
        <p:spPr>
          <a:xfrm>
            <a:off x="8604505" y="484634"/>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725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838200" y="1567504"/>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chemeClr val="bg1">
                    <a:lumMod val="65000"/>
                  </a:schemeClr>
                </a:solidFill>
              </a:rPr>
              <a:t>Ignore the real process</a:t>
            </a:r>
            <a:endParaRPr lang="en-US" sz="3600" dirty="0">
              <a:solidFill>
                <a:schemeClr val="bg1">
                  <a:lumMod val="65000"/>
                </a:schemeClr>
              </a:solidFill>
            </a:endParaRPr>
          </a:p>
        </p:txBody>
      </p:sp>
      <p:sp>
        <p:nvSpPr>
          <p:cNvPr id="2" name="Down Arrow 1"/>
          <p:cNvSpPr/>
          <p:nvPr/>
        </p:nvSpPr>
        <p:spPr>
          <a:xfrm>
            <a:off x="5695950" y="3467100"/>
            <a:ext cx="800100" cy="93787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itle 1"/>
          <p:cNvSpPr txBox="1">
            <a:spLocks/>
          </p:cNvSpPr>
          <p:nvPr/>
        </p:nvSpPr>
        <p:spPr>
          <a:xfrm>
            <a:off x="844296" y="719472"/>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chemeClr val="bg1">
                    <a:lumMod val="65000"/>
                  </a:schemeClr>
                </a:solidFill>
              </a:rPr>
              <a:t>Ideal: Model the real process (movement)</a:t>
            </a:r>
            <a:endParaRPr lang="en-US" sz="3600" dirty="0">
              <a:solidFill>
                <a:schemeClr val="bg1">
                  <a:lumMod val="65000"/>
                </a:schemeClr>
              </a:solidFill>
            </a:endParaRPr>
          </a:p>
        </p:txBody>
      </p:sp>
      <p:sp>
        <p:nvSpPr>
          <p:cNvPr id="6" name="Title 1"/>
          <p:cNvSpPr txBox="1">
            <a:spLocks/>
          </p:cNvSpPr>
          <p:nvPr/>
        </p:nvSpPr>
        <p:spPr>
          <a:xfrm>
            <a:off x="838200" y="2415536"/>
            <a:ext cx="10515600" cy="763996"/>
          </a:xfrm>
          <a:prstGeom prst="rect">
            <a:avLst/>
          </a:prstGeom>
        </p:spPr>
        <p:txBody>
          <a:bodyPr vert="horz" lIns="91440" tIns="45720" rIns="91440" bIns="45720" rtlCol="0" anchor="ctr">
            <a:normAutofit fontScale="92500"/>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rgbClr val="C00000"/>
                </a:solidFill>
              </a:rPr>
              <a:t>Model </a:t>
            </a:r>
            <a:r>
              <a:rPr lang="en-US" sz="3600" dirty="0">
                <a:solidFill>
                  <a:srgbClr val="C00000"/>
                </a:solidFill>
              </a:rPr>
              <a:t>substitute process, time-varying </a:t>
            </a:r>
            <a:r>
              <a:rPr lang="en-US" sz="3600" dirty="0" smtClean="0">
                <a:solidFill>
                  <a:srgbClr val="C00000"/>
                </a:solidFill>
              </a:rPr>
              <a:t>selection (one area)</a:t>
            </a:r>
            <a:endParaRPr lang="en-US" sz="3600" dirty="0">
              <a:solidFill>
                <a:srgbClr val="C00000"/>
              </a:solidFill>
            </a:endParaRPr>
          </a:p>
        </p:txBody>
      </p:sp>
      <p:sp>
        <p:nvSpPr>
          <p:cNvPr id="7" name="Title 1"/>
          <p:cNvSpPr txBox="1">
            <a:spLocks/>
          </p:cNvSpPr>
          <p:nvPr/>
        </p:nvSpPr>
        <p:spPr>
          <a:xfrm>
            <a:off x="838200" y="4692544"/>
            <a:ext cx="10515600" cy="125105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a:solidFill>
                  <a:srgbClr val="C00000"/>
                </a:solidFill>
              </a:rPr>
              <a:t>Increase observation error to account for </a:t>
            </a:r>
            <a:r>
              <a:rPr lang="en-US" sz="3600" dirty="0" err="1" smtClean="0">
                <a:solidFill>
                  <a:srgbClr val="C00000"/>
                </a:solidFill>
              </a:rPr>
              <a:t>unmodeled</a:t>
            </a:r>
            <a:r>
              <a:rPr lang="en-US" sz="3600" dirty="0" smtClean="0">
                <a:solidFill>
                  <a:srgbClr val="C00000"/>
                </a:solidFill>
              </a:rPr>
              <a:t> process (</a:t>
            </a:r>
            <a:r>
              <a:rPr lang="en-US" sz="3600" dirty="0">
                <a:solidFill>
                  <a:srgbClr val="C00000"/>
                </a:solidFill>
              </a:rPr>
              <a:t>one area)</a:t>
            </a:r>
          </a:p>
          <a:p>
            <a:endParaRPr lang="en-US" sz="3600" dirty="0">
              <a:solidFill>
                <a:srgbClr val="C00000"/>
              </a:solidFill>
            </a:endParaRPr>
          </a:p>
        </p:txBody>
      </p:sp>
    </p:spTree>
    <p:extLst>
      <p:ext uri="{BB962C8B-B14F-4D97-AF65-F5344CB8AC3E}">
        <p14:creationId xmlns:p14="http://schemas.microsoft.com/office/powerpoint/2010/main" val="39373546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381" y="0"/>
            <a:ext cx="5486400" cy="6858000"/>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0"/>
            <a:ext cx="5486400" cy="6858000"/>
          </a:xfrm>
          <a:prstGeom prst="rect">
            <a:avLst/>
          </a:prstGeom>
        </p:spPr>
      </p:pic>
      <p:sp>
        <p:nvSpPr>
          <p:cNvPr id="16" name="Rectangle 15"/>
          <p:cNvSpPr/>
          <p:nvPr/>
        </p:nvSpPr>
        <p:spPr>
          <a:xfrm>
            <a:off x="4957354" y="484634"/>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57354" y="1607417"/>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957354" y="2711538"/>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957354" y="3843652"/>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433304" y="484634"/>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0433304" y="1607417"/>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0433304" y="2711538"/>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0433304" y="3843652"/>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20211" y="1607417"/>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9520211" y="2711538"/>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9520211" y="3843652"/>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44" name="TextBox 43"/>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45" name="TextBox 44"/>
          <p:cNvSpPr txBox="1"/>
          <p:nvPr/>
        </p:nvSpPr>
        <p:spPr>
          <a:xfrm>
            <a:off x="3298587" y="484634"/>
            <a:ext cx="577815" cy="307777"/>
          </a:xfrm>
          <a:prstGeom prst="rect">
            <a:avLst/>
          </a:prstGeom>
          <a:noFill/>
        </p:spPr>
        <p:txBody>
          <a:bodyPr wrap="square" rtlCol="0">
            <a:spAutoFit/>
          </a:bodyPr>
          <a:lstStyle/>
          <a:p>
            <a:r>
              <a:rPr lang="en-US" sz="1400" b="1" dirty="0" smtClean="0">
                <a:solidFill>
                  <a:srgbClr val="002060"/>
                </a:solidFill>
              </a:rPr>
              <a:t>285</a:t>
            </a:r>
            <a:endParaRPr lang="en-US" sz="1400" b="1" dirty="0">
              <a:solidFill>
                <a:srgbClr val="002060"/>
              </a:solidFill>
            </a:endParaRPr>
          </a:p>
        </p:txBody>
      </p:sp>
      <p:sp>
        <p:nvSpPr>
          <p:cNvPr id="46" name="TextBox 45"/>
          <p:cNvSpPr txBox="1"/>
          <p:nvPr/>
        </p:nvSpPr>
        <p:spPr>
          <a:xfrm>
            <a:off x="4235846"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51" name="TextBox 50"/>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2" name="TextBox 51"/>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3" name="TextBox 52"/>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54" name="TextBox 53"/>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56" name="TextBox 55"/>
          <p:cNvSpPr txBox="1"/>
          <p:nvPr/>
        </p:nvSpPr>
        <p:spPr>
          <a:xfrm>
            <a:off x="8762287" y="1123154"/>
            <a:ext cx="577815" cy="307777"/>
          </a:xfrm>
          <a:prstGeom prst="rect">
            <a:avLst/>
          </a:prstGeom>
          <a:noFill/>
        </p:spPr>
        <p:txBody>
          <a:bodyPr wrap="square" rtlCol="0">
            <a:spAutoFit/>
          </a:bodyPr>
          <a:lstStyle/>
          <a:p>
            <a:r>
              <a:rPr lang="en-US" sz="1400" b="1" dirty="0" smtClean="0">
                <a:solidFill>
                  <a:srgbClr val="FF0000"/>
                </a:solidFill>
              </a:rPr>
              <a:t>179</a:t>
            </a:r>
            <a:endParaRPr lang="en-US" sz="1400" b="1" dirty="0">
              <a:solidFill>
                <a:srgbClr val="FF0000"/>
              </a:solidFill>
            </a:endParaRPr>
          </a:p>
        </p:txBody>
      </p:sp>
      <p:sp>
        <p:nvSpPr>
          <p:cNvPr id="57" name="TextBox 56"/>
          <p:cNvSpPr txBox="1"/>
          <p:nvPr/>
        </p:nvSpPr>
        <p:spPr>
          <a:xfrm>
            <a:off x="3275887" y="1123154"/>
            <a:ext cx="577815" cy="307777"/>
          </a:xfrm>
          <a:prstGeom prst="rect">
            <a:avLst/>
          </a:prstGeom>
          <a:noFill/>
        </p:spPr>
        <p:txBody>
          <a:bodyPr wrap="square" rtlCol="0">
            <a:spAutoFit/>
          </a:bodyPr>
          <a:lstStyle/>
          <a:p>
            <a:r>
              <a:rPr lang="en-US" sz="1400" b="1" dirty="0" smtClean="0">
                <a:solidFill>
                  <a:srgbClr val="FF0000"/>
                </a:solidFill>
              </a:rPr>
              <a:t>325</a:t>
            </a:r>
            <a:endParaRPr lang="en-US" sz="1400" b="1" dirty="0">
              <a:solidFill>
                <a:srgbClr val="FF0000"/>
              </a:solidFill>
            </a:endParaRPr>
          </a:p>
        </p:txBody>
      </p:sp>
      <p:sp>
        <p:nvSpPr>
          <p:cNvPr id="58" name="TextBox 57"/>
          <p:cNvSpPr txBox="1"/>
          <p:nvPr/>
        </p:nvSpPr>
        <p:spPr>
          <a:xfrm>
            <a:off x="78217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9" name="TextBox 58"/>
          <p:cNvSpPr txBox="1"/>
          <p:nvPr/>
        </p:nvSpPr>
        <p:spPr>
          <a:xfrm>
            <a:off x="68918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60" name="TextBox 59"/>
          <p:cNvSpPr txBox="1"/>
          <p:nvPr/>
        </p:nvSpPr>
        <p:spPr>
          <a:xfrm>
            <a:off x="4235846"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61" name="TextBox 60"/>
          <p:cNvSpPr txBox="1"/>
          <p:nvPr/>
        </p:nvSpPr>
        <p:spPr>
          <a:xfrm>
            <a:off x="9720342"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36" name="Rectangle 35"/>
          <p:cNvSpPr/>
          <p:nvPr/>
        </p:nvSpPr>
        <p:spPr>
          <a:xfrm>
            <a:off x="9520211" y="484634"/>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94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94" y="0"/>
            <a:ext cx="5486400" cy="685800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5486400" cy="6858000"/>
          </a:xfrm>
          <a:prstGeom prst="rect">
            <a:avLst/>
          </a:prstGeom>
        </p:spPr>
      </p:pic>
      <p:sp>
        <p:nvSpPr>
          <p:cNvPr id="7" name="Rectangle 6"/>
          <p:cNvSpPr/>
          <p:nvPr/>
        </p:nvSpPr>
        <p:spPr>
          <a:xfrm>
            <a:off x="4957354" y="484634"/>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57354" y="1607417"/>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7354" y="2711538"/>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57354" y="3843652"/>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433304" y="484634"/>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0433304" y="1607417"/>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433304" y="2711538"/>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0433304" y="3843652"/>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520211" y="1607417"/>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520211" y="2711538"/>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520211" y="3843652"/>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21" name="TextBox 20"/>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22" name="TextBox 21"/>
          <p:cNvSpPr txBox="1"/>
          <p:nvPr/>
        </p:nvSpPr>
        <p:spPr>
          <a:xfrm>
            <a:off x="3298587" y="484634"/>
            <a:ext cx="577815" cy="307777"/>
          </a:xfrm>
          <a:prstGeom prst="rect">
            <a:avLst/>
          </a:prstGeom>
          <a:noFill/>
        </p:spPr>
        <p:txBody>
          <a:bodyPr wrap="square" rtlCol="0">
            <a:spAutoFit/>
          </a:bodyPr>
          <a:lstStyle/>
          <a:p>
            <a:r>
              <a:rPr lang="en-US" sz="1400" b="1" dirty="0" smtClean="0">
                <a:solidFill>
                  <a:srgbClr val="002060"/>
                </a:solidFill>
              </a:rPr>
              <a:t>285</a:t>
            </a:r>
            <a:endParaRPr lang="en-US" sz="1400" b="1" dirty="0">
              <a:solidFill>
                <a:srgbClr val="002060"/>
              </a:solidFill>
            </a:endParaRPr>
          </a:p>
        </p:txBody>
      </p:sp>
      <p:sp>
        <p:nvSpPr>
          <p:cNvPr id="23" name="TextBox 22"/>
          <p:cNvSpPr txBox="1"/>
          <p:nvPr/>
        </p:nvSpPr>
        <p:spPr>
          <a:xfrm>
            <a:off x="4235846"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26" name="TextBox 25"/>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27" name="TextBox 26"/>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28" name="TextBox 27"/>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38" name="TextBox 37"/>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39" name="TextBox 38"/>
          <p:cNvSpPr txBox="1"/>
          <p:nvPr/>
        </p:nvSpPr>
        <p:spPr>
          <a:xfrm>
            <a:off x="8762287" y="1123154"/>
            <a:ext cx="577815" cy="307777"/>
          </a:xfrm>
          <a:prstGeom prst="rect">
            <a:avLst/>
          </a:prstGeom>
          <a:noFill/>
        </p:spPr>
        <p:txBody>
          <a:bodyPr wrap="square" rtlCol="0">
            <a:spAutoFit/>
          </a:bodyPr>
          <a:lstStyle/>
          <a:p>
            <a:r>
              <a:rPr lang="en-US" sz="1400" b="1" dirty="0" smtClean="0">
                <a:solidFill>
                  <a:srgbClr val="FF0000"/>
                </a:solidFill>
              </a:rPr>
              <a:t>179</a:t>
            </a:r>
            <a:endParaRPr lang="en-US" sz="1400" b="1" dirty="0">
              <a:solidFill>
                <a:srgbClr val="FF0000"/>
              </a:solidFill>
            </a:endParaRPr>
          </a:p>
        </p:txBody>
      </p:sp>
      <p:sp>
        <p:nvSpPr>
          <p:cNvPr id="40" name="TextBox 39"/>
          <p:cNvSpPr txBox="1"/>
          <p:nvPr/>
        </p:nvSpPr>
        <p:spPr>
          <a:xfrm>
            <a:off x="3275887" y="1123154"/>
            <a:ext cx="577815" cy="307777"/>
          </a:xfrm>
          <a:prstGeom prst="rect">
            <a:avLst/>
          </a:prstGeom>
          <a:noFill/>
        </p:spPr>
        <p:txBody>
          <a:bodyPr wrap="square" rtlCol="0">
            <a:spAutoFit/>
          </a:bodyPr>
          <a:lstStyle/>
          <a:p>
            <a:r>
              <a:rPr lang="en-US" sz="1400" b="1" dirty="0" smtClean="0">
                <a:solidFill>
                  <a:srgbClr val="FF0000"/>
                </a:solidFill>
              </a:rPr>
              <a:t>325</a:t>
            </a:r>
            <a:endParaRPr lang="en-US" sz="1400" b="1" dirty="0">
              <a:solidFill>
                <a:srgbClr val="FF0000"/>
              </a:solidFill>
            </a:endParaRPr>
          </a:p>
        </p:txBody>
      </p:sp>
      <p:sp>
        <p:nvSpPr>
          <p:cNvPr id="41" name="TextBox 40"/>
          <p:cNvSpPr txBox="1"/>
          <p:nvPr/>
        </p:nvSpPr>
        <p:spPr>
          <a:xfrm>
            <a:off x="78217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2" name="TextBox 41"/>
          <p:cNvSpPr txBox="1"/>
          <p:nvPr/>
        </p:nvSpPr>
        <p:spPr>
          <a:xfrm>
            <a:off x="68918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3" name="TextBox 42"/>
          <p:cNvSpPr txBox="1"/>
          <p:nvPr/>
        </p:nvSpPr>
        <p:spPr>
          <a:xfrm>
            <a:off x="4235846"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4" name="TextBox 43"/>
          <p:cNvSpPr txBox="1"/>
          <p:nvPr/>
        </p:nvSpPr>
        <p:spPr>
          <a:xfrm>
            <a:off x="9720342"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34" name="Rectangle 33"/>
          <p:cNvSpPr/>
          <p:nvPr/>
        </p:nvSpPr>
        <p:spPr>
          <a:xfrm>
            <a:off x="9520211" y="484634"/>
            <a:ext cx="913093"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21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p:cNvSpPr txBox="1">
            <a:spLocks/>
          </p:cNvSpPr>
          <p:nvPr/>
        </p:nvSpPr>
        <p:spPr>
          <a:xfrm>
            <a:off x="838200" y="1377004"/>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chemeClr val="bg1">
                    <a:lumMod val="65000"/>
                  </a:schemeClr>
                </a:solidFill>
              </a:rPr>
              <a:t>Ignore the real process</a:t>
            </a:r>
            <a:endParaRPr lang="en-US" sz="3600" dirty="0">
              <a:solidFill>
                <a:schemeClr val="bg1">
                  <a:lumMod val="65000"/>
                </a:schemeClr>
              </a:solidFill>
            </a:endParaRPr>
          </a:p>
        </p:txBody>
      </p:sp>
      <p:sp>
        <p:nvSpPr>
          <p:cNvPr id="2" name="Down Arrow 1"/>
          <p:cNvSpPr/>
          <p:nvPr/>
        </p:nvSpPr>
        <p:spPr>
          <a:xfrm>
            <a:off x="5695950" y="3602225"/>
            <a:ext cx="800100" cy="93787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 name="Title 1"/>
          <p:cNvSpPr txBox="1">
            <a:spLocks/>
          </p:cNvSpPr>
          <p:nvPr/>
        </p:nvSpPr>
        <p:spPr>
          <a:xfrm>
            <a:off x="844296" y="528972"/>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chemeClr val="bg1">
                    <a:lumMod val="65000"/>
                  </a:schemeClr>
                </a:solidFill>
              </a:rPr>
              <a:t>Ideal: Model the real process (movement)</a:t>
            </a:r>
            <a:endParaRPr lang="en-US" sz="3600" dirty="0">
              <a:solidFill>
                <a:schemeClr val="bg1">
                  <a:lumMod val="65000"/>
                </a:schemeClr>
              </a:solidFill>
            </a:endParaRPr>
          </a:p>
        </p:txBody>
      </p:sp>
      <p:sp>
        <p:nvSpPr>
          <p:cNvPr id="6" name="Title 1"/>
          <p:cNvSpPr txBox="1">
            <a:spLocks/>
          </p:cNvSpPr>
          <p:nvPr/>
        </p:nvSpPr>
        <p:spPr>
          <a:xfrm>
            <a:off x="838200" y="2140758"/>
            <a:ext cx="10515600" cy="763996"/>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a:latin typeface="+mj-lt"/>
                <a:ea typeface="+mj-ea"/>
                <a:cs typeface="+mj-cs"/>
              </a:defRPr>
            </a:lvl1pPr>
          </a:lstStyle>
          <a:p>
            <a:r>
              <a:rPr lang="en-US" sz="3600" dirty="0" smtClean="0">
                <a:solidFill>
                  <a:schemeClr val="bg1">
                    <a:lumMod val="75000"/>
                  </a:schemeClr>
                </a:solidFill>
              </a:rPr>
              <a:t>Model </a:t>
            </a:r>
            <a:r>
              <a:rPr lang="en-US" sz="3600" dirty="0">
                <a:solidFill>
                  <a:schemeClr val="bg1">
                    <a:lumMod val="75000"/>
                  </a:schemeClr>
                </a:solidFill>
              </a:rPr>
              <a:t>substitute process, time-varying </a:t>
            </a:r>
            <a:r>
              <a:rPr lang="en-US" sz="3600" dirty="0" smtClean="0">
                <a:solidFill>
                  <a:schemeClr val="bg1">
                    <a:lumMod val="75000"/>
                  </a:schemeClr>
                </a:solidFill>
              </a:rPr>
              <a:t>selection</a:t>
            </a:r>
            <a:endParaRPr lang="en-US" sz="3600" dirty="0">
              <a:solidFill>
                <a:schemeClr val="bg1">
                  <a:lumMod val="75000"/>
                </a:schemeClr>
              </a:solidFill>
            </a:endParaRPr>
          </a:p>
        </p:txBody>
      </p:sp>
      <p:sp>
        <p:nvSpPr>
          <p:cNvPr id="7" name="Title 1"/>
          <p:cNvSpPr txBox="1">
            <a:spLocks/>
          </p:cNvSpPr>
          <p:nvPr/>
        </p:nvSpPr>
        <p:spPr>
          <a:xfrm>
            <a:off x="838200" y="2838471"/>
            <a:ext cx="10515600" cy="763996"/>
          </a:xfrm>
          <a:prstGeom prst="rect">
            <a:avLst/>
          </a:prstGeom>
        </p:spPr>
        <p:txBody>
          <a:bodyPr vert="horz" lIns="91440" tIns="45720" rIns="91440" bIns="45720" rtlCol="0" anchor="ctr">
            <a:normAutofit fontScale="92500"/>
          </a:bodyPr>
          <a:lstStyle>
            <a:defPPr>
              <a:defRPr lang="en-US"/>
            </a:defPPr>
            <a:lvl1pPr algn="ctr">
              <a:lnSpc>
                <a:spcPct val="90000"/>
              </a:lnSpc>
              <a:spcBef>
                <a:spcPct val="0"/>
              </a:spcBef>
              <a:buNone/>
              <a:defRPr sz="4000">
                <a:latin typeface="+mj-lt"/>
                <a:ea typeface="+mj-ea"/>
                <a:cs typeface="+mj-cs"/>
              </a:defRPr>
            </a:lvl1pPr>
          </a:lstStyle>
          <a:p>
            <a:r>
              <a:rPr lang="en-US" sz="3600" dirty="0">
                <a:solidFill>
                  <a:srgbClr val="C00000"/>
                </a:solidFill>
              </a:rPr>
              <a:t>Increase observation error to account for </a:t>
            </a:r>
            <a:r>
              <a:rPr lang="en-US" sz="3600" dirty="0" err="1" smtClean="0">
                <a:solidFill>
                  <a:srgbClr val="C00000"/>
                </a:solidFill>
              </a:rPr>
              <a:t>unmodeled</a:t>
            </a:r>
            <a:r>
              <a:rPr lang="en-US" sz="3600" dirty="0" smtClean="0">
                <a:solidFill>
                  <a:srgbClr val="C00000"/>
                </a:solidFill>
              </a:rPr>
              <a:t> process</a:t>
            </a:r>
            <a:endParaRPr lang="en-US" sz="3600" dirty="0">
              <a:solidFill>
                <a:srgbClr val="C00000"/>
              </a:solidFill>
            </a:endParaRPr>
          </a:p>
        </p:txBody>
      </p:sp>
      <p:sp>
        <p:nvSpPr>
          <p:cNvPr id="8" name="Title 1"/>
          <p:cNvSpPr txBox="1">
            <a:spLocks/>
          </p:cNvSpPr>
          <p:nvPr/>
        </p:nvSpPr>
        <p:spPr>
          <a:xfrm>
            <a:off x="704849" y="4792486"/>
            <a:ext cx="10772775" cy="1684514"/>
          </a:xfrm>
          <a:prstGeom prst="rect">
            <a:avLst/>
          </a:prstGeom>
        </p:spPr>
        <p:txBody>
          <a:bodyPr vert="horz" lIns="91440" tIns="45720" rIns="91440" bIns="45720" rtlCol="0" anchor="ctr">
            <a:noAutofit/>
          </a:bodyPr>
          <a:lstStyle>
            <a:defPPr>
              <a:defRPr lang="en-US"/>
            </a:defPPr>
            <a:lvl1pPr algn="ctr">
              <a:lnSpc>
                <a:spcPct val="90000"/>
              </a:lnSpc>
              <a:spcBef>
                <a:spcPct val="0"/>
              </a:spcBef>
              <a:buNone/>
              <a:defRPr sz="3600">
                <a:solidFill>
                  <a:srgbClr val="C00000"/>
                </a:solidFill>
                <a:latin typeface="+mj-lt"/>
                <a:ea typeface="+mj-ea"/>
                <a:cs typeface="+mj-cs"/>
              </a:defRPr>
            </a:lvl1pPr>
          </a:lstStyle>
          <a:p>
            <a:r>
              <a:rPr lang="en-US" sz="3300" dirty="0" smtClean="0"/>
              <a:t>Combined fleets </a:t>
            </a:r>
            <a:r>
              <a:rPr lang="en-US" sz="3300" dirty="0"/>
              <a:t>structure with respect to spatial </a:t>
            </a:r>
            <a:r>
              <a:rPr lang="en-US" sz="3300" dirty="0" smtClean="0"/>
              <a:t>process in </a:t>
            </a:r>
            <a:r>
              <a:rPr lang="en-US" sz="3300" dirty="0"/>
              <a:t>ways to eliminate the problematic model </a:t>
            </a:r>
            <a:r>
              <a:rPr lang="en-US" sz="3300" dirty="0" smtClean="0"/>
              <a:t>processes </a:t>
            </a:r>
          </a:p>
          <a:p>
            <a:r>
              <a:rPr lang="en-US" sz="3300" dirty="0" smtClean="0"/>
              <a:t>- </a:t>
            </a:r>
            <a:r>
              <a:rPr lang="en-US" sz="3200" dirty="0" smtClean="0"/>
              <a:t>time-varying age-based + time invariant length-based </a:t>
            </a:r>
            <a:r>
              <a:rPr lang="en-US" sz="3200" dirty="0"/>
              <a:t>selection </a:t>
            </a:r>
            <a:endParaRPr lang="en-US" sz="3300" dirty="0" smtClean="0"/>
          </a:p>
          <a:p>
            <a:endParaRPr lang="en-US" sz="3300" dirty="0"/>
          </a:p>
        </p:txBody>
      </p:sp>
    </p:spTree>
    <p:extLst>
      <p:ext uri="{BB962C8B-B14F-4D97-AF65-F5344CB8AC3E}">
        <p14:creationId xmlns:p14="http://schemas.microsoft.com/office/powerpoint/2010/main" val="3951629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51525"/>
            <a:ext cx="10515600" cy="4838963"/>
          </a:xfrm>
        </p:spPr>
        <p:txBody>
          <a:bodyPr vert="horz" lIns="91440" tIns="45720" rIns="91440" bIns="45720" rtlCol="0">
            <a:noAutofit/>
          </a:bodyPr>
          <a:lstStyle/>
          <a:p>
            <a:pPr marL="0" indent="0">
              <a:buNone/>
            </a:pPr>
            <a:r>
              <a:rPr lang="en-US" sz="1400" dirty="0">
                <a:solidFill>
                  <a:schemeClr val="bg1">
                    <a:lumMod val="65000"/>
                  </a:schemeClr>
                </a:solidFill>
              </a:rPr>
              <a:t>Projections associated with the 2014 stock assessment examined a suite of recruitment hypotheses, including a low recruitment scenario which is consistent with the preliminary estimate of PBF recruitment in the WPO in 2014. Even with the low recruitment value resampled from the past low recruitment period, the projection results presented to the Plenary showed that the initial rebuilding goal adopted by WCPFC to recover to </a:t>
            </a:r>
            <a:r>
              <a:rPr lang="en-US" sz="1400" dirty="0" err="1">
                <a:solidFill>
                  <a:schemeClr val="bg1">
                    <a:lumMod val="65000"/>
                  </a:schemeClr>
                </a:solidFill>
              </a:rPr>
              <a:t>SSBmed</a:t>
            </a:r>
            <a:r>
              <a:rPr lang="en-US" sz="1400" dirty="0">
                <a:solidFill>
                  <a:schemeClr val="bg1">
                    <a:lumMod val="65000"/>
                  </a:schemeClr>
                </a:solidFill>
              </a:rPr>
              <a:t> by 2024 with a &gt;60% probability can be achieved. </a:t>
            </a:r>
          </a:p>
          <a:p>
            <a:pPr marL="0" indent="0">
              <a:buNone/>
            </a:pPr>
            <a:r>
              <a:rPr lang="en-US" sz="1400" dirty="0">
                <a:solidFill>
                  <a:schemeClr val="bg1">
                    <a:lumMod val="65000"/>
                  </a:schemeClr>
                </a:solidFill>
              </a:rPr>
              <a:t>The catch in 2014 (17,076 t) was similar to that in 2011 (17,107 t), and increased from the 2012-2013 level (13,109 t in average), in most size classes on both sides of the Pacific Ocean. However, there was no indication of a significant increase in fishing effort, which may suggest an increase in the availability or catchability of fish. Although the catch in 2014 was consistent with the conservation measures adopted by RFMOs, the increase could affect the recovery. The impact of these increases is yet to be analyzed and will be assessed by the PBFWG in the next assessment. </a:t>
            </a:r>
          </a:p>
          <a:p>
            <a:pPr marL="0" indent="0">
              <a:buNone/>
            </a:pPr>
            <a:r>
              <a:rPr lang="en-US" sz="1400" dirty="0">
                <a:solidFill>
                  <a:schemeClr val="bg1">
                    <a:lumMod val="65000"/>
                  </a:schemeClr>
                </a:solidFill>
              </a:rPr>
              <a:t>Based on the above observations, the ISC provides the following conservation advice. </a:t>
            </a:r>
          </a:p>
          <a:p>
            <a:pPr marL="0" indent="0">
              <a:buNone/>
            </a:pPr>
            <a:r>
              <a:rPr lang="en-US" sz="1400" dirty="0" smtClean="0">
                <a:solidFill>
                  <a:schemeClr val="bg1">
                    <a:lumMod val="65000"/>
                  </a:schemeClr>
                </a:solidFill>
              </a:rPr>
              <a:t>In </a:t>
            </a:r>
            <a:r>
              <a:rPr lang="en-US" sz="1400" dirty="0">
                <a:solidFill>
                  <a:schemeClr val="bg1">
                    <a:lumMod val="65000"/>
                  </a:schemeClr>
                </a:solidFill>
              </a:rPr>
              <a:t>relation to the projections requested by NC9, only Scenario 6, the strictest one, resulted in an increase in SSB even under a low recruitment scenario. </a:t>
            </a:r>
          </a:p>
          <a:p>
            <a:pPr marL="0" indent="0">
              <a:buNone/>
            </a:pPr>
            <a:r>
              <a:rPr lang="en-US" sz="1400" dirty="0">
                <a:solidFill>
                  <a:schemeClr val="bg1">
                    <a:lumMod val="65000"/>
                  </a:schemeClr>
                </a:solidFill>
              </a:rPr>
              <a:t>If the low recruitment of recent years continues, the risk of SSB falling below its historically lowest level observed would increase. This risk can be reduced with implementation of more conservative management measures. </a:t>
            </a:r>
          </a:p>
          <a:p>
            <a:pPr marL="0" indent="0">
              <a:buNone/>
            </a:pPr>
            <a:r>
              <a:rPr lang="en-US" sz="1400" dirty="0">
                <a:solidFill>
                  <a:schemeClr val="bg1">
                    <a:lumMod val="65000"/>
                  </a:schemeClr>
                </a:solidFill>
              </a:rPr>
              <a:t>If the specifications of the harvest control rules used in the projections were modified to include a definition of juveniles that is more consistent with the maturity ogive used in the stock assessment, projection results could be different; for example, rebuilding may be faster. The various harvest scenario projections defined “juvenile” based on weight, which is inconsistent with what the WG used (age). Any proposed reductions in juvenile catch should consider all non-mature individuals. </a:t>
            </a:r>
            <a:endParaRPr lang="en-US" sz="1400" dirty="0" smtClean="0">
              <a:solidFill>
                <a:schemeClr val="bg1">
                  <a:lumMod val="65000"/>
                </a:schemeClr>
              </a:solidFill>
            </a:endParaRPr>
          </a:p>
          <a:p>
            <a:pPr marL="0" indent="0">
              <a:buNone/>
            </a:pPr>
            <a:r>
              <a:rPr lang="en-US" sz="1400" dirty="0">
                <a:solidFill>
                  <a:schemeClr val="bg1">
                    <a:lumMod val="65000"/>
                  </a:schemeClr>
                </a:solidFill>
              </a:rPr>
              <a:t>Given the low level of SSB, uncertainty in future recruitment, and importance of recruitment in influencing stock biomass, monitoring of recruitment and SSB should be strengthened to allow the trend of recruitment and SSB to be understood in a timely manner.</a:t>
            </a:r>
          </a:p>
        </p:txBody>
      </p:sp>
      <p:sp>
        <p:nvSpPr>
          <p:cNvPr id="4" name="TextBox 3"/>
          <p:cNvSpPr txBox="1"/>
          <p:nvPr/>
        </p:nvSpPr>
        <p:spPr>
          <a:xfrm>
            <a:off x="2751965" y="2790305"/>
            <a:ext cx="6688069" cy="707886"/>
          </a:xfrm>
          <a:prstGeom prst="rect">
            <a:avLst/>
          </a:prstGeom>
          <a:noFill/>
        </p:spPr>
        <p:txBody>
          <a:bodyPr wrap="square" rtlCol="0">
            <a:spAutoFit/>
          </a:bodyPr>
          <a:lstStyle/>
          <a:p>
            <a:pPr algn="ctr"/>
            <a:r>
              <a:rPr lang="en-US" sz="4000" b="1" dirty="0" smtClean="0">
                <a:solidFill>
                  <a:srgbClr val="FF0000"/>
                </a:solidFill>
              </a:rPr>
              <a:t>Stock status in bad shape! </a:t>
            </a:r>
            <a:endParaRPr lang="en-US" sz="4000" b="1" dirty="0">
              <a:solidFill>
                <a:srgbClr val="FF0000"/>
              </a:solidFill>
            </a:endParaRPr>
          </a:p>
        </p:txBody>
      </p:sp>
      <p:sp>
        <p:nvSpPr>
          <p:cNvPr id="5" name="TextBox 4"/>
          <p:cNvSpPr txBox="1"/>
          <p:nvPr/>
        </p:nvSpPr>
        <p:spPr>
          <a:xfrm>
            <a:off x="3155619" y="3733800"/>
            <a:ext cx="5912940" cy="707886"/>
          </a:xfrm>
          <a:prstGeom prst="rect">
            <a:avLst/>
          </a:prstGeom>
          <a:noFill/>
        </p:spPr>
        <p:txBody>
          <a:bodyPr wrap="square" rtlCol="0">
            <a:spAutoFit/>
          </a:bodyPr>
          <a:lstStyle/>
          <a:p>
            <a:pPr algn="ctr"/>
            <a:r>
              <a:rPr lang="en-US" sz="4000" b="1" dirty="0" smtClean="0">
                <a:solidFill>
                  <a:srgbClr val="FF0000"/>
                </a:solidFill>
              </a:rPr>
              <a:t>Data are poorly fitted! </a:t>
            </a:r>
            <a:endParaRPr lang="en-US" sz="4000" b="1" dirty="0">
              <a:solidFill>
                <a:srgbClr val="FF0000"/>
              </a:solidFill>
            </a:endParaRPr>
          </a:p>
        </p:txBody>
      </p:sp>
      <p:sp>
        <p:nvSpPr>
          <p:cNvPr id="9"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STOCK STATUS AND CONSERVATION ADVICE (2015)</a:t>
            </a:r>
            <a:endParaRPr lang="en-US" sz="3600" dirty="0"/>
          </a:p>
        </p:txBody>
      </p:sp>
    </p:spTree>
    <p:extLst>
      <p:ext uri="{BB962C8B-B14F-4D97-AF65-F5344CB8AC3E}">
        <p14:creationId xmlns:p14="http://schemas.microsoft.com/office/powerpoint/2010/main" val="175887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9381" y="0"/>
            <a:ext cx="5486400" cy="6858000"/>
          </a:xfrm>
          <a:prstGeom prst="rect">
            <a:avLst/>
          </a:prstGeom>
        </p:spPr>
      </p:pic>
      <p:sp>
        <p:nvSpPr>
          <p:cNvPr id="23" name="Rectangle 22"/>
          <p:cNvSpPr/>
          <p:nvPr/>
        </p:nvSpPr>
        <p:spPr>
          <a:xfrm>
            <a:off x="10433304" y="1607417"/>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433304" y="2711538"/>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433304" y="3843652"/>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0"/>
            <a:ext cx="5486400" cy="6858000"/>
          </a:xfrm>
          <a:prstGeom prst="rect">
            <a:avLst/>
          </a:prstGeom>
        </p:spPr>
      </p:pic>
      <p:sp>
        <p:nvSpPr>
          <p:cNvPr id="30" name="TextBox 29"/>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31" name="TextBox 30"/>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32" name="TextBox 31"/>
          <p:cNvSpPr txBox="1"/>
          <p:nvPr/>
        </p:nvSpPr>
        <p:spPr>
          <a:xfrm>
            <a:off x="3298587" y="484634"/>
            <a:ext cx="577815" cy="307777"/>
          </a:xfrm>
          <a:prstGeom prst="rect">
            <a:avLst/>
          </a:prstGeom>
          <a:noFill/>
        </p:spPr>
        <p:txBody>
          <a:bodyPr wrap="square" rtlCol="0">
            <a:spAutoFit/>
          </a:bodyPr>
          <a:lstStyle/>
          <a:p>
            <a:r>
              <a:rPr lang="en-US" sz="1400" b="1" dirty="0" smtClean="0">
                <a:solidFill>
                  <a:srgbClr val="002060"/>
                </a:solidFill>
              </a:rPr>
              <a:t>285</a:t>
            </a:r>
            <a:endParaRPr lang="en-US" sz="1400" b="1" dirty="0">
              <a:solidFill>
                <a:srgbClr val="002060"/>
              </a:solidFill>
            </a:endParaRPr>
          </a:p>
        </p:txBody>
      </p:sp>
      <p:sp>
        <p:nvSpPr>
          <p:cNvPr id="33" name="TextBox 32"/>
          <p:cNvSpPr txBox="1"/>
          <p:nvPr/>
        </p:nvSpPr>
        <p:spPr>
          <a:xfrm>
            <a:off x="4235846"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40" name="TextBox 39"/>
          <p:cNvSpPr txBox="1"/>
          <p:nvPr/>
        </p:nvSpPr>
        <p:spPr>
          <a:xfrm>
            <a:off x="5188130" y="484634"/>
            <a:ext cx="577815" cy="307777"/>
          </a:xfrm>
          <a:prstGeom prst="rect">
            <a:avLst/>
          </a:prstGeom>
          <a:noFill/>
        </p:spPr>
        <p:txBody>
          <a:bodyPr wrap="square" rtlCol="0">
            <a:spAutoFit/>
          </a:bodyPr>
          <a:lstStyle/>
          <a:p>
            <a:r>
              <a:rPr lang="en-US" sz="1400" b="1" dirty="0" smtClean="0">
                <a:solidFill>
                  <a:srgbClr val="002060"/>
                </a:solidFill>
              </a:rPr>
              <a:t>531</a:t>
            </a:r>
            <a:endParaRPr lang="en-US" sz="1400" b="1" dirty="0">
              <a:solidFill>
                <a:srgbClr val="002060"/>
              </a:solidFill>
            </a:endParaRPr>
          </a:p>
        </p:txBody>
      </p:sp>
      <p:sp>
        <p:nvSpPr>
          <p:cNvPr id="41" name="TextBox 40"/>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2" name="TextBox 41"/>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3" name="TextBox 42"/>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44" name="TextBox 43"/>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45" name="TextBox 44"/>
          <p:cNvSpPr txBox="1"/>
          <p:nvPr/>
        </p:nvSpPr>
        <p:spPr>
          <a:xfrm>
            <a:off x="8762287" y="1123154"/>
            <a:ext cx="577815" cy="307777"/>
          </a:xfrm>
          <a:prstGeom prst="rect">
            <a:avLst/>
          </a:prstGeom>
          <a:noFill/>
        </p:spPr>
        <p:txBody>
          <a:bodyPr wrap="square" rtlCol="0">
            <a:spAutoFit/>
          </a:bodyPr>
          <a:lstStyle/>
          <a:p>
            <a:r>
              <a:rPr lang="en-US" sz="1400" b="1" dirty="0" smtClean="0">
                <a:solidFill>
                  <a:srgbClr val="FF0000"/>
                </a:solidFill>
              </a:rPr>
              <a:t>179</a:t>
            </a:r>
            <a:endParaRPr lang="en-US" sz="1400" b="1" dirty="0">
              <a:solidFill>
                <a:srgbClr val="FF0000"/>
              </a:solidFill>
            </a:endParaRPr>
          </a:p>
        </p:txBody>
      </p:sp>
      <p:sp>
        <p:nvSpPr>
          <p:cNvPr id="46" name="TextBox 45"/>
          <p:cNvSpPr txBox="1"/>
          <p:nvPr/>
        </p:nvSpPr>
        <p:spPr>
          <a:xfrm>
            <a:off x="3275887" y="1123154"/>
            <a:ext cx="577815" cy="307777"/>
          </a:xfrm>
          <a:prstGeom prst="rect">
            <a:avLst/>
          </a:prstGeom>
          <a:noFill/>
        </p:spPr>
        <p:txBody>
          <a:bodyPr wrap="square" rtlCol="0">
            <a:spAutoFit/>
          </a:bodyPr>
          <a:lstStyle/>
          <a:p>
            <a:r>
              <a:rPr lang="en-US" sz="1400" b="1" dirty="0" smtClean="0">
                <a:solidFill>
                  <a:srgbClr val="FF0000"/>
                </a:solidFill>
              </a:rPr>
              <a:t>325</a:t>
            </a:r>
            <a:endParaRPr lang="en-US" sz="1400" b="1" dirty="0">
              <a:solidFill>
                <a:srgbClr val="FF0000"/>
              </a:solidFill>
            </a:endParaRPr>
          </a:p>
        </p:txBody>
      </p:sp>
      <p:sp>
        <p:nvSpPr>
          <p:cNvPr id="47" name="TextBox 46"/>
          <p:cNvSpPr txBox="1"/>
          <p:nvPr/>
        </p:nvSpPr>
        <p:spPr>
          <a:xfrm>
            <a:off x="78217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8" name="TextBox 47"/>
          <p:cNvSpPr txBox="1"/>
          <p:nvPr/>
        </p:nvSpPr>
        <p:spPr>
          <a:xfrm>
            <a:off x="68918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9" name="TextBox 48"/>
          <p:cNvSpPr txBox="1"/>
          <p:nvPr/>
        </p:nvSpPr>
        <p:spPr>
          <a:xfrm>
            <a:off x="4235846"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0" name="TextBox 49"/>
          <p:cNvSpPr txBox="1"/>
          <p:nvPr/>
        </p:nvSpPr>
        <p:spPr>
          <a:xfrm>
            <a:off x="9720342"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51" name="TextBox 50"/>
          <p:cNvSpPr txBox="1"/>
          <p:nvPr/>
        </p:nvSpPr>
        <p:spPr>
          <a:xfrm>
            <a:off x="5145309" y="1123153"/>
            <a:ext cx="577815" cy="307777"/>
          </a:xfrm>
          <a:prstGeom prst="rect">
            <a:avLst/>
          </a:prstGeom>
          <a:noFill/>
        </p:spPr>
        <p:txBody>
          <a:bodyPr wrap="square" rtlCol="0">
            <a:spAutoFit/>
          </a:bodyPr>
          <a:lstStyle/>
          <a:p>
            <a:r>
              <a:rPr lang="en-US" sz="1400" b="1" dirty="0" smtClean="0">
                <a:solidFill>
                  <a:srgbClr val="FF0000"/>
                </a:solidFill>
              </a:rPr>
              <a:t>205</a:t>
            </a:r>
            <a:endParaRPr lang="en-US" sz="1400" b="1" dirty="0">
              <a:solidFill>
                <a:srgbClr val="FF0000"/>
              </a:solidFill>
            </a:endParaRPr>
          </a:p>
        </p:txBody>
      </p:sp>
      <p:sp>
        <p:nvSpPr>
          <p:cNvPr id="52" name="TextBox 51"/>
          <p:cNvSpPr txBox="1"/>
          <p:nvPr/>
        </p:nvSpPr>
        <p:spPr>
          <a:xfrm>
            <a:off x="10661275" y="1123153"/>
            <a:ext cx="577815" cy="307777"/>
          </a:xfrm>
          <a:prstGeom prst="rect">
            <a:avLst/>
          </a:prstGeom>
          <a:noFill/>
        </p:spPr>
        <p:txBody>
          <a:bodyPr wrap="square" rtlCol="0">
            <a:spAutoFit/>
          </a:bodyPr>
          <a:lstStyle/>
          <a:p>
            <a:r>
              <a:rPr lang="en-US" sz="1400" b="1" dirty="0" smtClean="0">
                <a:solidFill>
                  <a:srgbClr val="FF0000"/>
                </a:solidFill>
              </a:rPr>
              <a:t>211</a:t>
            </a:r>
            <a:endParaRPr lang="en-US" sz="1400" b="1" dirty="0">
              <a:solidFill>
                <a:srgbClr val="FF0000"/>
              </a:solidFill>
            </a:endParaRPr>
          </a:p>
        </p:txBody>
      </p:sp>
      <p:sp>
        <p:nvSpPr>
          <p:cNvPr id="22" name="Rectangle 21"/>
          <p:cNvSpPr/>
          <p:nvPr/>
        </p:nvSpPr>
        <p:spPr>
          <a:xfrm>
            <a:off x="10433304" y="484634"/>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829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294" y="0"/>
            <a:ext cx="5486400"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0"/>
            <a:ext cx="5486400" cy="6858000"/>
          </a:xfrm>
          <a:prstGeom prst="rect">
            <a:avLst/>
          </a:prstGeom>
        </p:spPr>
      </p:pic>
      <p:sp>
        <p:nvSpPr>
          <p:cNvPr id="31" name="Rectangle 30"/>
          <p:cNvSpPr/>
          <p:nvPr/>
        </p:nvSpPr>
        <p:spPr>
          <a:xfrm>
            <a:off x="10433304" y="1607417"/>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433304" y="2711538"/>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0433304" y="3843652"/>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360674"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22" name="TextBox 21"/>
          <p:cNvSpPr txBox="1"/>
          <p:nvPr/>
        </p:nvSpPr>
        <p:spPr>
          <a:xfrm>
            <a:off x="1430815" y="484634"/>
            <a:ext cx="577815" cy="307777"/>
          </a:xfrm>
          <a:prstGeom prst="rect">
            <a:avLst/>
          </a:prstGeom>
          <a:noFill/>
        </p:spPr>
        <p:txBody>
          <a:bodyPr wrap="square" rtlCol="0">
            <a:spAutoFit/>
          </a:bodyPr>
          <a:lstStyle/>
          <a:p>
            <a:r>
              <a:rPr lang="en-US" sz="1400" b="1" dirty="0" smtClean="0">
                <a:solidFill>
                  <a:srgbClr val="002060"/>
                </a:solidFill>
              </a:rPr>
              <a:t>164</a:t>
            </a:r>
            <a:endParaRPr lang="en-US" sz="1400" b="1" dirty="0">
              <a:solidFill>
                <a:srgbClr val="002060"/>
              </a:solidFill>
            </a:endParaRPr>
          </a:p>
        </p:txBody>
      </p:sp>
      <p:sp>
        <p:nvSpPr>
          <p:cNvPr id="23" name="TextBox 22"/>
          <p:cNvSpPr txBox="1"/>
          <p:nvPr/>
        </p:nvSpPr>
        <p:spPr>
          <a:xfrm>
            <a:off x="3298587" y="484634"/>
            <a:ext cx="577815" cy="307777"/>
          </a:xfrm>
          <a:prstGeom prst="rect">
            <a:avLst/>
          </a:prstGeom>
          <a:noFill/>
        </p:spPr>
        <p:txBody>
          <a:bodyPr wrap="square" rtlCol="0">
            <a:spAutoFit/>
          </a:bodyPr>
          <a:lstStyle/>
          <a:p>
            <a:r>
              <a:rPr lang="en-US" sz="1400" b="1" dirty="0" smtClean="0">
                <a:solidFill>
                  <a:srgbClr val="002060"/>
                </a:solidFill>
              </a:rPr>
              <a:t>285</a:t>
            </a:r>
            <a:endParaRPr lang="en-US" sz="1400" b="1" dirty="0">
              <a:solidFill>
                <a:srgbClr val="002060"/>
              </a:solidFill>
            </a:endParaRPr>
          </a:p>
        </p:txBody>
      </p:sp>
      <p:sp>
        <p:nvSpPr>
          <p:cNvPr id="24" name="TextBox 23"/>
          <p:cNvSpPr txBox="1"/>
          <p:nvPr/>
        </p:nvSpPr>
        <p:spPr>
          <a:xfrm>
            <a:off x="4235846" y="484634"/>
            <a:ext cx="577815" cy="307777"/>
          </a:xfrm>
          <a:prstGeom prst="rect">
            <a:avLst/>
          </a:prstGeom>
          <a:noFill/>
        </p:spPr>
        <p:txBody>
          <a:bodyPr wrap="square" rtlCol="0">
            <a:spAutoFit/>
          </a:bodyPr>
          <a:lstStyle/>
          <a:p>
            <a:r>
              <a:rPr lang="en-US" sz="1400" b="1" dirty="0" smtClean="0">
                <a:solidFill>
                  <a:srgbClr val="002060"/>
                </a:solidFill>
              </a:rPr>
              <a:t>102</a:t>
            </a:r>
            <a:endParaRPr lang="en-US" sz="1400" b="1" dirty="0">
              <a:solidFill>
                <a:srgbClr val="002060"/>
              </a:solidFill>
            </a:endParaRPr>
          </a:p>
        </p:txBody>
      </p:sp>
      <p:sp>
        <p:nvSpPr>
          <p:cNvPr id="26" name="TextBox 25"/>
          <p:cNvSpPr txBox="1"/>
          <p:nvPr/>
        </p:nvSpPr>
        <p:spPr>
          <a:xfrm>
            <a:off x="5188130" y="484634"/>
            <a:ext cx="577815" cy="307777"/>
          </a:xfrm>
          <a:prstGeom prst="rect">
            <a:avLst/>
          </a:prstGeom>
          <a:noFill/>
        </p:spPr>
        <p:txBody>
          <a:bodyPr wrap="square" rtlCol="0">
            <a:spAutoFit/>
          </a:bodyPr>
          <a:lstStyle/>
          <a:p>
            <a:r>
              <a:rPr lang="en-US" sz="1400" b="1" dirty="0" smtClean="0">
                <a:solidFill>
                  <a:srgbClr val="002060"/>
                </a:solidFill>
              </a:rPr>
              <a:t>531</a:t>
            </a:r>
            <a:endParaRPr lang="en-US" sz="1400" b="1" dirty="0">
              <a:solidFill>
                <a:srgbClr val="002060"/>
              </a:solidFill>
            </a:endParaRPr>
          </a:p>
        </p:txBody>
      </p:sp>
      <p:sp>
        <p:nvSpPr>
          <p:cNvPr id="27" name="TextBox 26"/>
          <p:cNvSpPr txBox="1"/>
          <p:nvPr/>
        </p:nvSpPr>
        <p:spPr>
          <a:xfrm>
            <a:off x="23353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28" name="TextBox 27"/>
          <p:cNvSpPr txBox="1"/>
          <p:nvPr/>
        </p:nvSpPr>
        <p:spPr>
          <a:xfrm>
            <a:off x="14054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38" name="TextBox 37"/>
          <p:cNvSpPr txBox="1"/>
          <p:nvPr/>
        </p:nvSpPr>
        <p:spPr>
          <a:xfrm>
            <a:off x="21141" y="484634"/>
            <a:ext cx="696089" cy="307777"/>
          </a:xfrm>
          <a:prstGeom prst="rect">
            <a:avLst/>
          </a:prstGeom>
          <a:noFill/>
        </p:spPr>
        <p:txBody>
          <a:bodyPr wrap="square" rtlCol="0">
            <a:spAutoFit/>
          </a:bodyPr>
          <a:lstStyle>
            <a:defPPr>
              <a:defRPr lang="en-US"/>
            </a:defPPr>
            <a:lvl1pPr>
              <a:defRPr sz="1400" b="1">
                <a:solidFill>
                  <a:srgbClr val="002060"/>
                </a:solidFill>
              </a:defRPr>
            </a:lvl1pPr>
          </a:lstStyle>
          <a:p>
            <a:r>
              <a:rPr lang="en-US" dirty="0"/>
              <a:t># pars</a:t>
            </a:r>
          </a:p>
        </p:txBody>
      </p:sp>
      <p:sp>
        <p:nvSpPr>
          <p:cNvPr id="39" name="TextBox 38"/>
          <p:cNvSpPr txBox="1"/>
          <p:nvPr/>
        </p:nvSpPr>
        <p:spPr>
          <a:xfrm>
            <a:off x="0" y="1123155"/>
            <a:ext cx="919492" cy="307777"/>
          </a:xfrm>
          <a:prstGeom prst="rect">
            <a:avLst/>
          </a:prstGeom>
          <a:noFill/>
        </p:spPr>
        <p:txBody>
          <a:bodyPr wrap="square" rtlCol="0">
            <a:spAutoFit/>
          </a:bodyPr>
          <a:lstStyle>
            <a:defPPr>
              <a:defRPr lang="en-US"/>
            </a:defPPr>
            <a:lvl1pPr>
              <a:defRPr sz="1400" b="1">
                <a:solidFill>
                  <a:srgbClr val="FF0000"/>
                </a:solidFill>
              </a:defRPr>
            </a:lvl1pPr>
          </a:lstStyle>
          <a:p>
            <a:r>
              <a:rPr lang="en-US" dirty="0"/>
              <a:t># </a:t>
            </a:r>
            <a:r>
              <a:rPr lang="en-US" dirty="0" smtClean="0"/>
              <a:t>hessian</a:t>
            </a:r>
            <a:endParaRPr lang="en-US" dirty="0"/>
          </a:p>
        </p:txBody>
      </p:sp>
      <p:sp>
        <p:nvSpPr>
          <p:cNvPr id="40" name="TextBox 39"/>
          <p:cNvSpPr txBox="1"/>
          <p:nvPr/>
        </p:nvSpPr>
        <p:spPr>
          <a:xfrm>
            <a:off x="8762287" y="1123154"/>
            <a:ext cx="577815" cy="307777"/>
          </a:xfrm>
          <a:prstGeom prst="rect">
            <a:avLst/>
          </a:prstGeom>
          <a:noFill/>
        </p:spPr>
        <p:txBody>
          <a:bodyPr wrap="square" rtlCol="0">
            <a:spAutoFit/>
          </a:bodyPr>
          <a:lstStyle/>
          <a:p>
            <a:r>
              <a:rPr lang="en-US" sz="1400" b="1" dirty="0" smtClean="0">
                <a:solidFill>
                  <a:srgbClr val="FF0000"/>
                </a:solidFill>
              </a:rPr>
              <a:t>179</a:t>
            </a:r>
            <a:endParaRPr lang="en-US" sz="1400" b="1" dirty="0">
              <a:solidFill>
                <a:srgbClr val="FF0000"/>
              </a:solidFill>
            </a:endParaRPr>
          </a:p>
        </p:txBody>
      </p:sp>
      <p:sp>
        <p:nvSpPr>
          <p:cNvPr id="41" name="TextBox 40"/>
          <p:cNvSpPr txBox="1"/>
          <p:nvPr/>
        </p:nvSpPr>
        <p:spPr>
          <a:xfrm>
            <a:off x="3275887" y="1123154"/>
            <a:ext cx="577815" cy="307777"/>
          </a:xfrm>
          <a:prstGeom prst="rect">
            <a:avLst/>
          </a:prstGeom>
          <a:noFill/>
        </p:spPr>
        <p:txBody>
          <a:bodyPr wrap="square" rtlCol="0">
            <a:spAutoFit/>
          </a:bodyPr>
          <a:lstStyle/>
          <a:p>
            <a:r>
              <a:rPr lang="en-US" sz="1400" b="1" dirty="0" smtClean="0">
                <a:solidFill>
                  <a:srgbClr val="FF0000"/>
                </a:solidFill>
              </a:rPr>
              <a:t>325</a:t>
            </a:r>
            <a:endParaRPr lang="en-US" sz="1400" b="1" dirty="0">
              <a:solidFill>
                <a:srgbClr val="FF0000"/>
              </a:solidFill>
            </a:endParaRPr>
          </a:p>
        </p:txBody>
      </p:sp>
      <p:sp>
        <p:nvSpPr>
          <p:cNvPr id="42" name="TextBox 41"/>
          <p:cNvSpPr txBox="1"/>
          <p:nvPr/>
        </p:nvSpPr>
        <p:spPr>
          <a:xfrm>
            <a:off x="7821709"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3" name="TextBox 42"/>
          <p:cNvSpPr txBox="1"/>
          <p:nvPr/>
        </p:nvSpPr>
        <p:spPr>
          <a:xfrm>
            <a:off x="6891850" y="1123156"/>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4" name="TextBox 43"/>
          <p:cNvSpPr txBox="1"/>
          <p:nvPr/>
        </p:nvSpPr>
        <p:spPr>
          <a:xfrm>
            <a:off x="4235846"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5" name="TextBox 44"/>
          <p:cNvSpPr txBox="1"/>
          <p:nvPr/>
        </p:nvSpPr>
        <p:spPr>
          <a:xfrm>
            <a:off x="9720342" y="1123154"/>
            <a:ext cx="577815" cy="307777"/>
          </a:xfrm>
          <a:prstGeom prst="rect">
            <a:avLst/>
          </a:prstGeom>
          <a:noFill/>
        </p:spPr>
        <p:txBody>
          <a:bodyPr wrap="square" rtlCol="0">
            <a:spAutoFit/>
          </a:bodyPr>
          <a:lstStyle/>
          <a:p>
            <a:r>
              <a:rPr lang="en-US" sz="1400" b="1" dirty="0" smtClean="0">
                <a:solidFill>
                  <a:srgbClr val="FF0000"/>
                </a:solidFill>
              </a:rPr>
              <a:t>500</a:t>
            </a:r>
            <a:endParaRPr lang="en-US" sz="1400" b="1" dirty="0">
              <a:solidFill>
                <a:srgbClr val="FF0000"/>
              </a:solidFill>
            </a:endParaRPr>
          </a:p>
        </p:txBody>
      </p:sp>
      <p:sp>
        <p:nvSpPr>
          <p:cNvPr id="46" name="TextBox 45"/>
          <p:cNvSpPr txBox="1"/>
          <p:nvPr/>
        </p:nvSpPr>
        <p:spPr>
          <a:xfrm>
            <a:off x="5145309" y="1123153"/>
            <a:ext cx="577815" cy="307777"/>
          </a:xfrm>
          <a:prstGeom prst="rect">
            <a:avLst/>
          </a:prstGeom>
          <a:noFill/>
        </p:spPr>
        <p:txBody>
          <a:bodyPr wrap="square" rtlCol="0">
            <a:spAutoFit/>
          </a:bodyPr>
          <a:lstStyle/>
          <a:p>
            <a:r>
              <a:rPr lang="en-US" sz="1400" b="1" dirty="0" smtClean="0">
                <a:solidFill>
                  <a:srgbClr val="FF0000"/>
                </a:solidFill>
              </a:rPr>
              <a:t>205</a:t>
            </a:r>
            <a:endParaRPr lang="en-US" sz="1400" b="1" dirty="0">
              <a:solidFill>
                <a:srgbClr val="FF0000"/>
              </a:solidFill>
            </a:endParaRPr>
          </a:p>
        </p:txBody>
      </p:sp>
      <p:sp>
        <p:nvSpPr>
          <p:cNvPr id="47" name="TextBox 46"/>
          <p:cNvSpPr txBox="1"/>
          <p:nvPr/>
        </p:nvSpPr>
        <p:spPr>
          <a:xfrm>
            <a:off x="10661275" y="1123153"/>
            <a:ext cx="577815" cy="307777"/>
          </a:xfrm>
          <a:prstGeom prst="rect">
            <a:avLst/>
          </a:prstGeom>
          <a:noFill/>
        </p:spPr>
        <p:txBody>
          <a:bodyPr wrap="square" rtlCol="0">
            <a:spAutoFit/>
          </a:bodyPr>
          <a:lstStyle/>
          <a:p>
            <a:r>
              <a:rPr lang="en-US" sz="1400" b="1" dirty="0" smtClean="0">
                <a:solidFill>
                  <a:srgbClr val="FF0000"/>
                </a:solidFill>
              </a:rPr>
              <a:t>211</a:t>
            </a:r>
            <a:endParaRPr lang="en-US" sz="1400" b="1" dirty="0">
              <a:solidFill>
                <a:srgbClr val="FF0000"/>
              </a:solidFill>
            </a:endParaRPr>
          </a:p>
        </p:txBody>
      </p:sp>
      <p:sp>
        <p:nvSpPr>
          <p:cNvPr id="30" name="Rectangle 29"/>
          <p:cNvSpPr/>
          <p:nvPr/>
        </p:nvSpPr>
        <p:spPr>
          <a:xfrm>
            <a:off x="10433304" y="484634"/>
            <a:ext cx="993464" cy="88696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63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38200" y="278039"/>
            <a:ext cx="10515600" cy="8283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General </a:t>
            </a:r>
            <a:r>
              <a:rPr lang="en-US" sz="3600" dirty="0" smtClean="0"/>
              <a:t>conclusion</a:t>
            </a:r>
            <a:endParaRPr lang="en-US" sz="2800" dirty="0"/>
          </a:p>
        </p:txBody>
      </p:sp>
      <p:sp>
        <p:nvSpPr>
          <p:cNvPr id="8" name="Content Placeholder 2"/>
          <p:cNvSpPr txBox="1">
            <a:spLocks/>
          </p:cNvSpPr>
          <p:nvPr/>
        </p:nvSpPr>
        <p:spPr>
          <a:xfrm>
            <a:off x="509587" y="1389888"/>
            <a:ext cx="11172826" cy="53675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Wingdings" panose="05000000000000000000" pitchFamily="2" charset="2"/>
              <a:buChar char="q"/>
            </a:pPr>
            <a:r>
              <a:rPr lang="en-US" sz="2400" dirty="0" smtClean="0"/>
              <a:t>Management quantities (MSY related) </a:t>
            </a:r>
            <a:r>
              <a:rPr lang="en-US" sz="2400" dirty="0">
                <a:solidFill>
                  <a:schemeClr val="accent2">
                    <a:lumMod val="50000"/>
                  </a:schemeClr>
                </a:solidFill>
              </a:rPr>
              <a:t>unbiased </a:t>
            </a:r>
            <a:r>
              <a:rPr lang="en-US" sz="2400" dirty="0" smtClean="0"/>
              <a:t>across model structures and states of nature </a:t>
            </a:r>
          </a:p>
          <a:p>
            <a:pPr marL="347663" indent="-347663">
              <a:buFont typeface="Wingdings" panose="05000000000000000000" pitchFamily="2" charset="2"/>
              <a:buChar char="q"/>
            </a:pPr>
            <a:r>
              <a:rPr lang="en-US" sz="2400" dirty="0"/>
              <a:t>Model the real process perform the best (unbiased &amp; precise) across model structures and states of nature </a:t>
            </a:r>
          </a:p>
          <a:p>
            <a:pPr marL="347663" indent="-347663">
              <a:buFont typeface="Wingdings" panose="05000000000000000000" pitchFamily="2" charset="2"/>
              <a:buChar char="q"/>
            </a:pPr>
            <a:r>
              <a:rPr lang="en-US" sz="2400" dirty="0" smtClean="0"/>
              <a:t>Under </a:t>
            </a:r>
            <a:r>
              <a:rPr lang="en-US" sz="2400" dirty="0"/>
              <a:t>the context of uniform </a:t>
            </a:r>
            <a:r>
              <a:rPr lang="en-US" sz="2400" dirty="0"/>
              <a:t>movement </a:t>
            </a:r>
            <a:r>
              <a:rPr lang="en-US" sz="2400" dirty="0" smtClean="0"/>
              <a:t>process, </a:t>
            </a:r>
            <a:endParaRPr lang="en-US" sz="2400" dirty="0"/>
          </a:p>
          <a:p>
            <a:r>
              <a:rPr lang="en-US" sz="2400" dirty="0" smtClean="0"/>
              <a:t>EM2 (ignore the process), EM3 (</a:t>
            </a:r>
            <a:r>
              <a:rPr lang="en-US" sz="2400" dirty="0"/>
              <a:t>substitute process</a:t>
            </a:r>
            <a:r>
              <a:rPr lang="en-US" sz="2400" dirty="0" smtClean="0"/>
              <a:t>), EM4 (increase </a:t>
            </a:r>
            <a:r>
              <a:rPr lang="en-US" sz="2400" dirty="0"/>
              <a:t>observation </a:t>
            </a:r>
            <a:r>
              <a:rPr lang="en-US" sz="2400" dirty="0" smtClean="0"/>
              <a:t>error), EM5 (combined fleets) perform similarly.</a:t>
            </a:r>
          </a:p>
          <a:p>
            <a:endParaRPr lang="en-US" sz="2400" dirty="0" smtClean="0"/>
          </a:p>
          <a:p>
            <a:pPr marL="347663" indent="-347663">
              <a:buFont typeface="Wingdings" panose="05000000000000000000" pitchFamily="2" charset="2"/>
              <a:buChar char="q"/>
            </a:pPr>
            <a:r>
              <a:rPr lang="en-US" sz="2400" dirty="0" smtClean="0"/>
              <a:t>Under </a:t>
            </a:r>
            <a:r>
              <a:rPr lang="en-US" sz="2400" dirty="0"/>
              <a:t>the context of PDO-like </a:t>
            </a:r>
            <a:r>
              <a:rPr lang="en-US" sz="2400" dirty="0"/>
              <a:t>movement </a:t>
            </a:r>
            <a:r>
              <a:rPr lang="en-US" sz="2400" dirty="0" smtClean="0"/>
              <a:t>process</a:t>
            </a:r>
            <a:r>
              <a:rPr lang="en-US" sz="2400" dirty="0" smtClean="0"/>
              <a:t>, </a:t>
            </a:r>
            <a:endParaRPr lang="en-US" sz="2400" dirty="0"/>
          </a:p>
          <a:p>
            <a:r>
              <a:rPr lang="en-US" sz="2400" dirty="0" smtClean="0"/>
              <a:t>Time-invariant models (EM2 &amp; EM4) perform the worst with bimodal relative error.</a:t>
            </a:r>
            <a:endParaRPr lang="en-US" sz="2400" dirty="0"/>
          </a:p>
          <a:p>
            <a:r>
              <a:rPr lang="en-US" sz="2400" dirty="0" smtClean="0"/>
              <a:t>Time-varying </a:t>
            </a:r>
            <a:r>
              <a:rPr lang="en-US" sz="2400" dirty="0"/>
              <a:t>models </a:t>
            </a:r>
            <a:r>
              <a:rPr lang="en-US" sz="2400" dirty="0" smtClean="0"/>
              <a:t>(EM3 &amp; EM5) </a:t>
            </a:r>
            <a:r>
              <a:rPr lang="en-US" sz="2400" dirty="0"/>
              <a:t>perform </a:t>
            </a:r>
            <a:r>
              <a:rPr lang="en-US" sz="2400" dirty="0" smtClean="0"/>
              <a:t>marginal better but might lose ability </a:t>
            </a:r>
            <a:r>
              <a:rPr lang="en-US" sz="2400" dirty="0"/>
              <a:t>to </a:t>
            </a:r>
            <a:r>
              <a:rPr lang="en-US" sz="2400" dirty="0" smtClean="0"/>
              <a:t>obtain invertible </a:t>
            </a:r>
            <a:r>
              <a:rPr lang="en-US" sz="2400" dirty="0"/>
              <a:t>hessian. </a:t>
            </a:r>
            <a:r>
              <a:rPr lang="en-US" sz="2400" dirty="0" smtClean="0"/>
              <a:t>Solutions are to fine tuning the model or/and estimate time-varying parameters with penalty.</a:t>
            </a:r>
          </a:p>
          <a:p>
            <a:endParaRPr lang="en-US" sz="2400" dirty="0"/>
          </a:p>
        </p:txBody>
      </p:sp>
    </p:spTree>
    <p:extLst>
      <p:ext uri="{BB962C8B-B14F-4D97-AF65-F5344CB8AC3E}">
        <p14:creationId xmlns:p14="http://schemas.microsoft.com/office/powerpoint/2010/main" val="393567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838200" y="104303"/>
            <a:ext cx="10515600" cy="618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General </a:t>
            </a:r>
            <a:r>
              <a:rPr lang="en-US" sz="3600" dirty="0" smtClean="0"/>
              <a:t>conclusion</a:t>
            </a:r>
            <a:endParaRPr lang="en-US" sz="2800" dirty="0"/>
          </a:p>
        </p:txBody>
      </p:sp>
      <p:sp>
        <p:nvSpPr>
          <p:cNvPr id="8" name="Content Placeholder 2"/>
          <p:cNvSpPr txBox="1">
            <a:spLocks/>
          </p:cNvSpPr>
          <p:nvPr/>
        </p:nvSpPr>
        <p:spPr>
          <a:xfrm>
            <a:off x="289560" y="905256"/>
            <a:ext cx="11612880" cy="996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400" dirty="0"/>
              <a:t>Under the context of PDO-like </a:t>
            </a:r>
            <a:r>
              <a:rPr lang="en-US" sz="2400" dirty="0"/>
              <a:t>movement process, </a:t>
            </a:r>
            <a:endParaRPr lang="en-US" sz="2400" dirty="0" smtClean="0"/>
          </a:p>
          <a:p>
            <a:r>
              <a:rPr lang="en-US" sz="2400" dirty="0" smtClean="0"/>
              <a:t>The bimodal </a:t>
            </a:r>
            <a:r>
              <a:rPr lang="en-US" sz="2400" dirty="0"/>
              <a:t>RE </a:t>
            </a:r>
            <a:r>
              <a:rPr lang="en-US" sz="2400" dirty="0" smtClean="0"/>
              <a:t>in time-invariant </a:t>
            </a:r>
            <a:r>
              <a:rPr lang="en-US" sz="2400" dirty="0"/>
              <a:t>models (EM2 &amp; EM4) appear </a:t>
            </a:r>
            <a:r>
              <a:rPr lang="en-US" sz="2400" dirty="0" smtClean="0"/>
              <a:t>to be shown in recent years</a:t>
            </a:r>
          </a:p>
          <a:p>
            <a:endParaRPr lang="en-US" sz="2400" dirty="0" smtClean="0"/>
          </a:p>
          <a:p>
            <a:pPr marL="347663" indent="-347663">
              <a:buFont typeface="Wingdings" panose="05000000000000000000" pitchFamily="2" charset="2"/>
              <a:buChar char="q"/>
            </a:pPr>
            <a:endParaRPr lang="en-US" sz="2400" dirty="0" smtClean="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3841" b="3136"/>
          <a:stretch/>
        </p:blipFill>
        <p:spPr>
          <a:xfrm>
            <a:off x="1692248" y="1737360"/>
            <a:ext cx="8807503" cy="5120640"/>
          </a:xfrm>
          <a:prstGeom prst="rect">
            <a:avLst/>
          </a:prstGeom>
        </p:spPr>
      </p:pic>
    </p:spTree>
    <p:extLst>
      <p:ext uri="{BB962C8B-B14F-4D97-AF65-F5344CB8AC3E}">
        <p14:creationId xmlns:p14="http://schemas.microsoft.com/office/powerpoint/2010/main" val="946837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3256" y="210312"/>
            <a:ext cx="6705600" cy="6180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General </a:t>
            </a:r>
            <a:r>
              <a:rPr lang="en-US" sz="3600" dirty="0" smtClean="0"/>
              <a:t>conclusion</a:t>
            </a:r>
            <a:endParaRPr lang="en-US" sz="2800" dirty="0"/>
          </a:p>
        </p:txBody>
      </p:sp>
      <p:sp>
        <p:nvSpPr>
          <p:cNvPr id="6" name="Content Placeholder 2"/>
          <p:cNvSpPr txBox="1">
            <a:spLocks/>
          </p:cNvSpPr>
          <p:nvPr/>
        </p:nvSpPr>
        <p:spPr>
          <a:xfrm>
            <a:off x="289560" y="1078992"/>
            <a:ext cx="6120384" cy="4361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sz="2400" dirty="0"/>
              <a:t>Under the context of PDO-like </a:t>
            </a:r>
            <a:r>
              <a:rPr lang="en-US" sz="2400" dirty="0"/>
              <a:t>movement </a:t>
            </a:r>
            <a:r>
              <a:rPr lang="en-US" sz="2400" dirty="0" smtClean="0"/>
              <a:t>process, </a:t>
            </a:r>
            <a:endParaRPr lang="en-US" sz="2400" dirty="0" smtClean="0"/>
          </a:p>
          <a:p>
            <a:r>
              <a:rPr lang="en-US" sz="2400" dirty="0" smtClean="0"/>
              <a:t>The bimodal </a:t>
            </a:r>
            <a:r>
              <a:rPr lang="en-US" sz="2400" dirty="0"/>
              <a:t>RE </a:t>
            </a:r>
            <a:r>
              <a:rPr lang="en-US" sz="2400" dirty="0" smtClean="0"/>
              <a:t>in time-invariant </a:t>
            </a:r>
            <a:r>
              <a:rPr lang="en-US" sz="2400" dirty="0"/>
              <a:t>models (EM2 &amp; EM4) appear </a:t>
            </a:r>
            <a:r>
              <a:rPr lang="en-US" sz="2400" dirty="0" smtClean="0"/>
              <a:t>to be shown in recent years</a:t>
            </a:r>
          </a:p>
          <a:p>
            <a:r>
              <a:rPr lang="en-US" sz="2400" dirty="0" smtClean="0"/>
              <a:t>This bimodal RE might be associated with low stock biomass </a:t>
            </a:r>
            <a:r>
              <a:rPr lang="en-US" sz="2400" dirty="0" smtClean="0"/>
              <a:t>size.</a:t>
            </a:r>
          </a:p>
          <a:p>
            <a:r>
              <a:rPr lang="en-US" sz="2400" dirty="0" smtClean="0"/>
              <a:t>This association is not clear and more work needs to be done.</a:t>
            </a:r>
            <a:endParaRPr lang="en-US" sz="2400" dirty="0" smtClean="0"/>
          </a:p>
          <a:p>
            <a:endParaRPr lang="en-US" sz="2400" dirty="0" smtClean="0"/>
          </a:p>
          <a:p>
            <a:pPr marL="347663" indent="-347663">
              <a:buFont typeface="Wingdings" panose="05000000000000000000" pitchFamily="2" charset="2"/>
              <a:buChar char="q"/>
            </a:pPr>
            <a:endParaRPr lang="en-US" sz="2400" dirty="0" smtClean="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32"/>
          <a:stretch/>
        </p:blipFill>
        <p:spPr>
          <a:xfrm>
            <a:off x="6531864" y="0"/>
            <a:ext cx="5560541" cy="6858000"/>
          </a:xfrm>
          <a:prstGeom prst="rect">
            <a:avLst/>
          </a:prstGeom>
        </p:spPr>
      </p:pic>
    </p:spTree>
    <p:extLst>
      <p:ext uri="{BB962C8B-B14F-4D97-AF65-F5344CB8AC3E}">
        <p14:creationId xmlns:p14="http://schemas.microsoft.com/office/powerpoint/2010/main" val="3747352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773" y="563345"/>
            <a:ext cx="10515600" cy="1325563"/>
          </a:xfrm>
        </p:spPr>
        <p:txBody>
          <a:bodyPr/>
          <a:lstStyle/>
          <a:p>
            <a:pPr algn="ctr"/>
            <a:r>
              <a:rPr lang="en-US" dirty="0" smtClean="0"/>
              <a:t>Thank you!</a:t>
            </a:r>
            <a:br>
              <a:rPr lang="en-US" dirty="0" smtClean="0"/>
            </a:br>
            <a:r>
              <a:rPr lang="en-US" dirty="0" smtClean="0"/>
              <a:t>Comments?</a:t>
            </a:r>
            <a:endParaRPr lang="en-US" dirty="0"/>
          </a:p>
        </p:txBody>
      </p:sp>
      <p:pic>
        <p:nvPicPr>
          <p:cNvPr id="3" name="Picture 2"/>
          <p:cNvPicPr>
            <a:picLocks noChangeAspect="1"/>
          </p:cNvPicPr>
          <p:nvPr/>
        </p:nvPicPr>
        <p:blipFill rotWithShape="1">
          <a:blip r:embed="rId3" cstate="print">
            <a:lum bright="5000"/>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l="13501" t="24247" r="1145" b="19279"/>
          <a:stretch/>
        </p:blipFill>
        <p:spPr>
          <a:xfrm>
            <a:off x="8076832" y="3684134"/>
            <a:ext cx="4005470" cy="198763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9152" y="2894871"/>
            <a:ext cx="4754880"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9714"/>
          <a:stretch/>
        </p:blipFill>
        <p:spPr>
          <a:xfrm>
            <a:off x="506896" y="2894871"/>
            <a:ext cx="2414814" cy="3566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2178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768" y="323850"/>
            <a:ext cx="10058400" cy="6286500"/>
          </a:xfrm>
          <a:prstGeom prst="rect">
            <a:avLst/>
          </a:prstGeom>
        </p:spPr>
      </p:pic>
    </p:spTree>
    <p:extLst>
      <p:ext uri="{BB962C8B-B14F-4D97-AF65-F5344CB8AC3E}">
        <p14:creationId xmlns:p14="http://schemas.microsoft.com/office/powerpoint/2010/main" val="15386124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72677" y="297013"/>
            <a:ext cx="12063351" cy="79931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EM3 (model substitute process, time-varying </a:t>
            </a:r>
            <a:r>
              <a:rPr lang="en-US" sz="3600" dirty="0" smtClean="0"/>
              <a:t>length-based selection)</a:t>
            </a:r>
            <a:endParaRPr lang="en-US" sz="3600" dirty="0">
              <a:solidFill>
                <a:schemeClr val="accent2">
                  <a:lumMod val="50000"/>
                </a:schemeClr>
              </a:solidFill>
            </a:endParaRPr>
          </a:p>
        </p:txBody>
      </p:sp>
      <p:sp>
        <p:nvSpPr>
          <p:cNvPr id="49" name="Content Placeholder 2"/>
          <p:cNvSpPr txBox="1">
            <a:spLocks/>
          </p:cNvSpPr>
          <p:nvPr/>
        </p:nvSpPr>
        <p:spPr>
          <a:xfrm>
            <a:off x="519492" y="1330374"/>
            <a:ext cx="11169720" cy="869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accent2">
                    <a:lumMod val="50000"/>
                  </a:schemeClr>
                </a:solidFill>
              </a:rPr>
              <a:t>Biased if all problematic data components are not modeled with substitute </a:t>
            </a:r>
            <a:r>
              <a:rPr lang="en-US" dirty="0">
                <a:solidFill>
                  <a:schemeClr val="accent2">
                    <a:lumMod val="50000"/>
                  </a:schemeClr>
                </a:solidFill>
              </a:rPr>
              <a:t>process</a:t>
            </a:r>
          </a:p>
          <a:p>
            <a:pPr marL="0" indent="0">
              <a:buNone/>
            </a:pPr>
            <a:endParaRPr lang="en-US" dirty="0">
              <a:solidFill>
                <a:schemeClr val="accent2">
                  <a:lumMod val="50000"/>
                </a:schemeClr>
              </a:solidFill>
            </a:endParaRPr>
          </a:p>
        </p:txBody>
      </p:sp>
      <p:pic>
        <p:nvPicPr>
          <p:cNvPr id="2" name="Picture 1"/>
          <p:cNvPicPr>
            <a:picLocks noChangeAspect="1"/>
          </p:cNvPicPr>
          <p:nvPr/>
        </p:nvPicPr>
        <p:blipFill rotWithShape="1">
          <a:blip r:embed="rId3"/>
          <a:srcRect t="31771"/>
          <a:stretch/>
        </p:blipFill>
        <p:spPr>
          <a:xfrm>
            <a:off x="6464117" y="3467100"/>
            <a:ext cx="5599234" cy="2560320"/>
          </a:xfrm>
          <a:prstGeom prst="rect">
            <a:avLst/>
          </a:prstGeom>
        </p:spPr>
      </p:pic>
      <p:pic>
        <p:nvPicPr>
          <p:cNvPr id="8" name="Picture 7"/>
          <p:cNvPicPr>
            <a:picLocks noChangeAspect="1"/>
          </p:cNvPicPr>
          <p:nvPr/>
        </p:nvPicPr>
        <p:blipFill rotWithShape="1">
          <a:blip r:embed="rId4"/>
          <a:srcRect t="32552"/>
          <a:stretch/>
        </p:blipFill>
        <p:spPr>
          <a:xfrm>
            <a:off x="29391" y="3511411"/>
            <a:ext cx="5687774" cy="2560320"/>
          </a:xfrm>
          <a:prstGeom prst="rect">
            <a:avLst/>
          </a:prstGeom>
        </p:spPr>
      </p:pic>
      <p:sp>
        <p:nvSpPr>
          <p:cNvPr id="10" name="Right Arrow 9"/>
          <p:cNvSpPr/>
          <p:nvPr/>
        </p:nvSpPr>
        <p:spPr>
          <a:xfrm>
            <a:off x="5630077" y="4200551"/>
            <a:ext cx="1350384" cy="722771"/>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TV on EPO</a:t>
            </a:r>
            <a:endParaRPr lang="en-US" dirty="0"/>
          </a:p>
        </p:txBody>
      </p:sp>
      <p:sp>
        <p:nvSpPr>
          <p:cNvPr id="4" name="TextBox 3"/>
          <p:cNvSpPr txBox="1"/>
          <p:nvPr/>
        </p:nvSpPr>
        <p:spPr>
          <a:xfrm>
            <a:off x="2371725" y="3142080"/>
            <a:ext cx="1095375" cy="369332"/>
          </a:xfrm>
          <a:prstGeom prst="rect">
            <a:avLst/>
          </a:prstGeom>
          <a:noFill/>
        </p:spPr>
        <p:txBody>
          <a:bodyPr wrap="square" rtlCol="0">
            <a:spAutoFit/>
          </a:bodyPr>
          <a:lstStyle/>
          <a:p>
            <a:pPr algn="ctr"/>
            <a:r>
              <a:rPr lang="en-US" dirty="0" smtClean="0"/>
              <a:t>EM2</a:t>
            </a:r>
            <a:endParaRPr lang="en-US" dirty="0"/>
          </a:p>
        </p:txBody>
      </p:sp>
      <p:sp>
        <p:nvSpPr>
          <p:cNvPr id="13" name="TextBox 12"/>
          <p:cNvSpPr txBox="1"/>
          <p:nvPr/>
        </p:nvSpPr>
        <p:spPr>
          <a:xfrm>
            <a:off x="8701709" y="3142080"/>
            <a:ext cx="1095375" cy="369332"/>
          </a:xfrm>
          <a:prstGeom prst="rect">
            <a:avLst/>
          </a:prstGeom>
          <a:noFill/>
        </p:spPr>
        <p:txBody>
          <a:bodyPr wrap="square" rtlCol="0">
            <a:spAutoFit/>
          </a:bodyPr>
          <a:lstStyle/>
          <a:p>
            <a:pPr algn="ctr"/>
            <a:r>
              <a:rPr lang="en-US" dirty="0" smtClean="0"/>
              <a:t>EM3</a:t>
            </a:r>
            <a:endParaRPr lang="en-US" dirty="0"/>
          </a:p>
        </p:txBody>
      </p:sp>
      <p:sp>
        <p:nvSpPr>
          <p:cNvPr id="14" name="TextBox 13"/>
          <p:cNvSpPr txBox="1"/>
          <p:nvPr/>
        </p:nvSpPr>
        <p:spPr>
          <a:xfrm>
            <a:off x="0" y="2595543"/>
            <a:ext cx="1893094" cy="400110"/>
          </a:xfrm>
          <a:prstGeom prst="rect">
            <a:avLst/>
          </a:prstGeom>
          <a:noFill/>
        </p:spPr>
        <p:txBody>
          <a:bodyPr wrap="square" rtlCol="0">
            <a:spAutoFit/>
          </a:bodyPr>
          <a:lstStyle/>
          <a:p>
            <a:pPr algn="ctr"/>
            <a:r>
              <a:rPr lang="en-US" sz="2000" u="sng" dirty="0" smtClean="0"/>
              <a:t>An example</a:t>
            </a:r>
            <a:endParaRPr lang="en-US" sz="2000" u="sng" dirty="0"/>
          </a:p>
        </p:txBody>
      </p:sp>
      <p:sp>
        <p:nvSpPr>
          <p:cNvPr id="7" name="TextBox 6"/>
          <p:cNvSpPr txBox="1"/>
          <p:nvPr/>
        </p:nvSpPr>
        <p:spPr>
          <a:xfrm>
            <a:off x="5933661" y="6188491"/>
            <a:ext cx="6258339" cy="400110"/>
          </a:xfrm>
          <a:prstGeom prst="rect">
            <a:avLst/>
          </a:prstGeom>
          <a:noFill/>
        </p:spPr>
        <p:txBody>
          <a:bodyPr wrap="square" rtlCol="0">
            <a:spAutoFit/>
          </a:bodyPr>
          <a:lstStyle>
            <a:defPPr>
              <a:defRPr lang="en-US"/>
            </a:defPPr>
            <a:lvl1pPr>
              <a:defRPr b="1">
                <a:solidFill>
                  <a:srgbClr val="002060"/>
                </a:solidFill>
              </a:defRPr>
            </a:lvl1pPr>
          </a:lstStyle>
          <a:p>
            <a:r>
              <a:rPr lang="en-US" sz="2000" dirty="0"/>
              <a:t>Not enough and still have problematic data components!</a:t>
            </a:r>
          </a:p>
        </p:txBody>
      </p:sp>
    </p:spTree>
    <p:extLst>
      <p:ext uri="{BB962C8B-B14F-4D97-AF65-F5344CB8AC3E}">
        <p14:creationId xmlns:p14="http://schemas.microsoft.com/office/powerpoint/2010/main" val="21957300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p:cNvSpPr txBox="1">
            <a:spLocks/>
          </p:cNvSpPr>
          <p:nvPr/>
        </p:nvSpPr>
        <p:spPr>
          <a:xfrm>
            <a:off x="600075" y="306614"/>
            <a:ext cx="10991850" cy="92315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Can we model as many time-varying processes as we want?</a:t>
            </a:r>
            <a:endParaRPr lang="en-US" sz="3600" dirty="0"/>
          </a:p>
        </p:txBody>
      </p:sp>
      <p:graphicFrame>
        <p:nvGraphicFramePr>
          <p:cNvPr id="15" name="Table 14"/>
          <p:cNvGraphicFramePr>
            <a:graphicFrameLocks noGrp="1"/>
          </p:cNvGraphicFramePr>
          <p:nvPr>
            <p:extLst>
              <p:ext uri="{D42A27DB-BD31-4B8C-83A1-F6EECF244321}">
                <p14:modId xmlns:p14="http://schemas.microsoft.com/office/powerpoint/2010/main" val="2524627663"/>
              </p:ext>
            </p:extLst>
          </p:nvPr>
        </p:nvGraphicFramePr>
        <p:xfrm>
          <a:off x="1200785" y="2609850"/>
          <a:ext cx="5590540" cy="2520154"/>
        </p:xfrm>
        <a:graphic>
          <a:graphicData uri="http://schemas.openxmlformats.org/drawingml/2006/table">
            <a:tbl>
              <a:tblPr firstRow="1" bandRow="1">
                <a:tableStyleId>{5C22544A-7EE6-4342-B048-85BDC9FD1C3A}</a:tableStyleId>
              </a:tblPr>
              <a:tblGrid>
                <a:gridCol w="3342640"/>
                <a:gridCol w="1162050"/>
                <a:gridCol w="1085850"/>
              </a:tblGrid>
              <a:tr h="5084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EM1</a:t>
                      </a:r>
                      <a:endParaRPr lang="en-US" sz="2000" dirty="0"/>
                    </a:p>
                  </a:txBody>
                  <a:tcPr/>
                </a:tc>
                <a:tc>
                  <a:txBody>
                    <a:bodyPr/>
                    <a:lstStyle/>
                    <a:p>
                      <a:r>
                        <a:rPr lang="en-US" sz="2000" dirty="0" smtClean="0"/>
                        <a:t>EM2</a:t>
                      </a:r>
                      <a:endParaRPr lang="en-US" sz="2000" dirty="0"/>
                    </a:p>
                  </a:txBody>
                  <a:tcPr/>
                </a:tc>
              </a:tr>
              <a:tr h="282355">
                <a:tc>
                  <a:txBody>
                    <a:bodyPr/>
                    <a:lstStyle/>
                    <a:p>
                      <a:r>
                        <a:rPr lang="en-US" sz="2000" dirty="0" smtClean="0"/>
                        <a:t># of estimated pars</a:t>
                      </a:r>
                      <a:endParaRPr lang="en-US" sz="2000" dirty="0"/>
                    </a:p>
                  </a:txBody>
                  <a:tcPr/>
                </a:tc>
                <a:tc>
                  <a:txBody>
                    <a:bodyPr/>
                    <a:lstStyle/>
                    <a:p>
                      <a:r>
                        <a:rPr lang="en-US" sz="2000" dirty="0" smtClean="0"/>
                        <a:t>164</a:t>
                      </a:r>
                      <a:endParaRPr lang="en-US" sz="2000" dirty="0"/>
                    </a:p>
                  </a:txBody>
                  <a:tcPr/>
                </a:tc>
                <a:tc>
                  <a:txBody>
                    <a:bodyPr/>
                    <a:lstStyle/>
                    <a:p>
                      <a:r>
                        <a:rPr lang="en-US" sz="2000" dirty="0" smtClean="0"/>
                        <a:t>102</a:t>
                      </a:r>
                    </a:p>
                    <a:p>
                      <a:endParaRPr lang="en-US" sz="2000" dirty="0" smtClean="0"/>
                    </a:p>
                    <a:p>
                      <a:endParaRPr lang="en-US" sz="2000" dirty="0"/>
                    </a:p>
                  </a:txBody>
                  <a:tcPr/>
                </a:tc>
              </a:tr>
              <a:tr h="282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 of runs w/ invertible hessian out of 500 runs </a:t>
                      </a:r>
                      <a:endParaRPr lang="en-US" sz="2000" dirty="0"/>
                    </a:p>
                  </a:txBody>
                  <a:tcPr/>
                </a:tc>
                <a:tc>
                  <a:txBody>
                    <a:bodyPr/>
                    <a:lstStyle/>
                    <a:p>
                      <a:r>
                        <a:rPr lang="en-US" sz="2000" dirty="0" smtClean="0"/>
                        <a:t>0</a:t>
                      </a:r>
                      <a:endParaRPr lang="en-US" sz="2000" dirty="0"/>
                    </a:p>
                  </a:txBody>
                  <a:tcPr/>
                </a:tc>
                <a:tc>
                  <a:txBody>
                    <a:bodyPr/>
                    <a:lstStyle/>
                    <a:p>
                      <a:r>
                        <a:rPr lang="en-US" sz="2000" dirty="0" smtClean="0"/>
                        <a:t>0</a:t>
                      </a:r>
                    </a:p>
                    <a:p>
                      <a:endParaRPr lang="en-US" sz="2000" dirty="0" smtClean="0"/>
                    </a:p>
                    <a:p>
                      <a:endParaRPr lang="en-US" sz="2000"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650193381"/>
              </p:ext>
            </p:extLst>
          </p:nvPr>
        </p:nvGraphicFramePr>
        <p:xfrm>
          <a:off x="6809764" y="2613164"/>
          <a:ext cx="4199889" cy="2520154"/>
        </p:xfrm>
        <a:graphic>
          <a:graphicData uri="http://schemas.openxmlformats.org/drawingml/2006/table">
            <a:tbl>
              <a:tblPr firstRow="1" bandRow="1">
                <a:tableStyleId>{5C22544A-7EE6-4342-B048-85BDC9FD1C3A}</a:tableStyleId>
              </a:tblPr>
              <a:tblGrid>
                <a:gridCol w="4199889"/>
              </a:tblGrid>
              <a:tr h="508474">
                <a:tc>
                  <a:txBody>
                    <a:bodyPr/>
                    <a:lstStyle/>
                    <a:p>
                      <a:r>
                        <a:rPr lang="en-US" sz="2000" dirty="0" smtClean="0"/>
                        <a:t>EM3 (time-varying </a:t>
                      </a:r>
                      <a:r>
                        <a:rPr lang="en-US" sz="2000" dirty="0" err="1" smtClean="0"/>
                        <a:t>len</a:t>
                      </a:r>
                      <a:r>
                        <a:rPr lang="en-US" sz="2000" dirty="0" smtClean="0"/>
                        <a:t>-based</a:t>
                      </a:r>
                      <a:r>
                        <a:rPr lang="en-US" sz="2000" baseline="0" dirty="0" smtClean="0"/>
                        <a:t> </a:t>
                      </a:r>
                      <a:r>
                        <a:rPr lang="en-US" sz="2000" dirty="0" err="1" smtClean="0"/>
                        <a:t>selex</a:t>
                      </a:r>
                      <a:r>
                        <a:rPr lang="en-US" sz="2000" dirty="0" smtClean="0"/>
                        <a:t>)</a:t>
                      </a:r>
                      <a:endParaRPr lang="en-US" sz="2000" dirty="0"/>
                    </a:p>
                  </a:txBody>
                  <a:tcPr/>
                </a:tc>
              </a:tr>
              <a:tr h="282355">
                <a:tc>
                  <a:txBody>
                    <a:bodyPr/>
                    <a:lstStyle/>
                    <a:p>
                      <a:r>
                        <a:rPr lang="en-US" sz="2000" dirty="0" smtClean="0"/>
                        <a:t>285 </a:t>
                      </a:r>
                      <a:r>
                        <a:rPr lang="en-US" sz="2000" baseline="0" dirty="0" smtClean="0"/>
                        <a:t>on EPO;</a:t>
                      </a:r>
                    </a:p>
                    <a:p>
                      <a:r>
                        <a:rPr lang="en-US" sz="2000" baseline="0" dirty="0" smtClean="0"/>
                        <a:t>468 on EPO &amp; </a:t>
                      </a:r>
                      <a:r>
                        <a:rPr lang="en-US" sz="2000" baseline="0" dirty="0" err="1" smtClean="0"/>
                        <a:t>Setnet</a:t>
                      </a:r>
                      <a:r>
                        <a:rPr lang="en-US" sz="2000" baseline="0" dirty="0" smtClean="0"/>
                        <a:t>;</a:t>
                      </a:r>
                    </a:p>
                    <a:p>
                      <a:r>
                        <a:rPr lang="en-US" sz="2000" baseline="0" dirty="0" smtClean="0"/>
                        <a:t>834 on 4 fleets</a:t>
                      </a:r>
                      <a:endParaRPr lang="en-US" sz="2000" dirty="0"/>
                    </a:p>
                  </a:txBody>
                  <a:tcPr/>
                </a:tc>
              </a:tr>
              <a:tr h="282355">
                <a:tc>
                  <a:txBody>
                    <a:bodyPr/>
                    <a:lstStyle/>
                    <a:p>
                      <a:r>
                        <a:rPr lang="en-US" sz="2000" dirty="0" smtClean="0"/>
                        <a:t>175 </a:t>
                      </a:r>
                      <a:r>
                        <a:rPr lang="en-US" sz="2000" baseline="0" dirty="0" smtClean="0"/>
                        <a:t>on EPO;</a:t>
                      </a:r>
                    </a:p>
                    <a:p>
                      <a:r>
                        <a:rPr lang="en-US" sz="2000" baseline="0" dirty="0" smtClean="0">
                          <a:solidFill>
                            <a:schemeClr val="tx1"/>
                          </a:solidFill>
                        </a:rPr>
                        <a:t>228 </a:t>
                      </a:r>
                      <a:r>
                        <a:rPr lang="en-US" sz="2000" baseline="0" dirty="0" smtClean="0"/>
                        <a:t>on EPO &amp; </a:t>
                      </a:r>
                      <a:r>
                        <a:rPr lang="en-US" sz="2000" baseline="0" dirty="0" err="1" smtClean="0"/>
                        <a:t>Setnet</a:t>
                      </a:r>
                      <a:r>
                        <a:rPr lang="en-US" sz="2000"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aseline="0" dirty="0" smtClean="0">
                          <a:solidFill>
                            <a:schemeClr val="tx1"/>
                          </a:solidFill>
                        </a:rPr>
                        <a:t>495</a:t>
                      </a:r>
                      <a:r>
                        <a:rPr lang="en-US" sz="2000" baseline="0" dirty="0" smtClean="0">
                          <a:solidFill>
                            <a:srgbClr val="FF0000"/>
                          </a:solidFill>
                        </a:rPr>
                        <a:t>  </a:t>
                      </a:r>
                      <a:r>
                        <a:rPr lang="en-US" sz="2000" baseline="0" dirty="0" smtClean="0"/>
                        <a:t>on 4 fleets</a:t>
                      </a:r>
                    </a:p>
                  </a:txBody>
                  <a:tcPr/>
                </a:tc>
              </a:tr>
            </a:tbl>
          </a:graphicData>
        </a:graphic>
      </p:graphicFrame>
      <p:sp>
        <p:nvSpPr>
          <p:cNvPr id="2" name="TextBox 1"/>
          <p:cNvSpPr txBox="1"/>
          <p:nvPr/>
        </p:nvSpPr>
        <p:spPr>
          <a:xfrm>
            <a:off x="1133856" y="1938528"/>
            <a:ext cx="9006840" cy="461665"/>
          </a:xfrm>
          <a:prstGeom prst="rect">
            <a:avLst/>
          </a:prstGeom>
          <a:noFill/>
        </p:spPr>
        <p:txBody>
          <a:bodyPr wrap="square" rtlCol="0">
            <a:spAutoFit/>
          </a:bodyPr>
          <a:lstStyle/>
          <a:p>
            <a:r>
              <a:rPr lang="en-US" sz="2400" dirty="0" smtClean="0">
                <a:solidFill>
                  <a:srgbClr val="C00000"/>
                </a:solidFill>
              </a:rPr>
              <a:t>In the case of time-varying parameters are estimated independently</a:t>
            </a:r>
            <a:endParaRPr lang="en-US" sz="2400" dirty="0">
              <a:solidFill>
                <a:srgbClr val="C00000"/>
              </a:solidFill>
            </a:endParaRPr>
          </a:p>
        </p:txBody>
      </p:sp>
    </p:spTree>
    <p:extLst>
      <p:ext uri="{BB962C8B-B14F-4D97-AF65-F5344CB8AC3E}">
        <p14:creationId xmlns:p14="http://schemas.microsoft.com/office/powerpoint/2010/main" val="27013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36605" y="3383280"/>
            <a:ext cx="7455395" cy="3474720"/>
          </a:xfrm>
          <a:prstGeom prst="rect">
            <a:avLst/>
          </a:prstGeom>
        </p:spPr>
      </p:pic>
      <p:pic>
        <p:nvPicPr>
          <p:cNvPr id="4" name="Picture 3"/>
          <p:cNvPicPr>
            <a:picLocks noChangeAspect="1"/>
          </p:cNvPicPr>
          <p:nvPr/>
        </p:nvPicPr>
        <p:blipFill>
          <a:blip r:embed="rId3"/>
          <a:stretch>
            <a:fillRect/>
          </a:stretch>
        </p:blipFill>
        <p:spPr>
          <a:xfrm>
            <a:off x="107267" y="0"/>
            <a:ext cx="7400009" cy="3474720"/>
          </a:xfrm>
          <a:prstGeom prst="rect">
            <a:avLst/>
          </a:prstGeom>
        </p:spPr>
      </p:pic>
    </p:spTree>
    <p:extLst>
      <p:ext uri="{BB962C8B-B14F-4D97-AF65-F5344CB8AC3E}">
        <p14:creationId xmlns:p14="http://schemas.microsoft.com/office/powerpoint/2010/main" val="24465666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pSp>
        <p:nvGrpSpPr>
          <p:cNvPr id="4" name="Group 3"/>
          <p:cNvGrpSpPr/>
          <p:nvPr/>
        </p:nvGrpSpPr>
        <p:grpSpPr>
          <a:xfrm>
            <a:off x="118268" y="1201192"/>
            <a:ext cx="5880354" cy="2517969"/>
            <a:chOff x="1934011" y="1846053"/>
            <a:chExt cx="5880354" cy="2517969"/>
          </a:xfrm>
        </p:grpSpPr>
        <p:pic>
          <p:nvPicPr>
            <p:cNvPr id="5" name="Picture 4"/>
            <p:cNvPicPr>
              <a:picLocks noChangeAspect="1"/>
            </p:cNvPicPr>
            <p:nvPr/>
          </p:nvPicPr>
          <p:blipFill>
            <a:blip r:embed="rId2"/>
            <a:stretch>
              <a:fillRect/>
            </a:stretch>
          </p:blipFill>
          <p:spPr>
            <a:xfrm>
              <a:off x="1934011" y="1846053"/>
              <a:ext cx="5880354" cy="2244035"/>
            </a:xfrm>
            <a:prstGeom prst="rect">
              <a:avLst/>
            </a:prstGeom>
          </p:spPr>
        </p:pic>
        <p:pic>
          <p:nvPicPr>
            <p:cNvPr id="6" name="Picture 5"/>
            <p:cNvPicPr>
              <a:picLocks noChangeAspect="1"/>
            </p:cNvPicPr>
            <p:nvPr/>
          </p:nvPicPr>
          <p:blipFill>
            <a:blip r:embed="rId3"/>
            <a:stretch>
              <a:fillRect/>
            </a:stretch>
          </p:blipFill>
          <p:spPr>
            <a:xfrm>
              <a:off x="2470637" y="4019493"/>
              <a:ext cx="5275385" cy="344529"/>
            </a:xfrm>
            <a:prstGeom prst="rect">
              <a:avLst/>
            </a:prstGeom>
          </p:spPr>
        </p:pic>
      </p:grpSp>
      <p:grpSp>
        <p:nvGrpSpPr>
          <p:cNvPr id="7" name="Group 6"/>
          <p:cNvGrpSpPr/>
          <p:nvPr/>
        </p:nvGrpSpPr>
        <p:grpSpPr>
          <a:xfrm>
            <a:off x="6240856" y="3719161"/>
            <a:ext cx="5678732" cy="3011366"/>
            <a:chOff x="4414837" y="4424174"/>
            <a:chExt cx="4060948" cy="2016191"/>
          </a:xfrm>
        </p:grpSpPr>
        <p:pic>
          <p:nvPicPr>
            <p:cNvPr id="8" name="Picture 7"/>
            <p:cNvPicPr>
              <a:picLocks noChangeAspect="1"/>
            </p:cNvPicPr>
            <p:nvPr/>
          </p:nvPicPr>
          <p:blipFill>
            <a:blip r:embed="rId4"/>
            <a:stretch>
              <a:fillRect/>
            </a:stretch>
          </p:blipFill>
          <p:spPr>
            <a:xfrm>
              <a:off x="4414837" y="4424174"/>
              <a:ext cx="4060948" cy="1587566"/>
            </a:xfrm>
            <a:prstGeom prst="rect">
              <a:avLst/>
            </a:prstGeom>
          </p:spPr>
        </p:pic>
        <p:pic>
          <p:nvPicPr>
            <p:cNvPr id="9" name="Picture 8"/>
            <p:cNvPicPr>
              <a:picLocks noChangeAspect="1"/>
            </p:cNvPicPr>
            <p:nvPr/>
          </p:nvPicPr>
          <p:blipFill>
            <a:blip r:embed="rId5"/>
            <a:stretch>
              <a:fillRect/>
            </a:stretch>
          </p:blipFill>
          <p:spPr>
            <a:xfrm>
              <a:off x="4599311" y="6011740"/>
              <a:ext cx="3810000" cy="428625"/>
            </a:xfrm>
            <a:prstGeom prst="rect">
              <a:avLst/>
            </a:prstGeom>
          </p:spPr>
        </p:pic>
      </p:grpSp>
      <p:sp>
        <p:nvSpPr>
          <p:cNvPr id="11"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C00000"/>
                </a:solidFill>
              </a:rPr>
              <a:t>Poor </a:t>
            </a:r>
            <a:r>
              <a:rPr lang="en-US" sz="3600" dirty="0" smtClean="0">
                <a:solidFill>
                  <a:srgbClr val="C00000"/>
                </a:solidFill>
              </a:rPr>
              <a:t>fit </a:t>
            </a:r>
            <a:r>
              <a:rPr lang="en-US" sz="3600" dirty="0">
                <a:solidFill>
                  <a:srgbClr val="C00000"/>
                </a:solidFill>
              </a:rPr>
              <a:t>to </a:t>
            </a:r>
            <a:r>
              <a:rPr lang="en-US" sz="3600" dirty="0" smtClean="0">
                <a:solidFill>
                  <a:srgbClr val="C00000"/>
                </a:solidFill>
              </a:rPr>
              <a:t>primary indices </a:t>
            </a:r>
            <a:r>
              <a:rPr lang="en-US" sz="3600" dirty="0">
                <a:solidFill>
                  <a:srgbClr val="C00000"/>
                </a:solidFill>
              </a:rPr>
              <a:t>of </a:t>
            </a:r>
            <a:r>
              <a:rPr lang="en-US" sz="3600" dirty="0" smtClean="0">
                <a:solidFill>
                  <a:srgbClr val="C00000"/>
                </a:solidFill>
              </a:rPr>
              <a:t>adult fish</a:t>
            </a:r>
            <a:endParaRPr lang="en-US" sz="3600" dirty="0">
              <a:solidFill>
                <a:srgbClr val="C00000"/>
              </a:solidFill>
            </a:endParaRPr>
          </a:p>
        </p:txBody>
      </p:sp>
    </p:spTree>
    <p:extLst>
      <p:ext uri="{BB962C8B-B14F-4D97-AF65-F5344CB8AC3E}">
        <p14:creationId xmlns:p14="http://schemas.microsoft.com/office/powerpoint/2010/main" val="40129422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838200" y="86015"/>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rgbClr val="C00000"/>
                </a:solidFill>
              </a:rPr>
              <a:t>Poor </a:t>
            </a:r>
            <a:r>
              <a:rPr lang="en-US" sz="3600" dirty="0" smtClean="0">
                <a:solidFill>
                  <a:srgbClr val="C00000"/>
                </a:solidFill>
              </a:rPr>
              <a:t>fit </a:t>
            </a:r>
            <a:r>
              <a:rPr lang="en-US" sz="3600" dirty="0">
                <a:solidFill>
                  <a:srgbClr val="C00000"/>
                </a:solidFill>
              </a:rPr>
              <a:t>to </a:t>
            </a:r>
            <a:r>
              <a:rPr lang="en-US" sz="3600" dirty="0" smtClean="0">
                <a:solidFill>
                  <a:srgbClr val="C00000"/>
                </a:solidFill>
              </a:rPr>
              <a:t>size compositions</a:t>
            </a:r>
            <a:endParaRPr lang="en-US" sz="3600" dirty="0">
              <a:solidFill>
                <a:srgbClr val="C00000"/>
              </a:solidFill>
            </a:endParaRP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0584" y="1004865"/>
            <a:ext cx="9336024" cy="5835014"/>
          </a:xfrm>
        </p:spPr>
      </p:pic>
      <p:sp>
        <p:nvSpPr>
          <p:cNvPr id="8" name="TextBox 7"/>
          <p:cNvSpPr txBox="1"/>
          <p:nvPr/>
        </p:nvSpPr>
        <p:spPr>
          <a:xfrm>
            <a:off x="8057617" y="5223164"/>
            <a:ext cx="4027546" cy="1077218"/>
          </a:xfrm>
          <a:prstGeom prst="rect">
            <a:avLst/>
          </a:prstGeom>
          <a:noFill/>
        </p:spPr>
        <p:txBody>
          <a:bodyPr wrap="square" rtlCol="0">
            <a:spAutoFit/>
          </a:bodyPr>
          <a:lstStyle/>
          <a:p>
            <a:r>
              <a:rPr lang="en-US" sz="3200" dirty="0">
                <a:solidFill>
                  <a:srgbClr val="FF0000"/>
                </a:solidFill>
              </a:rPr>
              <a:t>R</a:t>
            </a:r>
            <a:r>
              <a:rPr lang="en-US" sz="2000" dirty="0">
                <a:solidFill>
                  <a:srgbClr val="FF0000"/>
                </a:solidFill>
              </a:rPr>
              <a:t>0</a:t>
            </a:r>
            <a:r>
              <a:rPr lang="en-US" sz="3200" dirty="0">
                <a:solidFill>
                  <a:srgbClr val="FF0000"/>
                </a:solidFill>
              </a:rPr>
              <a:t> </a:t>
            </a:r>
            <a:r>
              <a:rPr lang="en-US" sz="3200" dirty="0" smtClean="0">
                <a:solidFill>
                  <a:srgbClr val="FF0000"/>
                </a:solidFill>
              </a:rPr>
              <a:t>profile: </a:t>
            </a:r>
          </a:p>
          <a:p>
            <a:r>
              <a:rPr lang="en-US" sz="3200" dirty="0" smtClean="0">
                <a:solidFill>
                  <a:srgbClr val="FF0000"/>
                </a:solidFill>
              </a:rPr>
              <a:t>Influence of miss-fit</a:t>
            </a:r>
            <a:endParaRPr lang="en-US" sz="3200" dirty="0">
              <a:solidFill>
                <a:srgbClr val="FF0000"/>
              </a:solidFill>
            </a:endParaRPr>
          </a:p>
        </p:txBody>
      </p:sp>
      <p:sp>
        <p:nvSpPr>
          <p:cNvPr id="2" name="TextBox 1"/>
          <p:cNvSpPr txBox="1"/>
          <p:nvPr/>
        </p:nvSpPr>
        <p:spPr>
          <a:xfrm>
            <a:off x="2103120" y="1004865"/>
            <a:ext cx="603504" cy="369332"/>
          </a:xfrm>
          <a:prstGeom prst="rect">
            <a:avLst/>
          </a:prstGeom>
          <a:noFill/>
        </p:spPr>
        <p:txBody>
          <a:bodyPr wrap="square" rtlCol="0">
            <a:spAutoFit/>
          </a:bodyPr>
          <a:lstStyle/>
          <a:p>
            <a:r>
              <a:rPr lang="en-US" dirty="0" smtClean="0">
                <a:solidFill>
                  <a:srgbClr val="7030A0"/>
                </a:solidFill>
              </a:rPr>
              <a:t> 6%</a:t>
            </a:r>
            <a:endParaRPr lang="en-US" dirty="0">
              <a:solidFill>
                <a:srgbClr val="7030A0"/>
              </a:solidFill>
            </a:endParaRPr>
          </a:p>
        </p:txBody>
      </p:sp>
      <p:sp>
        <p:nvSpPr>
          <p:cNvPr id="7" name="TextBox 6"/>
          <p:cNvSpPr txBox="1"/>
          <p:nvPr/>
        </p:nvSpPr>
        <p:spPr>
          <a:xfrm>
            <a:off x="2103120" y="2821473"/>
            <a:ext cx="603504" cy="369332"/>
          </a:xfrm>
          <a:prstGeom prst="rect">
            <a:avLst/>
          </a:prstGeom>
          <a:noFill/>
        </p:spPr>
        <p:txBody>
          <a:bodyPr wrap="square" rtlCol="0">
            <a:spAutoFit/>
          </a:bodyPr>
          <a:lstStyle/>
          <a:p>
            <a:r>
              <a:rPr lang="en-US" dirty="0" smtClean="0">
                <a:solidFill>
                  <a:srgbClr val="7030A0"/>
                </a:solidFill>
              </a:rPr>
              <a:t>18%</a:t>
            </a:r>
            <a:endParaRPr lang="en-US" dirty="0">
              <a:solidFill>
                <a:srgbClr val="7030A0"/>
              </a:solidFill>
            </a:endParaRPr>
          </a:p>
        </p:txBody>
      </p:sp>
      <p:sp>
        <p:nvSpPr>
          <p:cNvPr id="9" name="TextBox 8"/>
          <p:cNvSpPr txBox="1"/>
          <p:nvPr/>
        </p:nvSpPr>
        <p:spPr>
          <a:xfrm>
            <a:off x="2112264" y="4673442"/>
            <a:ext cx="603504" cy="369332"/>
          </a:xfrm>
          <a:prstGeom prst="rect">
            <a:avLst/>
          </a:prstGeom>
          <a:noFill/>
        </p:spPr>
        <p:txBody>
          <a:bodyPr wrap="square" rtlCol="0">
            <a:spAutoFit/>
          </a:bodyPr>
          <a:lstStyle/>
          <a:p>
            <a:r>
              <a:rPr lang="en-US" dirty="0" smtClean="0">
                <a:solidFill>
                  <a:srgbClr val="7030A0"/>
                </a:solidFill>
              </a:rPr>
              <a:t> 4%</a:t>
            </a:r>
            <a:endParaRPr lang="en-US" dirty="0">
              <a:solidFill>
                <a:srgbClr val="7030A0"/>
              </a:solidFill>
            </a:endParaRPr>
          </a:p>
        </p:txBody>
      </p:sp>
      <p:sp>
        <p:nvSpPr>
          <p:cNvPr id="10" name="TextBox 9"/>
          <p:cNvSpPr txBox="1"/>
          <p:nvPr/>
        </p:nvSpPr>
        <p:spPr>
          <a:xfrm>
            <a:off x="4343400" y="1004865"/>
            <a:ext cx="603504" cy="369332"/>
          </a:xfrm>
          <a:prstGeom prst="rect">
            <a:avLst/>
          </a:prstGeom>
          <a:noFill/>
        </p:spPr>
        <p:txBody>
          <a:bodyPr wrap="square" rtlCol="0">
            <a:spAutoFit/>
          </a:bodyPr>
          <a:lstStyle/>
          <a:p>
            <a:r>
              <a:rPr lang="en-US" dirty="0" smtClean="0">
                <a:solidFill>
                  <a:srgbClr val="7030A0"/>
                </a:solidFill>
              </a:rPr>
              <a:t>28%</a:t>
            </a:r>
            <a:endParaRPr lang="en-US" dirty="0">
              <a:solidFill>
                <a:srgbClr val="7030A0"/>
              </a:solidFill>
            </a:endParaRPr>
          </a:p>
        </p:txBody>
      </p:sp>
      <p:sp>
        <p:nvSpPr>
          <p:cNvPr id="11" name="TextBox 10"/>
          <p:cNvSpPr txBox="1"/>
          <p:nvPr/>
        </p:nvSpPr>
        <p:spPr>
          <a:xfrm>
            <a:off x="4343400" y="2821473"/>
            <a:ext cx="603504" cy="369332"/>
          </a:xfrm>
          <a:prstGeom prst="rect">
            <a:avLst/>
          </a:prstGeom>
          <a:noFill/>
        </p:spPr>
        <p:txBody>
          <a:bodyPr wrap="square" rtlCol="0">
            <a:spAutoFit/>
          </a:bodyPr>
          <a:lstStyle/>
          <a:p>
            <a:r>
              <a:rPr lang="en-US" dirty="0" smtClean="0">
                <a:solidFill>
                  <a:srgbClr val="7030A0"/>
                </a:solidFill>
              </a:rPr>
              <a:t>10%</a:t>
            </a:r>
            <a:endParaRPr lang="en-US" dirty="0">
              <a:solidFill>
                <a:srgbClr val="7030A0"/>
              </a:solidFill>
            </a:endParaRPr>
          </a:p>
        </p:txBody>
      </p:sp>
      <p:sp>
        <p:nvSpPr>
          <p:cNvPr id="12" name="TextBox 11"/>
          <p:cNvSpPr txBox="1"/>
          <p:nvPr/>
        </p:nvSpPr>
        <p:spPr>
          <a:xfrm>
            <a:off x="10021824" y="1189531"/>
            <a:ext cx="1682496" cy="1200329"/>
          </a:xfrm>
          <a:prstGeom prst="rect">
            <a:avLst/>
          </a:prstGeom>
          <a:noFill/>
        </p:spPr>
        <p:txBody>
          <a:bodyPr wrap="square" rtlCol="0">
            <a:spAutoFit/>
          </a:bodyPr>
          <a:lstStyle/>
          <a:p>
            <a:r>
              <a:rPr lang="en-US" dirty="0" smtClean="0">
                <a:solidFill>
                  <a:srgbClr val="7030A0"/>
                </a:solidFill>
              </a:rPr>
              <a:t>% Catch in </a:t>
            </a:r>
            <a:r>
              <a:rPr lang="en-US" dirty="0" err="1" smtClean="0">
                <a:solidFill>
                  <a:srgbClr val="7030A0"/>
                </a:solidFill>
              </a:rPr>
              <a:t>wt</a:t>
            </a:r>
            <a:endParaRPr lang="en-US" dirty="0" smtClean="0">
              <a:solidFill>
                <a:srgbClr val="7030A0"/>
              </a:solidFill>
            </a:endParaRPr>
          </a:p>
          <a:p>
            <a:r>
              <a:rPr lang="en-US" dirty="0" smtClean="0">
                <a:solidFill>
                  <a:srgbClr val="7030A0"/>
                </a:solidFill>
              </a:rPr>
              <a:t>F6:  6%</a:t>
            </a:r>
          </a:p>
          <a:p>
            <a:r>
              <a:rPr lang="en-US" dirty="0">
                <a:solidFill>
                  <a:srgbClr val="7030A0"/>
                </a:solidFill>
              </a:rPr>
              <a:t>F13: 0.4</a:t>
            </a:r>
            <a:r>
              <a:rPr lang="en-US" dirty="0" smtClean="0">
                <a:solidFill>
                  <a:srgbClr val="7030A0"/>
                </a:solidFill>
              </a:rPr>
              <a:t>%</a:t>
            </a:r>
          </a:p>
          <a:p>
            <a:r>
              <a:rPr lang="en-US" dirty="0">
                <a:solidFill>
                  <a:srgbClr val="7030A0"/>
                </a:solidFill>
              </a:rPr>
              <a:t>F14: 2</a:t>
            </a:r>
            <a:r>
              <a:rPr lang="en-US" dirty="0" smtClean="0">
                <a:solidFill>
                  <a:srgbClr val="7030A0"/>
                </a:solidFill>
              </a:rPr>
              <a:t>%</a:t>
            </a:r>
            <a:endParaRPr lang="en-US" dirty="0">
              <a:solidFill>
                <a:srgbClr val="7030A0"/>
              </a:solidFill>
            </a:endParaRPr>
          </a:p>
        </p:txBody>
      </p:sp>
      <p:sp>
        <p:nvSpPr>
          <p:cNvPr id="17" name="TextBox 16"/>
          <p:cNvSpPr txBox="1"/>
          <p:nvPr/>
        </p:nvSpPr>
        <p:spPr>
          <a:xfrm>
            <a:off x="6592824" y="1004865"/>
            <a:ext cx="603504" cy="369332"/>
          </a:xfrm>
          <a:prstGeom prst="rect">
            <a:avLst/>
          </a:prstGeom>
          <a:noFill/>
        </p:spPr>
        <p:txBody>
          <a:bodyPr wrap="square" rtlCol="0">
            <a:spAutoFit/>
          </a:bodyPr>
          <a:lstStyle/>
          <a:p>
            <a:r>
              <a:rPr lang="en-US" dirty="0">
                <a:solidFill>
                  <a:srgbClr val="7030A0"/>
                </a:solidFill>
              </a:rPr>
              <a:t> </a:t>
            </a:r>
            <a:r>
              <a:rPr lang="en-US" dirty="0" smtClean="0">
                <a:solidFill>
                  <a:srgbClr val="7030A0"/>
                </a:solidFill>
              </a:rPr>
              <a:t>2%</a:t>
            </a:r>
            <a:endParaRPr lang="en-US" dirty="0">
              <a:solidFill>
                <a:srgbClr val="7030A0"/>
              </a:solidFill>
            </a:endParaRPr>
          </a:p>
        </p:txBody>
      </p:sp>
      <p:sp>
        <p:nvSpPr>
          <p:cNvPr id="18" name="TextBox 17"/>
          <p:cNvSpPr txBox="1"/>
          <p:nvPr/>
        </p:nvSpPr>
        <p:spPr>
          <a:xfrm>
            <a:off x="6592824" y="2821473"/>
            <a:ext cx="603504" cy="369332"/>
          </a:xfrm>
          <a:prstGeom prst="rect">
            <a:avLst/>
          </a:prstGeom>
          <a:noFill/>
        </p:spPr>
        <p:txBody>
          <a:bodyPr wrap="square" rtlCol="0">
            <a:spAutoFit/>
          </a:bodyPr>
          <a:lstStyle/>
          <a:p>
            <a:r>
              <a:rPr lang="en-US" dirty="0">
                <a:solidFill>
                  <a:srgbClr val="7030A0"/>
                </a:solidFill>
              </a:rPr>
              <a:t> </a:t>
            </a:r>
            <a:r>
              <a:rPr lang="en-US" dirty="0" smtClean="0">
                <a:solidFill>
                  <a:srgbClr val="7030A0"/>
                </a:solidFill>
              </a:rPr>
              <a:t>3%</a:t>
            </a:r>
            <a:endParaRPr lang="en-US" dirty="0">
              <a:solidFill>
                <a:srgbClr val="7030A0"/>
              </a:solidFill>
            </a:endParaRPr>
          </a:p>
        </p:txBody>
      </p:sp>
      <p:sp>
        <p:nvSpPr>
          <p:cNvPr id="19" name="TextBox 18"/>
          <p:cNvSpPr txBox="1"/>
          <p:nvPr/>
        </p:nvSpPr>
        <p:spPr>
          <a:xfrm>
            <a:off x="6601968" y="4673442"/>
            <a:ext cx="603504" cy="369332"/>
          </a:xfrm>
          <a:prstGeom prst="rect">
            <a:avLst/>
          </a:prstGeom>
          <a:noFill/>
        </p:spPr>
        <p:txBody>
          <a:bodyPr wrap="square" rtlCol="0">
            <a:spAutoFit/>
          </a:bodyPr>
          <a:lstStyle/>
          <a:p>
            <a:r>
              <a:rPr lang="en-US" dirty="0" smtClean="0">
                <a:solidFill>
                  <a:srgbClr val="7030A0"/>
                </a:solidFill>
              </a:rPr>
              <a:t>  2%</a:t>
            </a:r>
            <a:endParaRPr lang="en-US" dirty="0">
              <a:solidFill>
                <a:srgbClr val="7030A0"/>
              </a:solidFill>
            </a:endParaRPr>
          </a:p>
        </p:txBody>
      </p:sp>
      <p:sp>
        <p:nvSpPr>
          <p:cNvPr id="20" name="TextBox 19"/>
          <p:cNvSpPr txBox="1"/>
          <p:nvPr/>
        </p:nvSpPr>
        <p:spPr>
          <a:xfrm>
            <a:off x="8939784" y="1004865"/>
            <a:ext cx="603504" cy="369332"/>
          </a:xfrm>
          <a:prstGeom prst="rect">
            <a:avLst/>
          </a:prstGeom>
          <a:noFill/>
        </p:spPr>
        <p:txBody>
          <a:bodyPr wrap="square" rtlCol="0">
            <a:spAutoFit/>
          </a:bodyPr>
          <a:lstStyle/>
          <a:p>
            <a:r>
              <a:rPr lang="en-US" dirty="0">
                <a:solidFill>
                  <a:srgbClr val="7030A0"/>
                </a:solidFill>
              </a:rPr>
              <a:t> </a:t>
            </a:r>
            <a:r>
              <a:rPr lang="en-US" dirty="0" smtClean="0">
                <a:solidFill>
                  <a:srgbClr val="7030A0"/>
                </a:solidFill>
              </a:rPr>
              <a:t>3%</a:t>
            </a:r>
            <a:endParaRPr lang="en-US" dirty="0">
              <a:solidFill>
                <a:srgbClr val="7030A0"/>
              </a:solidFill>
            </a:endParaRPr>
          </a:p>
        </p:txBody>
      </p:sp>
      <p:sp>
        <p:nvSpPr>
          <p:cNvPr id="21" name="TextBox 20"/>
          <p:cNvSpPr txBox="1"/>
          <p:nvPr/>
        </p:nvSpPr>
        <p:spPr>
          <a:xfrm>
            <a:off x="8939784" y="2821473"/>
            <a:ext cx="603504" cy="369332"/>
          </a:xfrm>
          <a:prstGeom prst="rect">
            <a:avLst/>
          </a:prstGeom>
          <a:noFill/>
        </p:spPr>
        <p:txBody>
          <a:bodyPr wrap="square" rtlCol="0">
            <a:spAutoFit/>
          </a:bodyPr>
          <a:lstStyle/>
          <a:p>
            <a:r>
              <a:rPr lang="en-US" dirty="0" smtClean="0">
                <a:solidFill>
                  <a:srgbClr val="7030A0"/>
                </a:solidFill>
              </a:rPr>
              <a:t>24%</a:t>
            </a:r>
            <a:endParaRPr lang="en-US" dirty="0">
              <a:solidFill>
                <a:srgbClr val="7030A0"/>
              </a:solidFill>
            </a:endParaRPr>
          </a:p>
        </p:txBody>
      </p:sp>
      <p:sp>
        <p:nvSpPr>
          <p:cNvPr id="23" name="TextBox 22"/>
          <p:cNvSpPr txBox="1"/>
          <p:nvPr/>
        </p:nvSpPr>
        <p:spPr>
          <a:xfrm>
            <a:off x="4357116" y="4673442"/>
            <a:ext cx="603504" cy="369332"/>
          </a:xfrm>
          <a:prstGeom prst="rect">
            <a:avLst/>
          </a:prstGeom>
          <a:noFill/>
        </p:spPr>
        <p:txBody>
          <a:bodyPr wrap="square" rtlCol="0">
            <a:spAutoFit/>
          </a:bodyPr>
          <a:lstStyle/>
          <a:p>
            <a:r>
              <a:rPr lang="en-US" dirty="0">
                <a:solidFill>
                  <a:srgbClr val="7030A0"/>
                </a:solidFill>
              </a:rPr>
              <a:t> </a:t>
            </a:r>
            <a:r>
              <a:rPr lang="en-US" dirty="0" smtClean="0">
                <a:solidFill>
                  <a:srgbClr val="7030A0"/>
                </a:solidFill>
              </a:rPr>
              <a:t>3%</a:t>
            </a:r>
            <a:endParaRPr lang="en-US" dirty="0">
              <a:solidFill>
                <a:srgbClr val="7030A0"/>
              </a:solidFill>
            </a:endParaRPr>
          </a:p>
        </p:txBody>
      </p:sp>
    </p:spTree>
    <p:extLst>
      <p:ext uri="{BB962C8B-B14F-4D97-AF65-F5344CB8AC3E}">
        <p14:creationId xmlns:p14="http://schemas.microsoft.com/office/powerpoint/2010/main" val="877578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9177" y="541020"/>
            <a:ext cx="3225209" cy="2926080"/>
          </a:xfrm>
          <a:prstGeom prst="rect">
            <a:avLst/>
          </a:prstGeom>
        </p:spPr>
      </p:pic>
      <p:pic>
        <p:nvPicPr>
          <p:cNvPr id="6" name="Picture 5"/>
          <p:cNvPicPr>
            <a:picLocks noChangeAspect="1"/>
          </p:cNvPicPr>
          <p:nvPr/>
        </p:nvPicPr>
        <p:blipFill>
          <a:blip r:embed="rId4"/>
          <a:stretch>
            <a:fillRect/>
          </a:stretch>
        </p:blipFill>
        <p:spPr>
          <a:xfrm>
            <a:off x="1039177" y="3931920"/>
            <a:ext cx="3233490" cy="2926080"/>
          </a:xfrm>
          <a:prstGeom prst="rect">
            <a:avLst/>
          </a:prstGeom>
        </p:spPr>
      </p:pic>
      <p:sp>
        <p:nvSpPr>
          <p:cNvPr id="7" name="TextBox 6"/>
          <p:cNvSpPr txBox="1"/>
          <p:nvPr/>
        </p:nvSpPr>
        <p:spPr>
          <a:xfrm>
            <a:off x="1892809" y="3592997"/>
            <a:ext cx="1362456" cy="369332"/>
          </a:xfrm>
          <a:prstGeom prst="rect">
            <a:avLst/>
          </a:prstGeom>
          <a:noFill/>
        </p:spPr>
        <p:txBody>
          <a:bodyPr wrap="square" rtlCol="0">
            <a:spAutoFit/>
          </a:bodyPr>
          <a:lstStyle/>
          <a:p>
            <a:pPr algn="ctr"/>
            <a:r>
              <a:rPr lang="en-US" dirty="0" smtClean="0"/>
              <a:t>F3TunaPSJS</a:t>
            </a:r>
            <a:endParaRPr lang="en-US" dirty="0"/>
          </a:p>
        </p:txBody>
      </p:sp>
      <p:pic>
        <p:nvPicPr>
          <p:cNvPr id="8" name="Picture 7"/>
          <p:cNvPicPr>
            <a:picLocks noChangeAspect="1"/>
          </p:cNvPicPr>
          <p:nvPr/>
        </p:nvPicPr>
        <p:blipFill>
          <a:blip r:embed="rId5"/>
          <a:stretch>
            <a:fillRect/>
          </a:stretch>
        </p:blipFill>
        <p:spPr>
          <a:xfrm>
            <a:off x="4400925" y="541020"/>
            <a:ext cx="3248754" cy="2926080"/>
          </a:xfrm>
          <a:prstGeom prst="rect">
            <a:avLst/>
          </a:prstGeom>
        </p:spPr>
      </p:pic>
      <p:sp>
        <p:nvSpPr>
          <p:cNvPr id="9" name="TextBox 8"/>
          <p:cNvSpPr txBox="1"/>
          <p:nvPr/>
        </p:nvSpPr>
        <p:spPr>
          <a:xfrm>
            <a:off x="1892808" y="171688"/>
            <a:ext cx="1362456" cy="369332"/>
          </a:xfrm>
          <a:prstGeom prst="rect">
            <a:avLst/>
          </a:prstGeom>
          <a:noFill/>
        </p:spPr>
        <p:txBody>
          <a:bodyPr wrap="square" rtlCol="0">
            <a:spAutoFit/>
          </a:bodyPr>
          <a:lstStyle/>
          <a:p>
            <a:pPr algn="ctr"/>
            <a:r>
              <a:rPr lang="en-US" dirty="0" smtClean="0"/>
              <a:t>F1JPLL</a:t>
            </a:r>
            <a:endParaRPr lang="en-US" dirty="0"/>
          </a:p>
        </p:txBody>
      </p:sp>
      <p:sp>
        <p:nvSpPr>
          <p:cNvPr id="10" name="TextBox 9"/>
          <p:cNvSpPr txBox="1"/>
          <p:nvPr/>
        </p:nvSpPr>
        <p:spPr>
          <a:xfrm>
            <a:off x="5337048" y="172879"/>
            <a:ext cx="1362456" cy="369332"/>
          </a:xfrm>
          <a:prstGeom prst="rect">
            <a:avLst/>
          </a:prstGeom>
          <a:noFill/>
        </p:spPr>
        <p:txBody>
          <a:bodyPr wrap="square" rtlCol="0">
            <a:spAutoFit/>
          </a:bodyPr>
          <a:lstStyle/>
          <a:p>
            <a:pPr algn="ctr"/>
            <a:r>
              <a:rPr lang="en-US" dirty="0" smtClean="0"/>
              <a:t>F5JPTroll</a:t>
            </a:r>
            <a:endParaRPr lang="en-US" dirty="0"/>
          </a:p>
        </p:txBody>
      </p:sp>
      <p:pic>
        <p:nvPicPr>
          <p:cNvPr id="11" name="Picture 10"/>
          <p:cNvPicPr>
            <a:picLocks noChangeAspect="1"/>
          </p:cNvPicPr>
          <p:nvPr/>
        </p:nvPicPr>
        <p:blipFill>
          <a:blip r:embed="rId6"/>
          <a:stretch>
            <a:fillRect/>
          </a:stretch>
        </p:blipFill>
        <p:spPr>
          <a:xfrm>
            <a:off x="4390024" y="3931920"/>
            <a:ext cx="3225993" cy="2926080"/>
          </a:xfrm>
          <a:prstGeom prst="rect">
            <a:avLst/>
          </a:prstGeom>
        </p:spPr>
      </p:pic>
      <p:sp>
        <p:nvSpPr>
          <p:cNvPr id="12" name="TextBox 11"/>
          <p:cNvSpPr txBox="1"/>
          <p:nvPr/>
        </p:nvSpPr>
        <p:spPr>
          <a:xfrm>
            <a:off x="5386566" y="3562588"/>
            <a:ext cx="1362456" cy="369332"/>
          </a:xfrm>
          <a:prstGeom prst="rect">
            <a:avLst/>
          </a:prstGeom>
          <a:noFill/>
        </p:spPr>
        <p:txBody>
          <a:bodyPr wrap="square" rtlCol="0">
            <a:spAutoFit/>
          </a:bodyPr>
          <a:lstStyle/>
          <a:p>
            <a:pPr algn="ctr"/>
            <a:r>
              <a:rPr lang="en-US" dirty="0" smtClean="0"/>
              <a:t>F9JPSet</a:t>
            </a:r>
            <a:endParaRPr lang="en-US" dirty="0"/>
          </a:p>
        </p:txBody>
      </p:sp>
      <p:pic>
        <p:nvPicPr>
          <p:cNvPr id="13" name="Picture 12"/>
          <p:cNvPicPr>
            <a:picLocks noChangeAspect="1"/>
          </p:cNvPicPr>
          <p:nvPr/>
        </p:nvPicPr>
        <p:blipFill>
          <a:blip r:embed="rId7"/>
          <a:stretch>
            <a:fillRect/>
          </a:stretch>
        </p:blipFill>
        <p:spPr>
          <a:xfrm>
            <a:off x="7635626" y="541020"/>
            <a:ext cx="3280290" cy="2926080"/>
          </a:xfrm>
          <a:prstGeom prst="rect">
            <a:avLst/>
          </a:prstGeom>
        </p:spPr>
      </p:pic>
      <p:sp>
        <p:nvSpPr>
          <p:cNvPr id="14" name="TextBox 13"/>
          <p:cNvSpPr txBox="1"/>
          <p:nvPr/>
        </p:nvSpPr>
        <p:spPr>
          <a:xfrm>
            <a:off x="8689168" y="178547"/>
            <a:ext cx="1362456" cy="369332"/>
          </a:xfrm>
          <a:prstGeom prst="rect">
            <a:avLst/>
          </a:prstGeom>
          <a:noFill/>
        </p:spPr>
        <p:txBody>
          <a:bodyPr wrap="square" rtlCol="0">
            <a:spAutoFit/>
          </a:bodyPr>
          <a:lstStyle/>
          <a:p>
            <a:pPr algn="ctr"/>
            <a:r>
              <a:rPr lang="en-US" dirty="0" smtClean="0"/>
              <a:t>F10JPSet</a:t>
            </a:r>
            <a:endParaRPr lang="en-US" dirty="0"/>
          </a:p>
        </p:txBody>
      </p:sp>
      <p:pic>
        <p:nvPicPr>
          <p:cNvPr id="15" name="Picture 14"/>
          <p:cNvPicPr>
            <a:picLocks noChangeAspect="1"/>
          </p:cNvPicPr>
          <p:nvPr/>
        </p:nvPicPr>
        <p:blipFill>
          <a:blip r:embed="rId8"/>
          <a:stretch>
            <a:fillRect/>
          </a:stretch>
        </p:blipFill>
        <p:spPr>
          <a:xfrm>
            <a:off x="7714576" y="3931920"/>
            <a:ext cx="3196077" cy="2926080"/>
          </a:xfrm>
          <a:prstGeom prst="rect">
            <a:avLst/>
          </a:prstGeom>
        </p:spPr>
      </p:pic>
      <p:sp>
        <p:nvSpPr>
          <p:cNvPr id="16" name="TextBox 15"/>
          <p:cNvSpPr txBox="1"/>
          <p:nvPr/>
        </p:nvSpPr>
        <p:spPr>
          <a:xfrm>
            <a:off x="8601317" y="3592997"/>
            <a:ext cx="1362456" cy="369332"/>
          </a:xfrm>
          <a:prstGeom prst="rect">
            <a:avLst/>
          </a:prstGeom>
          <a:noFill/>
        </p:spPr>
        <p:txBody>
          <a:bodyPr wrap="square" rtlCol="0">
            <a:spAutoFit/>
          </a:bodyPr>
          <a:lstStyle/>
          <a:p>
            <a:pPr algn="ctr"/>
            <a:r>
              <a:rPr lang="en-US" dirty="0" smtClean="0"/>
              <a:t>F12EPOPS</a:t>
            </a:r>
            <a:endParaRPr lang="en-US" dirty="0"/>
          </a:p>
        </p:txBody>
      </p:sp>
    </p:spTree>
    <p:extLst>
      <p:ext uri="{BB962C8B-B14F-4D97-AF65-F5344CB8AC3E}">
        <p14:creationId xmlns:p14="http://schemas.microsoft.com/office/powerpoint/2010/main" val="627790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471" y="1522690"/>
            <a:ext cx="5653727" cy="897899"/>
          </a:xfrm>
        </p:spPr>
        <p:txBody>
          <a:bodyPr>
            <a:normAutofit fontScale="92500" lnSpcReduction="10000"/>
          </a:bodyPr>
          <a:lstStyle/>
          <a:p>
            <a:pPr marL="514350" indent="-514350">
              <a:buFont typeface="+mj-lt"/>
              <a:buAutoNum type="arabicPeriod"/>
            </a:pPr>
            <a:r>
              <a:rPr lang="en-US" dirty="0"/>
              <a:t>Numerous </a:t>
            </a:r>
            <a:r>
              <a:rPr lang="en-US" dirty="0" smtClean="0"/>
              <a:t>complex </a:t>
            </a:r>
            <a:r>
              <a:rPr lang="en-US" dirty="0" smtClean="0"/>
              <a:t>fisheries</a:t>
            </a:r>
            <a:endParaRPr lang="en-US" dirty="0"/>
          </a:p>
          <a:p>
            <a:r>
              <a:rPr lang="en-US" dirty="0" smtClean="0"/>
              <a:t>11 out of 14 fleets has size comp </a:t>
            </a:r>
            <a:endParaRPr lang="en-US" dirty="0"/>
          </a:p>
        </p:txBody>
      </p:sp>
      <p:pic>
        <p:nvPicPr>
          <p:cNvPr id="4" name="Picture 3"/>
          <p:cNvPicPr>
            <a:picLocks noChangeAspect="1"/>
          </p:cNvPicPr>
          <p:nvPr/>
        </p:nvPicPr>
        <p:blipFill rotWithShape="1">
          <a:blip r:embed="rId2"/>
          <a:srcRect r="27682"/>
          <a:stretch/>
        </p:blipFill>
        <p:spPr>
          <a:xfrm>
            <a:off x="5716137" y="1554480"/>
            <a:ext cx="6475863" cy="5303520"/>
          </a:xfrm>
          <a:prstGeom prst="rect">
            <a:avLst/>
          </a:prstGeom>
        </p:spPr>
      </p:pic>
      <p:pic>
        <p:nvPicPr>
          <p:cNvPr id="5" name="Picture 4"/>
          <p:cNvPicPr>
            <a:picLocks noChangeAspect="1"/>
          </p:cNvPicPr>
          <p:nvPr/>
        </p:nvPicPr>
        <p:blipFill rotWithShape="1">
          <a:blip r:embed="rId2"/>
          <a:srcRect l="71788" t="20646" r="1082" b="22580"/>
          <a:stretch/>
        </p:blipFill>
        <p:spPr>
          <a:xfrm>
            <a:off x="4088090" y="4344186"/>
            <a:ext cx="2007910" cy="2488676"/>
          </a:xfrm>
          <a:prstGeom prst="rect">
            <a:avLst/>
          </a:prstGeom>
        </p:spPr>
      </p:pic>
      <p:sp>
        <p:nvSpPr>
          <p:cNvPr id="6" name="Content Placeholder 2"/>
          <p:cNvSpPr txBox="1">
            <a:spLocks/>
          </p:cNvSpPr>
          <p:nvPr/>
        </p:nvSpPr>
        <p:spPr>
          <a:xfrm>
            <a:off x="161041" y="2706340"/>
            <a:ext cx="5652157" cy="13894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US" dirty="0" smtClean="0"/>
              <a:t>Missing modelled process </a:t>
            </a:r>
          </a:p>
          <a:p>
            <a:pPr marL="0" indent="0">
              <a:buFont typeface="Arial" panose="020B0604020202020204" pitchFamily="34" charset="0"/>
              <a:buNone/>
            </a:pPr>
            <a:r>
              <a:rPr lang="en-US" dirty="0" smtClean="0"/>
              <a:t>(Spatial movement and time-varying selectivity)</a:t>
            </a:r>
          </a:p>
          <a:p>
            <a:pPr marL="342900" indent="-342900">
              <a:buFont typeface="Arial" panose="020B0604020202020204" pitchFamily="34" charset="0"/>
              <a:buAutoNum type="arabicPeriod"/>
            </a:pPr>
            <a:endParaRPr lang="en-US" dirty="0" smtClean="0"/>
          </a:p>
          <a:p>
            <a:pPr marL="342900" indent="-342900">
              <a:buFont typeface="Arial" panose="020B0604020202020204" pitchFamily="34" charset="0"/>
              <a:buAutoNum type="arabicPeriod"/>
            </a:pPr>
            <a:endParaRPr lang="en-US" dirty="0" smtClean="0"/>
          </a:p>
          <a:p>
            <a:endParaRPr lang="en-US" dirty="0"/>
          </a:p>
        </p:txBody>
      </p:sp>
      <p:sp>
        <p:nvSpPr>
          <p:cNvPr id="7"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Two </a:t>
            </a:r>
            <a:r>
              <a:rPr lang="en-US" sz="3600" dirty="0" smtClean="0"/>
              <a:t>big </a:t>
            </a:r>
            <a:r>
              <a:rPr lang="en-US" sz="3600" dirty="0"/>
              <a:t>Issues in the </a:t>
            </a:r>
            <a:r>
              <a:rPr lang="en-US" sz="3600" dirty="0" smtClean="0"/>
              <a:t>modelling</a:t>
            </a:r>
            <a:endParaRPr lang="en-US" sz="3600" dirty="0"/>
          </a:p>
        </p:txBody>
      </p:sp>
    </p:spTree>
    <p:extLst>
      <p:ext uri="{BB962C8B-B14F-4D97-AF65-F5344CB8AC3E}">
        <p14:creationId xmlns:p14="http://schemas.microsoft.com/office/powerpoint/2010/main" val="399150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 y="1269725"/>
            <a:ext cx="12115800" cy="5429250"/>
            <a:chOff x="38100" y="1269725"/>
            <a:chExt cx="12115800" cy="5429250"/>
          </a:xfrm>
        </p:grpSpPr>
        <p:pic>
          <p:nvPicPr>
            <p:cNvPr id="6" name="Picture 5"/>
            <p:cNvPicPr>
              <a:picLocks noChangeAspect="1"/>
            </p:cNvPicPr>
            <p:nvPr/>
          </p:nvPicPr>
          <p:blipFill rotWithShape="1">
            <a:blip r:embed="rId3"/>
            <a:srcRect l="827" r="1014"/>
            <a:stretch/>
          </p:blipFill>
          <p:spPr>
            <a:xfrm>
              <a:off x="38100" y="1269725"/>
              <a:ext cx="12115800" cy="5429250"/>
            </a:xfrm>
            <a:prstGeom prst="rect">
              <a:avLst/>
            </a:prstGeom>
          </p:spPr>
        </p:pic>
        <p:sp>
          <p:nvSpPr>
            <p:cNvPr id="3" name="Rectangle 2"/>
            <p:cNvSpPr/>
            <p:nvPr/>
          </p:nvSpPr>
          <p:spPr>
            <a:xfrm>
              <a:off x="7643191" y="2445026"/>
              <a:ext cx="934279" cy="398256"/>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82948" y="4933615"/>
              <a:ext cx="934279" cy="398256"/>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smtClean="0"/>
              <a:t>Migration</a:t>
            </a:r>
            <a:endParaRPr lang="en-US" sz="3800" dirty="0"/>
          </a:p>
        </p:txBody>
      </p:sp>
      <p:sp>
        <p:nvSpPr>
          <p:cNvPr id="9" name="TextBox 8"/>
          <p:cNvSpPr txBox="1"/>
          <p:nvPr/>
        </p:nvSpPr>
        <p:spPr>
          <a:xfrm>
            <a:off x="838200" y="5063169"/>
            <a:ext cx="1609726" cy="369332"/>
          </a:xfrm>
          <a:prstGeom prst="rect">
            <a:avLst/>
          </a:prstGeom>
          <a:noFill/>
        </p:spPr>
        <p:txBody>
          <a:bodyPr wrap="square" rtlCol="0">
            <a:spAutoFit/>
          </a:bodyPr>
          <a:lstStyle/>
          <a:p>
            <a:r>
              <a:rPr lang="en-US" b="1" dirty="0" smtClean="0">
                <a:solidFill>
                  <a:schemeClr val="accent2"/>
                </a:solidFill>
              </a:rPr>
              <a:t>Longline: 5+ </a:t>
            </a:r>
            <a:r>
              <a:rPr lang="en-US" b="1" dirty="0" err="1" smtClean="0">
                <a:solidFill>
                  <a:schemeClr val="accent2"/>
                </a:solidFill>
              </a:rPr>
              <a:t>yr</a:t>
            </a:r>
            <a:endParaRPr lang="en-US" b="1" dirty="0">
              <a:solidFill>
                <a:schemeClr val="accent2"/>
              </a:solidFill>
            </a:endParaRPr>
          </a:p>
        </p:txBody>
      </p:sp>
      <p:sp>
        <p:nvSpPr>
          <p:cNvPr id="10" name="TextBox 9"/>
          <p:cNvSpPr txBox="1"/>
          <p:nvPr/>
        </p:nvSpPr>
        <p:spPr>
          <a:xfrm>
            <a:off x="286322" y="2843282"/>
            <a:ext cx="1356741" cy="646331"/>
          </a:xfrm>
          <a:prstGeom prst="rect">
            <a:avLst/>
          </a:prstGeom>
          <a:noFill/>
        </p:spPr>
        <p:txBody>
          <a:bodyPr wrap="square" rtlCol="0">
            <a:spAutoFit/>
          </a:bodyPr>
          <a:lstStyle/>
          <a:p>
            <a:r>
              <a:rPr lang="en-US" b="1" dirty="0">
                <a:solidFill>
                  <a:schemeClr val="accent2"/>
                </a:solidFill>
              </a:rPr>
              <a:t>P</a:t>
            </a:r>
            <a:r>
              <a:rPr lang="en-US" b="1" dirty="0" smtClean="0">
                <a:solidFill>
                  <a:schemeClr val="accent2"/>
                </a:solidFill>
              </a:rPr>
              <a:t>urse seine: </a:t>
            </a:r>
          </a:p>
          <a:p>
            <a:r>
              <a:rPr lang="en-US" b="1" dirty="0" smtClean="0">
                <a:solidFill>
                  <a:schemeClr val="accent2"/>
                </a:solidFill>
              </a:rPr>
              <a:t>1-5 </a:t>
            </a:r>
            <a:r>
              <a:rPr lang="en-US" b="1" dirty="0" err="1" smtClean="0">
                <a:solidFill>
                  <a:schemeClr val="accent2"/>
                </a:solidFill>
              </a:rPr>
              <a:t>yr</a:t>
            </a:r>
            <a:endParaRPr lang="en-US" b="1" dirty="0">
              <a:solidFill>
                <a:schemeClr val="accent2"/>
              </a:solidFill>
            </a:endParaRPr>
          </a:p>
        </p:txBody>
      </p:sp>
      <p:sp>
        <p:nvSpPr>
          <p:cNvPr id="2" name="TextBox 1"/>
          <p:cNvSpPr txBox="1"/>
          <p:nvPr/>
        </p:nvSpPr>
        <p:spPr>
          <a:xfrm>
            <a:off x="11169927" y="6438013"/>
            <a:ext cx="836543" cy="400110"/>
          </a:xfrm>
          <a:prstGeom prst="rect">
            <a:avLst/>
          </a:prstGeom>
          <a:noFill/>
        </p:spPr>
        <p:txBody>
          <a:bodyPr wrap="square" rtlCol="0">
            <a:spAutoFit/>
          </a:bodyPr>
          <a:lstStyle/>
          <a:p>
            <a:pPr algn="r"/>
            <a:r>
              <a:rPr lang="en-US" sz="2000" dirty="0" smtClean="0"/>
              <a:t>WWF</a:t>
            </a:r>
            <a:endParaRPr lang="en-US" sz="2000" dirty="0"/>
          </a:p>
        </p:txBody>
      </p:sp>
    </p:spTree>
    <p:extLst>
      <p:ext uri="{BB962C8B-B14F-4D97-AF65-F5344CB8AC3E}">
        <p14:creationId xmlns:p14="http://schemas.microsoft.com/office/powerpoint/2010/main" val="24920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100" y="1229970"/>
            <a:ext cx="12115800" cy="5429250"/>
            <a:chOff x="38100" y="1229970"/>
            <a:chExt cx="12115800" cy="5429250"/>
          </a:xfrm>
        </p:grpSpPr>
        <p:pic>
          <p:nvPicPr>
            <p:cNvPr id="6" name="Picture 5"/>
            <p:cNvPicPr>
              <a:picLocks noChangeAspect="1"/>
            </p:cNvPicPr>
            <p:nvPr/>
          </p:nvPicPr>
          <p:blipFill rotWithShape="1">
            <a:blip r:embed="rId3"/>
            <a:srcRect l="827" r="1014"/>
            <a:stretch/>
          </p:blipFill>
          <p:spPr>
            <a:xfrm>
              <a:off x="38100" y="1229970"/>
              <a:ext cx="12115800" cy="5429250"/>
            </a:xfrm>
            <a:prstGeom prst="rect">
              <a:avLst/>
            </a:prstGeom>
          </p:spPr>
        </p:pic>
        <p:sp>
          <p:nvSpPr>
            <p:cNvPr id="19" name="Rectangle 18"/>
            <p:cNvSpPr/>
            <p:nvPr/>
          </p:nvSpPr>
          <p:spPr>
            <a:xfrm>
              <a:off x="7643191" y="2445026"/>
              <a:ext cx="934279" cy="398256"/>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82948" y="4933615"/>
              <a:ext cx="934279" cy="398256"/>
            </a:xfrm>
            <a:prstGeom prst="rect">
              <a:avLst/>
            </a:prstGeom>
            <a:solidFill>
              <a:srgbClr val="BAE3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38100" y="3471190"/>
            <a:ext cx="1356741" cy="369332"/>
          </a:xfrm>
          <a:prstGeom prst="rect">
            <a:avLst/>
          </a:prstGeom>
          <a:noFill/>
        </p:spPr>
        <p:txBody>
          <a:bodyPr wrap="square" rtlCol="0">
            <a:spAutoFit/>
          </a:bodyPr>
          <a:lstStyle/>
          <a:p>
            <a:r>
              <a:rPr lang="en-US" b="1" dirty="0" smtClean="0">
                <a:solidFill>
                  <a:schemeClr val="accent2">
                    <a:lumMod val="50000"/>
                  </a:schemeClr>
                </a:solidFill>
              </a:rPr>
              <a:t>Troll: age 0</a:t>
            </a:r>
            <a:endParaRPr lang="en-US" b="1" dirty="0">
              <a:solidFill>
                <a:schemeClr val="accent2">
                  <a:lumMod val="50000"/>
                </a:schemeClr>
              </a:solidFill>
            </a:endParaRPr>
          </a:p>
        </p:txBody>
      </p:sp>
      <p:sp>
        <p:nvSpPr>
          <p:cNvPr id="2" name="Oval 1"/>
          <p:cNvSpPr/>
          <p:nvPr/>
        </p:nvSpPr>
        <p:spPr>
          <a:xfrm rot="-1500000">
            <a:off x="1288999" y="3667195"/>
            <a:ext cx="166670" cy="463939"/>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4520000">
            <a:off x="1752464" y="3398858"/>
            <a:ext cx="298856" cy="770056"/>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1520000">
            <a:off x="1935013" y="2456900"/>
            <a:ext cx="298856" cy="89209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2" name="TextBox 11"/>
          <p:cNvSpPr txBox="1"/>
          <p:nvPr/>
        </p:nvSpPr>
        <p:spPr>
          <a:xfrm>
            <a:off x="769696" y="2394856"/>
            <a:ext cx="1356741" cy="369332"/>
          </a:xfrm>
          <a:prstGeom prst="rect">
            <a:avLst/>
          </a:prstGeom>
          <a:noFill/>
        </p:spPr>
        <p:txBody>
          <a:bodyPr wrap="square" rtlCol="0">
            <a:spAutoFit/>
          </a:bodyPr>
          <a:lstStyle/>
          <a:p>
            <a:r>
              <a:rPr lang="en-US" b="1" dirty="0" err="1" smtClean="0">
                <a:solidFill>
                  <a:srgbClr val="C00000"/>
                </a:solidFill>
              </a:rPr>
              <a:t>Setnet</a:t>
            </a:r>
            <a:r>
              <a:rPr lang="en-US" b="1" dirty="0" smtClean="0">
                <a:solidFill>
                  <a:srgbClr val="C00000"/>
                </a:solidFill>
              </a:rPr>
              <a:t>: 0-3</a:t>
            </a:r>
            <a:endParaRPr lang="en-US" b="1" dirty="0">
              <a:solidFill>
                <a:srgbClr val="C00000"/>
              </a:solidFill>
            </a:endParaRPr>
          </a:p>
        </p:txBody>
      </p:sp>
      <p:sp>
        <p:nvSpPr>
          <p:cNvPr id="13" name="TextBox 12"/>
          <p:cNvSpPr txBox="1"/>
          <p:nvPr/>
        </p:nvSpPr>
        <p:spPr>
          <a:xfrm>
            <a:off x="3424560" y="3112598"/>
            <a:ext cx="1356741" cy="369332"/>
          </a:xfrm>
          <a:prstGeom prst="rect">
            <a:avLst/>
          </a:prstGeom>
          <a:noFill/>
        </p:spPr>
        <p:txBody>
          <a:bodyPr wrap="square" rtlCol="0">
            <a:spAutoFit/>
          </a:bodyPr>
          <a:lstStyle/>
          <a:p>
            <a:r>
              <a:rPr lang="en-US" b="1" dirty="0" smtClean="0">
                <a:solidFill>
                  <a:srgbClr val="C00000"/>
                </a:solidFill>
              </a:rPr>
              <a:t>Age 0-1 </a:t>
            </a:r>
            <a:endParaRPr lang="en-US" b="1" dirty="0">
              <a:solidFill>
                <a:srgbClr val="C00000"/>
              </a:solidFill>
            </a:endParaRPr>
          </a:p>
        </p:txBody>
      </p:sp>
      <p:sp>
        <p:nvSpPr>
          <p:cNvPr id="14" name="TextBox 13"/>
          <p:cNvSpPr txBox="1"/>
          <p:nvPr/>
        </p:nvSpPr>
        <p:spPr>
          <a:xfrm>
            <a:off x="10434960" y="2920465"/>
            <a:ext cx="1576065" cy="646331"/>
          </a:xfrm>
          <a:prstGeom prst="rect">
            <a:avLst/>
          </a:prstGeom>
          <a:noFill/>
        </p:spPr>
        <p:txBody>
          <a:bodyPr wrap="square" rtlCol="0">
            <a:spAutoFit/>
          </a:bodyPr>
          <a:lstStyle/>
          <a:p>
            <a:r>
              <a:rPr lang="en-US" b="1" dirty="0" smtClean="0">
                <a:solidFill>
                  <a:srgbClr val="C00000"/>
                </a:solidFill>
              </a:rPr>
              <a:t>EPO fisheries: Age 1-3 </a:t>
            </a:r>
            <a:endParaRPr lang="en-US" b="1" dirty="0">
              <a:solidFill>
                <a:srgbClr val="C00000"/>
              </a:solidFill>
            </a:endParaRPr>
          </a:p>
        </p:txBody>
      </p:sp>
      <p:sp>
        <p:nvSpPr>
          <p:cNvPr id="15" name="TextBox 14"/>
          <p:cNvSpPr txBox="1"/>
          <p:nvPr/>
        </p:nvSpPr>
        <p:spPr>
          <a:xfrm>
            <a:off x="6186810" y="2250913"/>
            <a:ext cx="1356741" cy="369332"/>
          </a:xfrm>
          <a:prstGeom prst="rect">
            <a:avLst/>
          </a:prstGeom>
          <a:noFill/>
        </p:spPr>
        <p:txBody>
          <a:bodyPr wrap="square" rtlCol="0">
            <a:spAutoFit/>
          </a:bodyPr>
          <a:lstStyle/>
          <a:p>
            <a:r>
              <a:rPr lang="en-US" b="1" dirty="0" smtClean="0">
                <a:solidFill>
                  <a:srgbClr val="C00000"/>
                </a:solidFill>
              </a:rPr>
              <a:t>Age 1 </a:t>
            </a:r>
            <a:endParaRPr lang="en-US" b="1" dirty="0">
              <a:solidFill>
                <a:srgbClr val="C00000"/>
              </a:solidFill>
            </a:endParaRPr>
          </a:p>
        </p:txBody>
      </p:sp>
      <p:sp>
        <p:nvSpPr>
          <p:cNvPr id="16" name="TextBox 15"/>
          <p:cNvSpPr txBox="1"/>
          <p:nvPr/>
        </p:nvSpPr>
        <p:spPr>
          <a:xfrm>
            <a:off x="7063110" y="3824308"/>
            <a:ext cx="1356741" cy="369332"/>
          </a:xfrm>
          <a:prstGeom prst="rect">
            <a:avLst/>
          </a:prstGeom>
          <a:noFill/>
        </p:spPr>
        <p:txBody>
          <a:bodyPr wrap="square" rtlCol="0">
            <a:spAutoFit/>
          </a:bodyPr>
          <a:lstStyle/>
          <a:p>
            <a:r>
              <a:rPr lang="en-US" b="1" dirty="0" smtClean="0">
                <a:solidFill>
                  <a:srgbClr val="C00000"/>
                </a:solidFill>
              </a:rPr>
              <a:t>Age 3-4 </a:t>
            </a:r>
            <a:endParaRPr lang="en-US" b="1" dirty="0">
              <a:solidFill>
                <a:srgbClr val="C00000"/>
              </a:solidFill>
            </a:endParaRPr>
          </a:p>
        </p:txBody>
      </p:sp>
      <p:sp>
        <p:nvSpPr>
          <p:cNvPr id="17" name="TextBox 16"/>
          <p:cNvSpPr txBox="1"/>
          <p:nvPr/>
        </p:nvSpPr>
        <p:spPr>
          <a:xfrm>
            <a:off x="1644972" y="4466972"/>
            <a:ext cx="1356741" cy="369332"/>
          </a:xfrm>
          <a:prstGeom prst="rect">
            <a:avLst/>
          </a:prstGeom>
          <a:noFill/>
        </p:spPr>
        <p:txBody>
          <a:bodyPr wrap="square" rtlCol="0">
            <a:spAutoFit/>
          </a:bodyPr>
          <a:lstStyle/>
          <a:p>
            <a:r>
              <a:rPr lang="en-US" b="1" dirty="0" smtClean="0">
                <a:solidFill>
                  <a:srgbClr val="C00000"/>
                </a:solidFill>
              </a:rPr>
              <a:t>Age 5+ </a:t>
            </a:r>
            <a:endParaRPr lang="en-US" b="1" dirty="0">
              <a:solidFill>
                <a:srgbClr val="C00000"/>
              </a:solidFill>
            </a:endParaRPr>
          </a:p>
        </p:txBody>
      </p:sp>
      <p:sp>
        <p:nvSpPr>
          <p:cNvPr id="22" name="Title 1"/>
          <p:cNvSpPr txBox="1">
            <a:spLocks/>
          </p:cNvSpPr>
          <p:nvPr/>
        </p:nvSpPr>
        <p:spPr>
          <a:xfrm>
            <a:off x="838200" y="278039"/>
            <a:ext cx="10515600" cy="9231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dirty="0" smtClean="0"/>
              <a:t>Migration</a:t>
            </a:r>
            <a:endParaRPr lang="en-US" sz="3800" dirty="0"/>
          </a:p>
        </p:txBody>
      </p:sp>
      <p:sp>
        <p:nvSpPr>
          <p:cNvPr id="23" name="TextBox 22"/>
          <p:cNvSpPr txBox="1"/>
          <p:nvPr/>
        </p:nvSpPr>
        <p:spPr>
          <a:xfrm>
            <a:off x="11169927" y="6438013"/>
            <a:ext cx="836543" cy="400110"/>
          </a:xfrm>
          <a:prstGeom prst="rect">
            <a:avLst/>
          </a:prstGeom>
          <a:noFill/>
        </p:spPr>
        <p:txBody>
          <a:bodyPr wrap="square" rtlCol="0">
            <a:spAutoFit/>
          </a:bodyPr>
          <a:lstStyle/>
          <a:p>
            <a:pPr algn="r"/>
            <a:r>
              <a:rPr lang="en-US" sz="2000" dirty="0" smtClean="0"/>
              <a:t>WWF</a:t>
            </a:r>
            <a:endParaRPr lang="en-US" sz="2000" dirty="0"/>
          </a:p>
        </p:txBody>
      </p:sp>
    </p:spTree>
    <p:extLst>
      <p:ext uri="{BB962C8B-B14F-4D97-AF65-F5344CB8AC3E}">
        <p14:creationId xmlns:p14="http://schemas.microsoft.com/office/powerpoint/2010/main" val="8200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7" grpId="0" animBg="1"/>
      <p:bldP spid="8" grpId="0" animBg="1"/>
      <p:bldP spid="12" grpId="0"/>
      <p:bldP spid="13" grpId="0"/>
      <p:bldP spid="14" grpId="0"/>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74101</TotalTime>
  <Words>1865</Words>
  <Application>Microsoft Office PowerPoint</Application>
  <PresentationFormat>Widescreen</PresentationFormat>
  <Paragraphs>351</Paragraphs>
  <Slides>39</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Wingdings</vt:lpstr>
      <vt:lpstr>Office Theme</vt:lpstr>
      <vt:lpstr>Simulation of methods to account for spatial effects in the stock assessment of Pacific bluefin tuna</vt:lpstr>
      <vt:lpstr>STOCK STATUS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Comments?</vt:lpstr>
      <vt:lpstr>PowerPoint Presentation</vt:lpstr>
      <vt:lpstr>PowerPoint Presentation</vt:lpstr>
      <vt:lpstr>PowerPoint Presentation</vt:lpstr>
      <vt:lpstr>PowerPoint Presentation</vt:lpstr>
    </vt:vector>
  </TitlesOfParts>
  <Company>SWFSC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Hui-Hua Lee</dc:creator>
  <cp:lastModifiedBy>Hui-Hua Lee</cp:lastModifiedBy>
  <cp:revision>996</cp:revision>
  <cp:lastPrinted>2015-08-21T17:41:09Z</cp:lastPrinted>
  <dcterms:created xsi:type="dcterms:W3CDTF">2015-04-08T16:07:21Z</dcterms:created>
  <dcterms:modified xsi:type="dcterms:W3CDTF">2015-10-22T19:25:13Z</dcterms:modified>
</cp:coreProperties>
</file>