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6" r:id="rId2"/>
    <p:sldId id="261" r:id="rId3"/>
    <p:sldId id="315" r:id="rId4"/>
    <p:sldId id="316" r:id="rId5"/>
    <p:sldId id="335" r:id="rId6"/>
    <p:sldId id="257" r:id="rId7"/>
    <p:sldId id="258" r:id="rId8"/>
    <p:sldId id="259" r:id="rId9"/>
    <p:sldId id="260" r:id="rId10"/>
    <p:sldId id="262" r:id="rId11"/>
    <p:sldId id="291" r:id="rId12"/>
    <p:sldId id="292" r:id="rId13"/>
    <p:sldId id="293" r:id="rId14"/>
    <p:sldId id="264" r:id="rId15"/>
    <p:sldId id="269" r:id="rId16"/>
    <p:sldId id="304" r:id="rId17"/>
    <p:sldId id="305" r:id="rId18"/>
    <p:sldId id="306" r:id="rId19"/>
    <p:sldId id="266" r:id="rId20"/>
    <p:sldId id="295" r:id="rId21"/>
    <p:sldId id="296" r:id="rId22"/>
    <p:sldId id="297" r:id="rId23"/>
    <p:sldId id="298" r:id="rId24"/>
    <p:sldId id="299" r:id="rId25"/>
    <p:sldId id="268" r:id="rId26"/>
    <p:sldId id="267" r:id="rId27"/>
    <p:sldId id="300" r:id="rId28"/>
    <p:sldId id="271" r:id="rId29"/>
    <p:sldId id="302" r:id="rId30"/>
    <p:sldId id="303" r:id="rId31"/>
    <p:sldId id="281" r:id="rId32"/>
    <p:sldId id="322" r:id="rId33"/>
    <p:sldId id="323" r:id="rId34"/>
    <p:sldId id="313" r:id="rId35"/>
    <p:sldId id="308" r:id="rId36"/>
    <p:sldId id="272" r:id="rId37"/>
    <p:sldId id="324" r:id="rId38"/>
    <p:sldId id="282" r:id="rId39"/>
    <p:sldId id="325" r:id="rId40"/>
    <p:sldId id="273" r:id="rId41"/>
    <p:sldId id="331" r:id="rId42"/>
    <p:sldId id="332" r:id="rId43"/>
    <p:sldId id="327" r:id="rId44"/>
    <p:sldId id="326" r:id="rId45"/>
    <p:sldId id="310" r:id="rId46"/>
    <p:sldId id="311" r:id="rId47"/>
    <p:sldId id="312" r:id="rId48"/>
    <p:sldId id="278" r:id="rId49"/>
    <p:sldId id="279" r:id="rId50"/>
    <p:sldId id="336"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3295" autoAdjust="0"/>
  </p:normalViewPr>
  <p:slideViewPr>
    <p:cSldViewPr snapToGrid="0">
      <p:cViewPr varScale="1">
        <p:scale>
          <a:sx n="65" d="100"/>
          <a:sy n="65"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0.wmf"/><Relationship Id="rId7" Type="http://schemas.openxmlformats.org/officeDocument/2006/relationships/image" Target="../media/image33.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8.wmf"/><Relationship Id="rId1" Type="http://schemas.openxmlformats.org/officeDocument/2006/relationships/image" Target="../media/image35.wmf"/><Relationship Id="rId4"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9.wmf"/><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7.wmf"/><Relationship Id="rId4"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CA8086-6DB4-4675-80CB-BD2CEAB632F6}" type="datetimeFigureOut">
              <a:rPr lang="en-US" smtClean="0"/>
              <a:t>10/22/2015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615326-FC0E-4825-84D8-D9D8296DD657}" type="slidenum">
              <a:rPr lang="en-US" smtClean="0"/>
              <a:t>‹#›</a:t>
            </a:fld>
            <a:endParaRPr lang="en-US"/>
          </a:p>
        </p:txBody>
      </p:sp>
    </p:spTree>
    <p:extLst>
      <p:ext uri="{BB962C8B-B14F-4D97-AF65-F5344CB8AC3E}">
        <p14:creationId xmlns:p14="http://schemas.microsoft.com/office/powerpoint/2010/main" val="2560962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a:t>
            </a:fld>
            <a:endParaRPr lang="en-US"/>
          </a:p>
        </p:txBody>
      </p:sp>
    </p:spTree>
    <p:extLst>
      <p:ext uri="{BB962C8B-B14F-4D97-AF65-F5344CB8AC3E}">
        <p14:creationId xmlns:p14="http://schemas.microsoft.com/office/powerpoint/2010/main" val="1378573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12</a:t>
            </a:fld>
            <a:endParaRPr lang="en-US"/>
          </a:p>
        </p:txBody>
      </p:sp>
    </p:spTree>
    <p:extLst>
      <p:ext uri="{BB962C8B-B14F-4D97-AF65-F5344CB8AC3E}">
        <p14:creationId xmlns:p14="http://schemas.microsoft.com/office/powerpoint/2010/main" val="1492701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Effort</a:t>
            </a:r>
            <a:r>
              <a:rPr lang="en-US" baseline="0" dirty="0" smtClean="0"/>
              <a:t> dynamics model from Thorson et al. 2013 that is based on biomass at equilibrium, acceleration rate, an initial fishing mortality – to generate stochastic realizations of fishery development with an equilibrium value around 25% of unfished biomass</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14</a:t>
            </a:fld>
            <a:endParaRPr lang="en-US"/>
          </a:p>
        </p:txBody>
      </p:sp>
    </p:spTree>
    <p:extLst>
      <p:ext uri="{BB962C8B-B14F-4D97-AF65-F5344CB8AC3E}">
        <p14:creationId xmlns:p14="http://schemas.microsoft.com/office/powerpoint/2010/main" val="876586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 other notation</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15</a:t>
            </a:fld>
            <a:endParaRPr lang="en-US"/>
          </a:p>
        </p:txBody>
      </p:sp>
    </p:spTree>
    <p:extLst>
      <p:ext uri="{BB962C8B-B14F-4D97-AF65-F5344CB8AC3E}">
        <p14:creationId xmlns:p14="http://schemas.microsoft.com/office/powerpoint/2010/main" val="3031899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 other notation</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16</a:t>
            </a:fld>
            <a:endParaRPr lang="en-US"/>
          </a:p>
        </p:txBody>
      </p:sp>
    </p:spTree>
    <p:extLst>
      <p:ext uri="{BB962C8B-B14F-4D97-AF65-F5344CB8AC3E}">
        <p14:creationId xmlns:p14="http://schemas.microsoft.com/office/powerpoint/2010/main" val="696461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 other notation</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17</a:t>
            </a:fld>
            <a:endParaRPr lang="en-US"/>
          </a:p>
        </p:txBody>
      </p:sp>
    </p:spTree>
    <p:extLst>
      <p:ext uri="{BB962C8B-B14F-4D97-AF65-F5344CB8AC3E}">
        <p14:creationId xmlns:p14="http://schemas.microsoft.com/office/powerpoint/2010/main" val="3170256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 other notation</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18</a:t>
            </a:fld>
            <a:endParaRPr lang="en-US"/>
          </a:p>
        </p:txBody>
      </p:sp>
    </p:spTree>
    <p:extLst>
      <p:ext uri="{BB962C8B-B14F-4D97-AF65-F5344CB8AC3E}">
        <p14:creationId xmlns:p14="http://schemas.microsoft.com/office/powerpoint/2010/main" val="1953253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Other length-based methods work with SPR as a reference point</a:t>
            </a:r>
          </a:p>
          <a:p>
            <a:r>
              <a:rPr lang="en-US" baseline="0" dirty="0" smtClean="0"/>
              <a:t>Calculate SPR based on equilibrium assumptions in snapshot years</a:t>
            </a:r>
          </a:p>
          <a:p>
            <a:r>
              <a:rPr lang="en-US" baseline="0" dirty="0" smtClean="0"/>
              <a:t>In this model – can essentially calculate depletion in each year as a metric upon which to eventually compare to LBSPR method</a:t>
            </a:r>
          </a:p>
          <a:p>
            <a:endParaRPr lang="en-US" baseline="0" dirty="0" smtClean="0"/>
          </a:p>
          <a:p>
            <a:r>
              <a:rPr lang="en-US" baseline="0" dirty="0" smtClean="0"/>
              <a:t>So for this presentation, will assess the model’s ability to estimate depletion or SPR without bias. </a:t>
            </a:r>
          </a:p>
          <a:p>
            <a:r>
              <a:rPr lang="en-US" baseline="0" dirty="0" smtClean="0"/>
              <a:t>Based on comparison of spawning biomass annually to the spawning biomass at the estimated global median recruitment in the unfished condition</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25</a:t>
            </a:fld>
            <a:endParaRPr lang="en-US"/>
          </a:p>
        </p:txBody>
      </p:sp>
    </p:spTree>
    <p:extLst>
      <p:ext uri="{BB962C8B-B14F-4D97-AF65-F5344CB8AC3E}">
        <p14:creationId xmlns:p14="http://schemas.microsoft.com/office/powerpoint/2010/main" val="6159873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assume</a:t>
            </a:r>
            <a:r>
              <a:rPr lang="en-US" baseline="0" dirty="0" smtClean="0"/>
              <a:t> I know the true values of </a:t>
            </a:r>
            <a:r>
              <a:rPr lang="en-US" baseline="0" dirty="0" err="1" smtClean="0"/>
              <a:t>Linf</a:t>
            </a:r>
            <a:r>
              <a:rPr lang="en-US" baseline="0" dirty="0" smtClean="0"/>
              <a:t> and k, the maturity curve, natural mortality rate, and CVs for the uncertainty in length-at-age and the observed catch and index</a:t>
            </a:r>
          </a:p>
          <a:p>
            <a:r>
              <a:rPr lang="en-US" baseline="0" dirty="0" smtClean="0"/>
              <a:t>This is a giant laundry list of assumptions – and I plan to conduct more sensitivity analyses</a:t>
            </a:r>
          </a:p>
          <a:p>
            <a:r>
              <a:rPr lang="en-US" baseline="0" dirty="0" smtClean="0"/>
              <a:t>However, these are the same assumptions made for the equilibrium-based methods currently in use</a:t>
            </a:r>
          </a:p>
          <a:p>
            <a:endParaRPr lang="en-US" baseline="0" dirty="0" smtClean="0"/>
          </a:p>
          <a:p>
            <a:r>
              <a:rPr lang="en-US" baseline="0" dirty="0" smtClean="0"/>
              <a:t>Data inputs – flexible! Requires at least 1 year of length composition data, just like the other length-based data-poor methods</a:t>
            </a:r>
          </a:p>
          <a:p>
            <a:r>
              <a:rPr lang="en-US" baseline="0" dirty="0" smtClean="0"/>
              <a:t>But can also take some measure of catch</a:t>
            </a:r>
          </a:p>
          <a:p>
            <a:r>
              <a:rPr lang="en-US" baseline="0" dirty="0" smtClean="0"/>
              <a:t>While I do not estimate catch, at least acts as a minimum harvested</a:t>
            </a:r>
          </a:p>
          <a:p>
            <a:r>
              <a:rPr lang="en-US" baseline="0" dirty="0" smtClean="0"/>
              <a:t>Can also take an abundance index, whether that be fishery-dependent (CPUE) or independent</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26</a:t>
            </a:fld>
            <a:endParaRPr lang="en-US"/>
          </a:p>
        </p:txBody>
      </p:sp>
    </p:spTree>
    <p:extLst>
      <p:ext uri="{BB962C8B-B14F-4D97-AF65-F5344CB8AC3E}">
        <p14:creationId xmlns:p14="http://schemas.microsoft.com/office/powerpoint/2010/main" val="39150477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Options</a:t>
            </a:r>
            <a:r>
              <a:rPr lang="en-US" baseline="0" dirty="0" smtClean="0"/>
              <a:t> to estimate annual fishing mortality as a fixed effect – informed by catch data, length composition since it arises from the predicted catch</a:t>
            </a:r>
          </a:p>
          <a:p>
            <a:r>
              <a:rPr lang="en-US" baseline="0" dirty="0" smtClean="0"/>
              <a:t>Recruitment as a random effect</a:t>
            </a:r>
          </a:p>
          <a:p>
            <a:pPr marL="171450" indent="-171450">
              <a:buFontTx/>
              <a:buChar char="-"/>
            </a:pPr>
            <a:r>
              <a:rPr lang="en-US" baseline="0" dirty="0" smtClean="0"/>
              <a:t>Meaning it estimates global mean recruitment and then the random effects for the annual variability in recruitment</a:t>
            </a:r>
          </a:p>
          <a:p>
            <a:pPr marL="171450" indent="-171450">
              <a:buFontTx/>
              <a:buChar char="-"/>
            </a:pPr>
            <a:r>
              <a:rPr lang="en-US" baseline="0" dirty="0" smtClean="0"/>
              <a:t>Also a standard deviation representing the recruitment variation</a:t>
            </a:r>
          </a:p>
          <a:p>
            <a:pPr marL="171450" indent="-171450">
              <a:buFontTx/>
              <a:buChar char="-"/>
            </a:pPr>
            <a:r>
              <a:rPr lang="en-US" baseline="0" dirty="0" smtClean="0"/>
              <a:t>Gets information from length composition</a:t>
            </a:r>
          </a:p>
          <a:p>
            <a:pPr marL="0" indent="0">
              <a:buFontTx/>
              <a:buNone/>
            </a:pPr>
            <a:r>
              <a:rPr lang="en-US" baseline="0" dirty="0" smtClean="0"/>
              <a:t>Catchability coefficient when an index is available</a:t>
            </a:r>
          </a:p>
          <a:p>
            <a:pPr marL="0" indent="0">
              <a:buFontTx/>
              <a:buNone/>
            </a:pPr>
            <a:r>
              <a:rPr lang="en-US" baseline="0" dirty="0" smtClean="0"/>
              <a:t>And the parameters for a logistic selectivity curve</a:t>
            </a:r>
          </a:p>
          <a:p>
            <a:pPr marL="0" indent="0">
              <a:buFontTx/>
              <a:buNone/>
            </a:pPr>
            <a:r>
              <a:rPr lang="en-US" baseline="0" dirty="0" smtClean="0"/>
              <a:t>End goal – derive a value for spawning potential ratio</a:t>
            </a:r>
          </a:p>
          <a:p>
            <a:pPr marL="0" indent="0">
              <a:buFontTx/>
              <a:buNone/>
            </a:pPr>
            <a:r>
              <a:rPr lang="en-US" baseline="0" dirty="0" smtClean="0"/>
              <a:t>Looking for ability to detect depletion</a:t>
            </a:r>
          </a:p>
        </p:txBody>
      </p:sp>
      <p:sp>
        <p:nvSpPr>
          <p:cNvPr id="4" name="Slide Number Placeholder 3"/>
          <p:cNvSpPr>
            <a:spLocks noGrp="1"/>
          </p:cNvSpPr>
          <p:nvPr>
            <p:ph type="sldNum" sz="quarter" idx="10"/>
          </p:nvPr>
        </p:nvSpPr>
        <p:spPr/>
        <p:txBody>
          <a:bodyPr/>
          <a:lstStyle/>
          <a:p>
            <a:fld id="{1C615326-FC0E-4825-84D8-D9D8296DD657}" type="slidenum">
              <a:rPr lang="en-US" smtClean="0"/>
              <a:t>27</a:t>
            </a:fld>
            <a:endParaRPr lang="en-US"/>
          </a:p>
        </p:txBody>
      </p:sp>
    </p:spTree>
    <p:extLst>
      <p:ext uri="{BB962C8B-B14F-4D97-AF65-F5344CB8AC3E}">
        <p14:creationId xmlns:p14="http://schemas.microsoft.com/office/powerpoint/2010/main" val="32778530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we’ve </a:t>
            </a:r>
            <a:r>
              <a:rPr lang="en-US" baseline="0" dirty="0" smtClean="0"/>
              <a:t>gone over in the discussion of process error, the annual level of recruitment is estimated as a deviation from a global mean estimate of recruitment</a:t>
            </a:r>
          </a:p>
          <a:p>
            <a:r>
              <a:rPr lang="en-US" baseline="0" dirty="0" smtClean="0"/>
              <a:t>Where this deviation is drawn from a distribution with mean 0 and standard deviation </a:t>
            </a:r>
            <a:r>
              <a:rPr lang="en-US" baseline="0" dirty="0" err="1" smtClean="0"/>
              <a:t>sigmaR</a:t>
            </a:r>
            <a:endParaRPr lang="en-US" baseline="0" dirty="0" smtClean="0"/>
          </a:p>
          <a:p>
            <a:r>
              <a:rPr lang="en-US" baseline="0" dirty="0" smtClean="0"/>
              <a:t>Run the whole estimation model 2 times, first to get an estimate of the standard error for the recruitment deviations</a:t>
            </a:r>
          </a:p>
          <a:p>
            <a:r>
              <a:rPr lang="en-US" baseline="0" dirty="0" smtClean="0"/>
              <a:t>And then set the bias correction factor based on those estimates , re-run to get our final estimates of recruitment with the bias adjustment</a:t>
            </a:r>
          </a:p>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28</a:t>
            </a:fld>
            <a:endParaRPr lang="en-US"/>
          </a:p>
        </p:txBody>
      </p:sp>
    </p:spTree>
    <p:extLst>
      <p:ext uri="{BB962C8B-B14F-4D97-AF65-F5344CB8AC3E}">
        <p14:creationId xmlns:p14="http://schemas.microsoft.com/office/powerpoint/2010/main" val="19461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Length-based spawning potential ratio (LBSPR)</a:t>
            </a:r>
            <a:r>
              <a:rPr lang="en-US" baseline="0" dirty="0" smtClean="0"/>
              <a:t> and mean-length estimators of fishing mortality are increasingly used in assessments for data-limited species,</a:t>
            </a:r>
          </a:p>
          <a:p>
            <a:r>
              <a:rPr lang="en-US" baseline="0" dirty="0" smtClean="0"/>
              <a:t>Especially for coral reef fish species in Hawaii, Florida, and the Caribbean</a:t>
            </a:r>
          </a:p>
          <a:p>
            <a:r>
              <a:rPr lang="en-US" baseline="0" dirty="0" smtClean="0"/>
              <a:t>And LB-SPR is gaining momentum as a data-limited fisheries assessment methods for the marine stewardship council</a:t>
            </a:r>
          </a:p>
          <a:p>
            <a:endParaRPr lang="en-US" baseline="0" dirty="0" smtClean="0"/>
          </a:p>
          <a:p>
            <a:r>
              <a:rPr lang="en-US" baseline="0" dirty="0" smtClean="0"/>
              <a:t>However, these methods assume equilibrium conditions or set breakpoints a priori to represent changes in fishing mortality over time</a:t>
            </a:r>
          </a:p>
          <a:p>
            <a:r>
              <a:rPr lang="en-US" baseline="0" dirty="0" smtClean="0"/>
              <a:t>Many of these assessments visually assess mean length data and see that it doesn’t change much over time to confirm that recruitment and fishing mortality are relatively constant, so they can rationalize using a set value for total mortality over time and assume constant recruitment in the population models. </a:t>
            </a:r>
          </a:p>
        </p:txBody>
      </p:sp>
      <p:sp>
        <p:nvSpPr>
          <p:cNvPr id="4" name="Slide Number Placeholder 3"/>
          <p:cNvSpPr>
            <a:spLocks noGrp="1"/>
          </p:cNvSpPr>
          <p:nvPr>
            <p:ph type="sldNum" sz="quarter" idx="10"/>
          </p:nvPr>
        </p:nvSpPr>
        <p:spPr/>
        <p:txBody>
          <a:bodyPr/>
          <a:lstStyle/>
          <a:p>
            <a:fld id="{1C615326-FC0E-4825-84D8-D9D8296DD657}" type="slidenum">
              <a:rPr lang="en-US" smtClean="0"/>
              <a:t>2</a:t>
            </a:fld>
            <a:endParaRPr lang="en-US"/>
          </a:p>
        </p:txBody>
      </p:sp>
    </p:spTree>
    <p:extLst>
      <p:ext uri="{BB962C8B-B14F-4D97-AF65-F5344CB8AC3E}">
        <p14:creationId xmlns:p14="http://schemas.microsoft.com/office/powerpoint/2010/main" val="1823045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abundance model is set up the same way as in the operating model, where the maximum age is assumed to be when 1% of the individuals would still be alive based on the fixed level of natural mortality</a:t>
            </a:r>
            <a:endParaRPr lang="en-US" dirty="0" smtClean="0"/>
          </a:p>
        </p:txBody>
      </p:sp>
      <p:sp>
        <p:nvSpPr>
          <p:cNvPr id="4" name="Slide Number Placeholder 3"/>
          <p:cNvSpPr>
            <a:spLocks noGrp="1"/>
          </p:cNvSpPr>
          <p:nvPr>
            <p:ph type="sldNum" sz="quarter" idx="10"/>
          </p:nvPr>
        </p:nvSpPr>
        <p:spPr/>
        <p:txBody>
          <a:bodyPr/>
          <a:lstStyle/>
          <a:p>
            <a:fld id="{1C615326-FC0E-4825-84D8-D9D8296DD657}" type="slidenum">
              <a:rPr lang="en-US" smtClean="0"/>
              <a:t>29</a:t>
            </a:fld>
            <a:endParaRPr lang="en-US"/>
          </a:p>
        </p:txBody>
      </p:sp>
    </p:spTree>
    <p:extLst>
      <p:ext uri="{BB962C8B-B14F-4D97-AF65-F5344CB8AC3E}">
        <p14:creationId xmlns:p14="http://schemas.microsoft.com/office/powerpoint/2010/main" val="22908642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selectivity parameters are set</a:t>
            </a:r>
            <a:r>
              <a:rPr lang="en-US" baseline="0" dirty="0" smtClean="0"/>
              <a:t> up to be estimated, and then the mortality is based on the estimated fishing mortality and derived catch</a:t>
            </a:r>
            <a:endParaRPr lang="en-US" dirty="0" smtClean="0"/>
          </a:p>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30</a:t>
            </a:fld>
            <a:endParaRPr lang="en-US"/>
          </a:p>
        </p:txBody>
      </p:sp>
    </p:spTree>
    <p:extLst>
      <p:ext uri="{BB962C8B-B14F-4D97-AF65-F5344CB8AC3E}">
        <p14:creationId xmlns:p14="http://schemas.microsoft.com/office/powerpoint/2010/main" val="1314653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Penalty on fishing mortality was useful in the very data poor scenarios to keep the estimated fishing mortality from dropping to 0</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34</a:t>
            </a:fld>
            <a:endParaRPr lang="en-US"/>
          </a:p>
        </p:txBody>
      </p:sp>
    </p:spTree>
    <p:extLst>
      <p:ext uri="{BB962C8B-B14F-4D97-AF65-F5344CB8AC3E}">
        <p14:creationId xmlns:p14="http://schemas.microsoft.com/office/powerpoint/2010/main" val="18114361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Penalty on fishing mortality was useful in the very data poor scenarios to keep the estimated fishing mortality from dropping to 0</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35</a:t>
            </a:fld>
            <a:endParaRPr lang="en-US"/>
          </a:p>
        </p:txBody>
      </p:sp>
    </p:spTree>
    <p:extLst>
      <p:ext uri="{BB962C8B-B14F-4D97-AF65-F5344CB8AC3E}">
        <p14:creationId xmlns:p14="http://schemas.microsoft.com/office/powerpoint/2010/main" val="1438784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38</a:t>
            </a:fld>
            <a:endParaRPr lang="en-US"/>
          </a:p>
        </p:txBody>
      </p:sp>
    </p:spTree>
    <p:extLst>
      <p:ext uri="{BB962C8B-B14F-4D97-AF65-F5344CB8AC3E}">
        <p14:creationId xmlns:p14="http://schemas.microsoft.com/office/powerpoint/2010/main" val="3034395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39</a:t>
            </a:fld>
            <a:endParaRPr lang="en-US"/>
          </a:p>
        </p:txBody>
      </p:sp>
    </p:spTree>
    <p:extLst>
      <p:ext uri="{BB962C8B-B14F-4D97-AF65-F5344CB8AC3E}">
        <p14:creationId xmlns:p14="http://schemas.microsoft.com/office/powerpoint/2010/main" val="2031798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50 iterations</a:t>
            </a:r>
          </a:p>
          <a:p>
            <a:r>
              <a:rPr lang="en-US" dirty="0" smtClean="0"/>
              <a:t>Poor</a:t>
            </a:r>
            <a:r>
              <a:rPr lang="en-US" baseline="0" dirty="0" smtClean="0"/>
              <a:t> C would be just one year of length composition data, no catch or effort</a:t>
            </a:r>
          </a:p>
          <a:p>
            <a:r>
              <a:rPr lang="en-US" baseline="0" dirty="0" smtClean="0"/>
              <a:t>Relative error for SPR, essentially depletion in the terminal year</a:t>
            </a:r>
          </a:p>
          <a:p>
            <a:r>
              <a:rPr lang="en-US" baseline="0" dirty="0" smtClean="0"/>
              <a:t>Relatively good performance when F is constant and R is constant</a:t>
            </a:r>
          </a:p>
          <a:p>
            <a:r>
              <a:rPr lang="en-US" baseline="0" dirty="0" smtClean="0"/>
              <a:t>All of these other scenarios – have poor performance for the other equilibrium based methods</a:t>
            </a:r>
          </a:p>
          <a:p>
            <a:endParaRPr lang="en-US" baseline="0" dirty="0" smtClean="0"/>
          </a:p>
          <a:p>
            <a:r>
              <a:rPr lang="en-US" baseline="0" dirty="0" smtClean="0"/>
              <a:t>When R is constant – start to get biases when we have drastically changing F over time for the data-poor scenario</a:t>
            </a:r>
          </a:p>
          <a:p>
            <a:r>
              <a:rPr lang="en-US" baseline="0" dirty="0" smtClean="0"/>
              <a:t>Some bias for the data-poor scenarios when F is changing</a:t>
            </a:r>
          </a:p>
          <a:p>
            <a:r>
              <a:rPr lang="en-US" baseline="0" dirty="0" smtClean="0"/>
              <a:t>Positive biases in this depletion parameter when R is pulsed – likely because recruitment started out high and estimated the median recruitment to be higher than it really was.</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40</a:t>
            </a:fld>
            <a:endParaRPr lang="en-US"/>
          </a:p>
        </p:txBody>
      </p:sp>
    </p:spTree>
    <p:extLst>
      <p:ext uri="{BB962C8B-B14F-4D97-AF65-F5344CB8AC3E}">
        <p14:creationId xmlns:p14="http://schemas.microsoft.com/office/powerpoint/2010/main" val="590083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44</a:t>
            </a:fld>
            <a:endParaRPr lang="en-US"/>
          </a:p>
        </p:txBody>
      </p:sp>
    </p:spTree>
    <p:extLst>
      <p:ext uri="{BB962C8B-B14F-4D97-AF65-F5344CB8AC3E}">
        <p14:creationId xmlns:p14="http://schemas.microsoft.com/office/powerpoint/2010/main" val="9185676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Move away from multinomial (perhaps</a:t>
            </a:r>
            <a:r>
              <a:rPr lang="en-US" baseline="0" dirty="0" smtClean="0"/>
              <a:t> upon getting to know the data better)</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46</a:t>
            </a:fld>
            <a:endParaRPr lang="en-US"/>
          </a:p>
        </p:txBody>
      </p:sp>
    </p:spTree>
    <p:extLst>
      <p:ext uri="{BB962C8B-B14F-4D97-AF65-F5344CB8AC3E}">
        <p14:creationId xmlns:p14="http://schemas.microsoft.com/office/powerpoint/2010/main" val="10992675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Situations with even less data than surplus production model </a:t>
            </a:r>
            <a:r>
              <a:rPr lang="en-US" dirty="0" smtClean="0">
                <a:sym typeface="Wingdings" panose="05000000000000000000" pitchFamily="2" charset="2"/>
              </a:rPr>
              <a:t> what is the role of data weighting in very</a:t>
            </a:r>
            <a:r>
              <a:rPr lang="en-US" baseline="0" dirty="0" smtClean="0">
                <a:sym typeface="Wingdings" panose="05000000000000000000" pitchFamily="2" charset="2"/>
              </a:rPr>
              <a:t> data-limited situations?</a:t>
            </a:r>
          </a:p>
          <a:p>
            <a:r>
              <a:rPr lang="en-US" baseline="0" dirty="0" smtClean="0">
                <a:sym typeface="Wingdings" panose="05000000000000000000" pitchFamily="2" charset="2"/>
              </a:rPr>
              <a:t>Do the best with what we have</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47</a:t>
            </a:fld>
            <a:endParaRPr lang="en-US"/>
          </a:p>
        </p:txBody>
      </p:sp>
    </p:spTree>
    <p:extLst>
      <p:ext uri="{BB962C8B-B14F-4D97-AF65-F5344CB8AC3E}">
        <p14:creationId xmlns:p14="http://schemas.microsoft.com/office/powerpoint/2010/main" val="2292645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Ault</a:t>
            </a:r>
            <a:r>
              <a:rPr lang="en-US" baseline="0" dirty="0" smtClean="0"/>
              <a:t> et al. 2005 demonstrated that estimates of mortality from mean length were robust to moderate levels of recruitment variation</a:t>
            </a:r>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4</a:t>
            </a:fld>
            <a:endParaRPr lang="en-US"/>
          </a:p>
        </p:txBody>
      </p:sp>
    </p:spTree>
    <p:extLst>
      <p:ext uri="{BB962C8B-B14F-4D97-AF65-F5344CB8AC3E}">
        <p14:creationId xmlns:p14="http://schemas.microsoft.com/office/powerpoint/2010/main" val="3921032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However, the major issue for these assessment methods is that from the mean length or length composition, if there are many smaller fish, we don’t know if these are new recruits or if the larger fish have been harvested and the age structure has been truncated</a:t>
            </a:r>
          </a:p>
          <a:p>
            <a:endParaRPr lang="en-US" dirty="0" smtClean="0"/>
          </a:p>
          <a:p>
            <a:endParaRPr lang="en-US" dirty="0" smtClean="0"/>
          </a:p>
          <a:p>
            <a:r>
              <a:rPr lang="en-US" dirty="0" smtClean="0"/>
              <a:t>Top</a:t>
            </a:r>
            <a:r>
              <a:rPr lang="en-US" baseline="0" dirty="0" smtClean="0"/>
              <a:t> – fishing mortality</a:t>
            </a:r>
          </a:p>
          <a:p>
            <a:r>
              <a:rPr lang="en-US" baseline="0" dirty="0" smtClean="0"/>
              <a:t>Middle – recruitment</a:t>
            </a:r>
          </a:p>
          <a:p>
            <a:r>
              <a:rPr lang="en-US" baseline="0" dirty="0" smtClean="0"/>
              <a:t>Bottom – mean length in population</a:t>
            </a:r>
          </a:p>
          <a:p>
            <a:r>
              <a:rPr lang="en-US" baseline="0" dirty="0" smtClean="0"/>
              <a:t>Solid line is deterministic, dotted line is stochastic</a:t>
            </a:r>
          </a:p>
          <a:p>
            <a:endParaRPr lang="en-US" dirty="0" smtClean="0"/>
          </a:p>
        </p:txBody>
      </p:sp>
      <p:sp>
        <p:nvSpPr>
          <p:cNvPr id="4" name="Slide Number Placeholder 3"/>
          <p:cNvSpPr>
            <a:spLocks noGrp="1"/>
          </p:cNvSpPr>
          <p:nvPr>
            <p:ph type="sldNum" sz="quarter" idx="10"/>
          </p:nvPr>
        </p:nvSpPr>
        <p:spPr/>
        <p:txBody>
          <a:bodyPr/>
          <a:lstStyle/>
          <a:p>
            <a:fld id="{498B1A1C-97BE-457E-9409-5A141C293ABE}" type="slidenum">
              <a:rPr lang="en-US" smtClean="0"/>
              <a:t>6</a:t>
            </a:fld>
            <a:endParaRPr lang="en-US"/>
          </a:p>
        </p:txBody>
      </p:sp>
    </p:spTree>
    <p:extLst>
      <p:ext uri="{BB962C8B-B14F-4D97-AF65-F5344CB8AC3E}">
        <p14:creationId xmlns:p14="http://schemas.microsoft.com/office/powerpoint/2010/main" val="1606104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fishing mortality increases and recruitment</a:t>
            </a:r>
            <a:r>
              <a:rPr lang="en-US" baseline="0" dirty="0" smtClean="0"/>
              <a:t> remains constant, we expect mean length in population to decrease.</a:t>
            </a:r>
          </a:p>
          <a:p>
            <a:r>
              <a:rPr lang="en-US" baseline="0" dirty="0" smtClean="0"/>
              <a:t>Can use this as an indicator that fishing mortality may need to be managed</a:t>
            </a:r>
            <a:endParaRPr lang="en-US" dirty="0"/>
          </a:p>
        </p:txBody>
      </p:sp>
      <p:sp>
        <p:nvSpPr>
          <p:cNvPr id="4" name="Slide Number Placeholder 3"/>
          <p:cNvSpPr>
            <a:spLocks noGrp="1"/>
          </p:cNvSpPr>
          <p:nvPr>
            <p:ph type="sldNum" sz="quarter" idx="10"/>
          </p:nvPr>
        </p:nvSpPr>
        <p:spPr/>
        <p:txBody>
          <a:bodyPr/>
          <a:lstStyle/>
          <a:p>
            <a:fld id="{498B1A1C-97BE-457E-9409-5A141C293ABE}" type="slidenum">
              <a:rPr lang="en-US" smtClean="0"/>
              <a:t>7</a:t>
            </a:fld>
            <a:endParaRPr lang="en-US"/>
          </a:p>
        </p:txBody>
      </p:sp>
    </p:spTree>
    <p:extLst>
      <p:ext uri="{BB962C8B-B14F-4D97-AF65-F5344CB8AC3E}">
        <p14:creationId xmlns:p14="http://schemas.microsoft.com/office/powerpoint/2010/main" val="4192378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when</a:t>
            </a:r>
            <a:r>
              <a:rPr lang="en-US" baseline="0" dirty="0" smtClean="0"/>
              <a:t> we have a pulse and/or drop in recruitment, but fishing mortality remains the same, we see that changes in recruitment comes with its own patterns in how mean length changes in the population</a:t>
            </a:r>
          </a:p>
          <a:p>
            <a:r>
              <a:rPr lang="en-US" baseline="0" dirty="0" smtClean="0"/>
              <a:t>After a big recruitment pulse we expect to see a sharp decline in mean length, followed by an increase in mean length as those individuals grow.</a:t>
            </a:r>
            <a:endParaRPr lang="en-US" dirty="0"/>
          </a:p>
        </p:txBody>
      </p:sp>
      <p:sp>
        <p:nvSpPr>
          <p:cNvPr id="4" name="Slide Number Placeholder 3"/>
          <p:cNvSpPr>
            <a:spLocks noGrp="1"/>
          </p:cNvSpPr>
          <p:nvPr>
            <p:ph type="sldNum" sz="quarter" idx="10"/>
          </p:nvPr>
        </p:nvSpPr>
        <p:spPr/>
        <p:txBody>
          <a:bodyPr/>
          <a:lstStyle/>
          <a:p>
            <a:fld id="{498B1A1C-97BE-457E-9409-5A141C293ABE}" type="slidenum">
              <a:rPr lang="en-US" smtClean="0"/>
              <a:t>8</a:t>
            </a:fld>
            <a:endParaRPr lang="en-US"/>
          </a:p>
        </p:txBody>
      </p:sp>
    </p:spTree>
    <p:extLst>
      <p:ext uri="{BB962C8B-B14F-4D97-AF65-F5344CB8AC3E}">
        <p14:creationId xmlns:p14="http://schemas.microsoft.com/office/powerpoint/2010/main" val="3144086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have</a:t>
            </a:r>
            <a:r>
              <a:rPr lang="en-US" baseline="0" dirty="0" smtClean="0"/>
              <a:t> both an increase in fishing mortality and pulses in recruitment, along with process error and observation error, there is potentially no distinguishable change in mean length</a:t>
            </a:r>
          </a:p>
          <a:p>
            <a:r>
              <a:rPr lang="en-US" baseline="0" dirty="0" smtClean="0"/>
              <a:t>This indicates it may be important to tease apart changes in fishing mortality and recruitment when using length composition or mean length as a primary data source. </a:t>
            </a:r>
          </a:p>
        </p:txBody>
      </p:sp>
      <p:sp>
        <p:nvSpPr>
          <p:cNvPr id="4" name="Slide Number Placeholder 3"/>
          <p:cNvSpPr>
            <a:spLocks noGrp="1"/>
          </p:cNvSpPr>
          <p:nvPr>
            <p:ph type="sldNum" sz="quarter" idx="10"/>
          </p:nvPr>
        </p:nvSpPr>
        <p:spPr/>
        <p:txBody>
          <a:bodyPr/>
          <a:lstStyle/>
          <a:p>
            <a:fld id="{498B1A1C-97BE-457E-9409-5A141C293ABE}" type="slidenum">
              <a:rPr lang="en-US" smtClean="0"/>
              <a:t>9</a:t>
            </a:fld>
            <a:endParaRPr lang="en-US"/>
          </a:p>
        </p:txBody>
      </p:sp>
    </p:spTree>
    <p:extLst>
      <p:ext uri="{BB962C8B-B14F-4D97-AF65-F5344CB8AC3E}">
        <p14:creationId xmlns:p14="http://schemas.microsoft.com/office/powerpoint/2010/main" val="1602049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a:t>
            </a:r>
            <a:r>
              <a:rPr lang="en-US" baseline="0" dirty="0" smtClean="0"/>
              <a:t> this program to explore theoretical properties of the length composition data</a:t>
            </a:r>
          </a:p>
          <a:p>
            <a:r>
              <a:rPr lang="en-US" baseline="0" dirty="0" smtClean="0"/>
              <a:t>And the requirements of the catch and abundance index in order to partition variation in the length composition into recruitment and fishing mortality</a:t>
            </a:r>
          </a:p>
          <a:p>
            <a:r>
              <a:rPr lang="en-US" baseline="0" dirty="0" smtClean="0"/>
              <a:t>Flexible to be used in contexts with varying amounts of catch, index, and length composition data</a:t>
            </a:r>
          </a:p>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10</a:t>
            </a:fld>
            <a:endParaRPr lang="en-US"/>
          </a:p>
        </p:txBody>
      </p:sp>
    </p:spTree>
    <p:extLst>
      <p:ext uri="{BB962C8B-B14F-4D97-AF65-F5344CB8AC3E}">
        <p14:creationId xmlns:p14="http://schemas.microsoft.com/office/powerpoint/2010/main" val="1227889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Age-converted</a:t>
            </a:r>
            <a:r>
              <a:rPr lang="en-US" baseline="0" dirty="0" smtClean="0"/>
              <a:t> to length-structured underlying population dynamics</a:t>
            </a:r>
          </a:p>
          <a:p>
            <a:r>
              <a:rPr lang="en-US" baseline="0" dirty="0" smtClean="0"/>
              <a:t>Where I assumed the maximum age was at 1% survivorship – this is just the same as the way Adrian </a:t>
            </a:r>
            <a:r>
              <a:rPr lang="en-US" baseline="0" dirty="0" err="1" smtClean="0"/>
              <a:t>Hordyk</a:t>
            </a:r>
            <a:r>
              <a:rPr lang="en-US" baseline="0" dirty="0" smtClean="0"/>
              <a:t> set up his LB-SPR method</a:t>
            </a:r>
          </a:p>
          <a:p>
            <a:r>
              <a:rPr lang="en-US" baseline="0" dirty="0" smtClean="0"/>
              <a:t>Mortality is a function of a fixed natural mortality rate, age-structured selectivity, and the fishing mortality rate over time (which I will get to)</a:t>
            </a:r>
          </a:p>
          <a:p>
            <a:r>
              <a:rPr lang="en-US" baseline="0" dirty="0" smtClean="0"/>
              <a:t>Catch follows the Baranov catch equation</a:t>
            </a:r>
          </a:p>
          <a:p>
            <a:endParaRPr lang="en-US" dirty="0"/>
          </a:p>
        </p:txBody>
      </p:sp>
      <p:sp>
        <p:nvSpPr>
          <p:cNvPr id="4" name="Slide Number Placeholder 3"/>
          <p:cNvSpPr>
            <a:spLocks noGrp="1"/>
          </p:cNvSpPr>
          <p:nvPr>
            <p:ph type="sldNum" sz="quarter" idx="10"/>
          </p:nvPr>
        </p:nvSpPr>
        <p:spPr/>
        <p:txBody>
          <a:bodyPr/>
          <a:lstStyle/>
          <a:p>
            <a:fld id="{1C615326-FC0E-4825-84D8-D9D8296DD657}" type="slidenum">
              <a:rPr lang="en-US" smtClean="0"/>
              <a:t>11</a:t>
            </a:fld>
            <a:endParaRPr lang="en-US"/>
          </a:p>
        </p:txBody>
      </p:sp>
    </p:spTree>
    <p:extLst>
      <p:ext uri="{BB962C8B-B14F-4D97-AF65-F5344CB8AC3E}">
        <p14:creationId xmlns:p14="http://schemas.microsoft.com/office/powerpoint/2010/main" val="2219332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C67648-5C4F-4D97-A1D1-3F468192AEF8}"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1087712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67648-5C4F-4D97-A1D1-3F468192AEF8}"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3014504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67648-5C4F-4D97-A1D1-3F468192AEF8}"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4051233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67648-5C4F-4D97-A1D1-3F468192AEF8}"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407155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C67648-5C4F-4D97-A1D1-3F468192AEF8}"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1831592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C67648-5C4F-4D97-A1D1-3F468192AEF8}"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2630111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C67648-5C4F-4D97-A1D1-3F468192AEF8}" type="datetimeFigureOut">
              <a:rPr lang="en-US" smtClean="0"/>
              <a:t>10/22/2015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313652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C67648-5C4F-4D97-A1D1-3F468192AEF8}" type="datetimeFigureOut">
              <a:rPr lang="en-US" smtClean="0"/>
              <a:t>10/22/2015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49253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67648-5C4F-4D97-A1D1-3F468192AEF8}" type="datetimeFigureOut">
              <a:rPr lang="en-US" smtClean="0"/>
              <a:t>10/22/2015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2031998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67648-5C4F-4D97-A1D1-3F468192AEF8}"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4175345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67648-5C4F-4D97-A1D1-3F468192AEF8}"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C0C7E-1DB1-403E-9B08-6D1161354DA3}" type="slidenum">
              <a:rPr lang="en-US" smtClean="0"/>
              <a:t>‹#›</a:t>
            </a:fld>
            <a:endParaRPr lang="en-US"/>
          </a:p>
        </p:txBody>
      </p:sp>
    </p:spTree>
    <p:extLst>
      <p:ext uri="{BB962C8B-B14F-4D97-AF65-F5344CB8AC3E}">
        <p14:creationId xmlns:p14="http://schemas.microsoft.com/office/powerpoint/2010/main" val="119271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67648-5C4F-4D97-A1D1-3F468192AEF8}" type="datetimeFigureOut">
              <a:rPr lang="en-US" smtClean="0"/>
              <a:t>10/22/2015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C0C7E-1DB1-403E-9B08-6D1161354DA3}" type="slidenum">
              <a:rPr lang="en-US" smtClean="0"/>
              <a:t>‹#›</a:t>
            </a:fld>
            <a:endParaRPr lang="en-US"/>
          </a:p>
        </p:txBody>
      </p:sp>
    </p:spTree>
    <p:extLst>
      <p:ext uri="{BB962C8B-B14F-4D97-AF65-F5344CB8AC3E}">
        <p14:creationId xmlns:p14="http://schemas.microsoft.com/office/powerpoint/2010/main" val="2031090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9.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11.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3.wmf"/><Relationship Id="rId3" Type="http://schemas.openxmlformats.org/officeDocument/2006/relationships/notesSlide" Target="../notesSlides/notesSlide10.xml"/><Relationship Id="rId7" Type="http://schemas.openxmlformats.org/officeDocument/2006/relationships/image" Target="../media/image10.wmf"/><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12.wmf"/><Relationship Id="rId5" Type="http://schemas.openxmlformats.org/officeDocument/2006/relationships/image" Target="../media/image9.wmf"/><Relationship Id="rId15" Type="http://schemas.openxmlformats.org/officeDocument/2006/relationships/image" Target="../media/image14.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1.wmf"/><Relationship Id="rId14" Type="http://schemas.openxmlformats.org/officeDocument/2006/relationships/oleObject" Target="../embeddings/oleObject10.bin"/></Relationships>
</file>

<file path=ppt/slides/_rels/slide13.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3.wmf"/><Relationship Id="rId2" Type="http://schemas.openxmlformats.org/officeDocument/2006/relationships/slideLayout" Target="../slideLayouts/slideLayout2.xml"/><Relationship Id="rId16" Type="http://schemas.openxmlformats.org/officeDocument/2006/relationships/image" Target="../media/image15.wmf"/><Relationship Id="rId1" Type="http://schemas.openxmlformats.org/officeDocument/2006/relationships/vmlDrawing" Target="../drawings/vmlDrawing3.vml"/><Relationship Id="rId6" Type="http://schemas.openxmlformats.org/officeDocument/2006/relationships/image" Target="../media/image10.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4.bin"/><Relationship Id="rId14" Type="http://schemas.openxmlformats.org/officeDocument/2006/relationships/image" Target="../media/image14.wmf"/></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9.bin"/><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3.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1.bin"/><Relationship Id="rId5" Type="http://schemas.openxmlformats.org/officeDocument/2006/relationships/image" Target="../media/image17.wmf"/><Relationship Id="rId4" Type="http://schemas.openxmlformats.org/officeDocument/2006/relationships/oleObject" Target="../embeddings/oleObject20.bin"/><Relationship Id="rId9" Type="http://schemas.openxmlformats.org/officeDocument/2006/relationships/image" Target="../media/image18.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14.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4.bin"/><Relationship Id="rId11" Type="http://schemas.openxmlformats.org/officeDocument/2006/relationships/image" Target="../media/image18.wmf"/><Relationship Id="rId5" Type="http://schemas.openxmlformats.org/officeDocument/2006/relationships/image" Target="../media/image17.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0.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21.wmf"/><Relationship Id="rId3" Type="http://schemas.openxmlformats.org/officeDocument/2006/relationships/notesSlide" Target="../notesSlides/notesSlide15.xml"/><Relationship Id="rId7" Type="http://schemas.openxmlformats.org/officeDocument/2006/relationships/image" Target="../media/image19.wmf"/><Relationship Id="rId12"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8.bin"/><Relationship Id="rId11" Type="http://schemas.openxmlformats.org/officeDocument/2006/relationships/image" Target="../media/image18.wmf"/><Relationship Id="rId5" Type="http://schemas.openxmlformats.org/officeDocument/2006/relationships/image" Target="../media/image17.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20.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16.xml"/><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3.bin"/><Relationship Id="rId5" Type="http://schemas.openxmlformats.org/officeDocument/2006/relationships/image" Target="../media/image22.wmf"/><Relationship Id="rId4" Type="http://schemas.openxmlformats.org/officeDocument/2006/relationships/oleObject" Target="../embeddings/oleObject32.bin"/><Relationship Id="rId9" Type="http://schemas.openxmlformats.org/officeDocument/2006/relationships/image" Target="../media/image24.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19.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6.bin"/><Relationship Id="rId5" Type="http://schemas.openxmlformats.org/officeDocument/2006/relationships/image" Target="../media/image25.wmf"/><Relationship Id="rId4" Type="http://schemas.openxmlformats.org/officeDocument/2006/relationships/oleObject" Target="../embeddings/oleObject35.bin"/><Relationship Id="rId9" Type="http://schemas.openxmlformats.org/officeDocument/2006/relationships/image" Target="../media/image27.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0.bin"/><Relationship Id="rId13" Type="http://schemas.openxmlformats.org/officeDocument/2006/relationships/image" Target="../media/image32.wmf"/><Relationship Id="rId3" Type="http://schemas.openxmlformats.org/officeDocument/2006/relationships/notesSlide" Target="../notesSlides/notesSlide20.xml"/><Relationship Id="rId7" Type="http://schemas.openxmlformats.org/officeDocument/2006/relationships/image" Target="../media/image29.wmf"/><Relationship Id="rId12"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9.bin"/><Relationship Id="rId11" Type="http://schemas.openxmlformats.org/officeDocument/2006/relationships/image" Target="../media/image31.wmf"/><Relationship Id="rId5" Type="http://schemas.openxmlformats.org/officeDocument/2006/relationships/image" Target="../media/image28.wmf"/><Relationship Id="rId15" Type="http://schemas.openxmlformats.org/officeDocument/2006/relationships/image" Target="../media/image33.wmf"/><Relationship Id="rId10" Type="http://schemas.openxmlformats.org/officeDocument/2006/relationships/oleObject" Target="../embeddings/oleObject41.bin"/><Relationship Id="rId4" Type="http://schemas.openxmlformats.org/officeDocument/2006/relationships/oleObject" Target="../embeddings/oleObject38.bin"/><Relationship Id="rId9" Type="http://schemas.openxmlformats.org/officeDocument/2006/relationships/image" Target="../media/image30.wmf"/><Relationship Id="rId14" Type="http://schemas.openxmlformats.org/officeDocument/2006/relationships/oleObject" Target="../embeddings/oleObject43.bin"/></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6.bin"/><Relationship Id="rId13" Type="http://schemas.openxmlformats.org/officeDocument/2006/relationships/image" Target="../media/image31.wmf"/><Relationship Id="rId3" Type="http://schemas.openxmlformats.org/officeDocument/2006/relationships/notesSlide" Target="../notesSlides/notesSlide21.xml"/><Relationship Id="rId7" Type="http://schemas.openxmlformats.org/officeDocument/2006/relationships/image" Target="../media/image29.wmf"/><Relationship Id="rId12" Type="http://schemas.openxmlformats.org/officeDocument/2006/relationships/oleObject" Target="../embeddings/oleObject48.bin"/><Relationship Id="rId17" Type="http://schemas.openxmlformats.org/officeDocument/2006/relationships/image" Target="../media/image33.wmf"/><Relationship Id="rId2" Type="http://schemas.openxmlformats.org/officeDocument/2006/relationships/slideLayout" Target="../slideLayouts/slideLayout2.xml"/><Relationship Id="rId16" Type="http://schemas.openxmlformats.org/officeDocument/2006/relationships/oleObject" Target="../embeddings/oleObject50.bin"/><Relationship Id="rId1" Type="http://schemas.openxmlformats.org/officeDocument/2006/relationships/vmlDrawing" Target="../drawings/vmlDrawing11.vml"/><Relationship Id="rId6" Type="http://schemas.openxmlformats.org/officeDocument/2006/relationships/oleObject" Target="../embeddings/oleObject45.bin"/><Relationship Id="rId11" Type="http://schemas.openxmlformats.org/officeDocument/2006/relationships/image" Target="../media/image34.wmf"/><Relationship Id="rId5" Type="http://schemas.openxmlformats.org/officeDocument/2006/relationships/image" Target="../media/image28.wmf"/><Relationship Id="rId15" Type="http://schemas.openxmlformats.org/officeDocument/2006/relationships/image" Target="../media/image32.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30.wmf"/><Relationship Id="rId14" Type="http://schemas.openxmlformats.org/officeDocument/2006/relationships/oleObject" Target="../embeddings/oleObject49.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5.wmf"/></Relationships>
</file>

<file path=ppt/slides/_rels/slide32.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52.bin"/><Relationship Id="rId7"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6.wmf"/><Relationship Id="rId5" Type="http://schemas.openxmlformats.org/officeDocument/2006/relationships/oleObject" Target="../embeddings/oleObject53.bin"/><Relationship Id="rId4" Type="http://schemas.openxmlformats.org/officeDocument/2006/relationships/image" Target="../media/image35.wmf"/></Relationships>
</file>

<file path=ppt/slides/_rels/slide33.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55.bin"/><Relationship Id="rId7"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8.wmf"/><Relationship Id="rId5" Type="http://schemas.openxmlformats.org/officeDocument/2006/relationships/oleObject" Target="../embeddings/oleObject56.bin"/><Relationship Id="rId10" Type="http://schemas.openxmlformats.org/officeDocument/2006/relationships/image" Target="../media/image37.wmf"/><Relationship Id="rId4" Type="http://schemas.openxmlformats.org/officeDocument/2006/relationships/image" Target="../media/image35.wmf"/><Relationship Id="rId9" Type="http://schemas.openxmlformats.org/officeDocument/2006/relationships/oleObject" Target="../embeddings/oleObject58.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39.wmf"/><Relationship Id="rId4" Type="http://schemas.openxmlformats.org/officeDocument/2006/relationships/oleObject" Target="../embeddings/oleObject59.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61.bin"/><Relationship Id="rId5" Type="http://schemas.openxmlformats.org/officeDocument/2006/relationships/image" Target="../media/image39.wmf"/><Relationship Id="rId4" Type="http://schemas.openxmlformats.org/officeDocument/2006/relationships/oleObject" Target="../embeddings/oleObject60.bin"/></Relationships>
</file>

<file path=ppt/slides/_rels/slide3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46.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9.jpe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8195" y="706728"/>
            <a:ext cx="9895609" cy="2387600"/>
          </a:xfrm>
        </p:spPr>
        <p:txBody>
          <a:bodyPr>
            <a:normAutofit fontScale="90000"/>
          </a:bodyPr>
          <a:lstStyle/>
          <a:p>
            <a:r>
              <a:rPr lang="en-US" dirty="0">
                <a:latin typeface="Helvetica" panose="020B0504020202030204" pitchFamily="34" charset="0"/>
              </a:rPr>
              <a:t>Extending length-based models for data-limited fisheries into a state-space </a:t>
            </a:r>
            <a:r>
              <a:rPr lang="en-US" dirty="0" smtClean="0">
                <a:latin typeface="Helvetica" panose="020B0504020202030204" pitchFamily="34" charset="0"/>
              </a:rPr>
              <a:t>framework</a:t>
            </a:r>
            <a:endParaRPr lang="en-US" dirty="0">
              <a:latin typeface="Helvetica" panose="020B0504020202030204" pitchFamily="34" charset="0"/>
            </a:endParaRPr>
          </a:p>
        </p:txBody>
      </p:sp>
      <p:sp>
        <p:nvSpPr>
          <p:cNvPr id="3" name="Subtitle 2"/>
          <p:cNvSpPr>
            <a:spLocks noGrp="1"/>
          </p:cNvSpPr>
          <p:nvPr>
            <p:ph type="subTitle" idx="1"/>
          </p:nvPr>
        </p:nvSpPr>
        <p:spPr>
          <a:xfrm>
            <a:off x="729004" y="3442532"/>
            <a:ext cx="10733989" cy="1655762"/>
          </a:xfrm>
        </p:spPr>
        <p:txBody>
          <a:bodyPr>
            <a:noAutofit/>
          </a:bodyPr>
          <a:lstStyle/>
          <a:p>
            <a:r>
              <a:rPr lang="en-US" dirty="0" smtClean="0">
                <a:latin typeface="Helvetica" panose="020B0504020202030204" pitchFamily="34" charset="0"/>
              </a:rPr>
              <a:t>Merrill B. Rudd* and James T. Thorson</a:t>
            </a:r>
          </a:p>
          <a:p>
            <a:r>
              <a:rPr lang="en-US" sz="2000" dirty="0" smtClean="0">
                <a:latin typeface="Helvetica" panose="020B0504020202030204" pitchFamily="34" charset="0"/>
              </a:rPr>
              <a:t>*PhD Student, School of Aquatic and Fishery Sciences, University of Washington</a:t>
            </a:r>
          </a:p>
          <a:p>
            <a:endParaRPr lang="en-US" sz="1600" dirty="0" smtClean="0">
              <a:latin typeface="Helvetica" panose="020B0504020202030204" pitchFamily="34" charset="0"/>
            </a:endParaRPr>
          </a:p>
          <a:p>
            <a:r>
              <a:rPr lang="en-US" sz="2000" dirty="0" smtClean="0">
                <a:latin typeface="Helvetica" panose="020B0504020202030204" pitchFamily="34" charset="0"/>
              </a:rPr>
              <a:t>CAPAM Workshop on Data Weighting</a:t>
            </a:r>
          </a:p>
          <a:p>
            <a:r>
              <a:rPr lang="en-US" sz="2000" dirty="0" smtClean="0">
                <a:latin typeface="Helvetica" panose="020B0504020202030204" pitchFamily="34" charset="0"/>
              </a:rPr>
              <a:t>October 22, 2015</a:t>
            </a:r>
            <a:endParaRPr lang="en-US" sz="2000" dirty="0">
              <a:latin typeface="Helvetica" panose="020B0504020202030204" pitchFamily="34" charset="0"/>
            </a:endParaRPr>
          </a:p>
        </p:txBody>
      </p:sp>
      <p:pic>
        <p:nvPicPr>
          <p:cNvPr id="4" name="Picture 2" descr="http://depts.washington.edu/igertpoc/wordpress/wp-content/uploads/2013/03/igertlogo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218" y="5659264"/>
            <a:ext cx="3810000" cy="9715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depts.washington.edu/safsquan/images/logo_students_off.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96143" y="5659264"/>
            <a:ext cx="1466850" cy="1000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4494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panose="020B0504020202030204" pitchFamily="34" charset="0"/>
              </a:rPr>
              <a:t>Goal of this study</a:t>
            </a:r>
            <a:endParaRPr lang="en-US" dirty="0">
              <a:latin typeface="Helvetica" panose="020B050402020203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Helvetica" panose="020B0504020202030204" pitchFamily="34" charset="0"/>
              </a:rPr>
              <a:t>Alternative to equilibrium-based methods in data-poor situations mostly reliant on length composition data</a:t>
            </a:r>
          </a:p>
          <a:p>
            <a:pPr marL="0" indent="0">
              <a:buNone/>
            </a:pPr>
            <a:endParaRPr lang="en-US" dirty="0">
              <a:latin typeface="Helvetica" panose="020B0504020202030204" pitchFamily="34" charset="0"/>
            </a:endParaRPr>
          </a:p>
          <a:p>
            <a:pPr marL="0" indent="0">
              <a:buNone/>
            </a:pPr>
            <a:r>
              <a:rPr lang="en-US" dirty="0" smtClean="0">
                <a:latin typeface="Helvetica" panose="020B0504020202030204" pitchFamily="34" charset="0"/>
              </a:rPr>
              <a:t>Development</a:t>
            </a:r>
          </a:p>
          <a:p>
            <a:pPr marL="514350" indent="-514350">
              <a:buAutoNum type="arabicParenR"/>
            </a:pPr>
            <a:r>
              <a:rPr lang="en-US" dirty="0">
                <a:latin typeface="Helvetica" panose="020B0504020202030204" pitchFamily="34" charset="0"/>
              </a:rPr>
              <a:t>S</a:t>
            </a:r>
            <a:r>
              <a:rPr lang="en-US" dirty="0" smtClean="0">
                <a:latin typeface="Helvetica" panose="020B0504020202030204" pitchFamily="34" charset="0"/>
              </a:rPr>
              <a:t>tate-space model to account for recruitment variation</a:t>
            </a:r>
          </a:p>
          <a:p>
            <a:pPr marL="514350" indent="-514350">
              <a:buAutoNum type="arabicParenR"/>
            </a:pPr>
            <a:r>
              <a:rPr lang="en-US" dirty="0" smtClean="0">
                <a:latin typeface="Helvetica" panose="020B0504020202030204" pitchFamily="34" charset="0"/>
              </a:rPr>
              <a:t>Tested under varying data availability scenarios</a:t>
            </a:r>
          </a:p>
          <a:p>
            <a:pPr marL="514350" indent="-514350">
              <a:buAutoNum type="arabicParenR"/>
            </a:pPr>
            <a:endParaRPr lang="en-US" dirty="0">
              <a:latin typeface="Helvetica" panose="020B0504020202030204" pitchFamily="34" charset="0"/>
            </a:endParaRPr>
          </a:p>
          <a:p>
            <a:pPr marL="0" indent="0">
              <a:buNone/>
            </a:pPr>
            <a:endParaRPr lang="en-US" dirty="0">
              <a:latin typeface="Helvetica" panose="020B0504020202030204" pitchFamily="34" charset="0"/>
            </a:endParaRPr>
          </a:p>
        </p:txBody>
      </p:sp>
    </p:spTree>
    <p:extLst>
      <p:ext uri="{BB962C8B-B14F-4D97-AF65-F5344CB8AC3E}">
        <p14:creationId xmlns:p14="http://schemas.microsoft.com/office/powerpoint/2010/main" val="259525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67242" y="29792"/>
            <a:ext cx="10657609" cy="1325563"/>
          </a:xfrm>
        </p:spPr>
        <p:txBody>
          <a:bodyPr>
            <a:normAutofit/>
          </a:bodyPr>
          <a:lstStyle/>
          <a:p>
            <a:r>
              <a:rPr lang="en-US" sz="3200" dirty="0" smtClean="0">
                <a:latin typeface="Helvetica" panose="020B0504020202030204" pitchFamily="34" charset="0"/>
              </a:rPr>
              <a:t>Operating model</a:t>
            </a:r>
            <a:br>
              <a:rPr lang="en-US" sz="3200" dirty="0" smtClean="0">
                <a:latin typeface="Helvetica" panose="020B0504020202030204" pitchFamily="34" charset="0"/>
              </a:rPr>
            </a:br>
            <a:r>
              <a:rPr lang="en-US" sz="3200" dirty="0" smtClean="0">
                <a:latin typeface="Helvetica" panose="020B0504020202030204" pitchFamily="34" charset="0"/>
              </a:rPr>
              <a:t>Age-converted to length-structured population dynamics</a:t>
            </a:r>
            <a:endParaRPr lang="en-US" sz="3200" dirty="0">
              <a:latin typeface="Helvetica" panose="020B0504020202030204" pitchFamily="34" charset="0"/>
            </a:endParaRPr>
          </a:p>
        </p:txBody>
      </p:sp>
      <p:sp>
        <p:nvSpPr>
          <p:cNvPr id="8" name="Rectangle 4"/>
          <p:cNvSpPr>
            <a:spLocks noChangeArrowheads="1"/>
          </p:cNvSpPr>
          <p:nvPr/>
        </p:nvSpPr>
        <p:spPr bwMode="auto">
          <a:xfrm>
            <a:off x="467590" y="1496290"/>
            <a:ext cx="1449468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nvPr>
        </p:nvGraphicFramePr>
        <p:xfrm>
          <a:off x="467590" y="1712736"/>
          <a:ext cx="4928457" cy="1066156"/>
        </p:xfrm>
        <a:graphic>
          <a:graphicData uri="http://schemas.openxmlformats.org/presentationml/2006/ole">
            <mc:AlternateContent xmlns:mc="http://schemas.openxmlformats.org/markup-compatibility/2006">
              <mc:Choice xmlns:v="urn:schemas-microsoft-com:vml" Requires="v">
                <p:oleObj spid="_x0000_s6318" name="Equation" r:id="rId4" imgW="2336800" imgH="508000" progId="Equation.DSMT4">
                  <p:embed/>
                </p:oleObj>
              </mc:Choice>
              <mc:Fallback>
                <p:oleObj name="Equation" r:id="rId4" imgW="2336800" imgH="5080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90" y="1712736"/>
                        <a:ext cx="4928457" cy="1066156"/>
                      </a:xfrm>
                      <a:prstGeom prst="rect">
                        <a:avLst/>
                      </a:prstGeom>
                      <a:noFill/>
                    </p:spPr>
                  </p:pic>
                </p:oleObj>
              </mc:Fallback>
            </mc:AlternateContent>
          </a:graphicData>
        </a:graphic>
      </p:graphicFrame>
      <p:sp>
        <p:nvSpPr>
          <p:cNvPr id="10" name="TextBox 9"/>
          <p:cNvSpPr txBox="1"/>
          <p:nvPr/>
        </p:nvSpPr>
        <p:spPr>
          <a:xfrm>
            <a:off x="467590" y="1293664"/>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Abundance</a:t>
            </a:r>
            <a:endParaRPr lang="en-US" sz="2400" dirty="0">
              <a:solidFill>
                <a:schemeClr val="accent6">
                  <a:lumMod val="75000"/>
                </a:schemeClr>
              </a:solidFill>
              <a:latin typeface="Helvetica" panose="020B0504020202030204" pitchFamily="34" charset="0"/>
            </a:endParaRPr>
          </a:p>
        </p:txBody>
      </p:sp>
      <p:sp>
        <p:nvSpPr>
          <p:cNvPr id="11" name="Rectangle 6"/>
          <p:cNvSpPr>
            <a:spLocks noChangeArrowheads="1"/>
          </p:cNvSpPr>
          <p:nvPr/>
        </p:nvSpPr>
        <p:spPr bwMode="auto">
          <a:xfrm>
            <a:off x="467590" y="3063917"/>
            <a:ext cx="1643249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nvPr>
        </p:nvGraphicFramePr>
        <p:xfrm>
          <a:off x="481910" y="2934455"/>
          <a:ext cx="2154215" cy="795701"/>
        </p:xfrm>
        <a:graphic>
          <a:graphicData uri="http://schemas.openxmlformats.org/presentationml/2006/ole">
            <mc:AlternateContent xmlns:mc="http://schemas.openxmlformats.org/markup-compatibility/2006">
              <mc:Choice xmlns:v="urn:schemas-microsoft-com:vml" Requires="v">
                <p:oleObj spid="_x0000_s6319" name="Equation" r:id="rId6" imgW="1054100" imgH="393700" progId="Equation.DSMT4">
                  <p:embed/>
                </p:oleObj>
              </mc:Choice>
              <mc:Fallback>
                <p:oleObj name="Equation" r:id="rId6" imgW="1054100" imgH="3937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1910" y="2934455"/>
                        <a:ext cx="2154215" cy="795701"/>
                      </a:xfrm>
                      <a:prstGeom prst="rect">
                        <a:avLst/>
                      </a:prstGeom>
                      <a:noFill/>
                    </p:spPr>
                  </p:pic>
                </p:oleObj>
              </mc:Fallback>
            </mc:AlternateContent>
          </a:graphicData>
        </a:graphic>
      </p:graphicFrame>
      <p:sp>
        <p:nvSpPr>
          <p:cNvPr id="13" name="Rectangle 8"/>
          <p:cNvSpPr>
            <a:spLocks noChangeArrowheads="1"/>
          </p:cNvSpPr>
          <p:nvPr/>
        </p:nvSpPr>
        <p:spPr bwMode="auto">
          <a:xfrm>
            <a:off x="467589" y="4631543"/>
            <a:ext cx="1361274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nvPr>
        </p:nvGraphicFramePr>
        <p:xfrm>
          <a:off x="496231" y="4893145"/>
          <a:ext cx="2293819" cy="567777"/>
        </p:xfrm>
        <a:graphic>
          <a:graphicData uri="http://schemas.openxmlformats.org/presentationml/2006/ole">
            <mc:AlternateContent xmlns:mc="http://schemas.openxmlformats.org/markup-compatibility/2006">
              <mc:Choice xmlns:v="urn:schemas-microsoft-com:vml" Requires="v">
                <p:oleObj spid="_x0000_s6320" name="Equation" r:id="rId8" imgW="965200" imgH="241300" progId="Equation.DSMT4">
                  <p:embed/>
                </p:oleObj>
              </mc:Choice>
              <mc:Fallback>
                <p:oleObj name="Equation" r:id="rId8" imgW="965200" imgH="241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6231" y="4893145"/>
                        <a:ext cx="2293819" cy="567777"/>
                      </a:xfrm>
                      <a:prstGeom prst="rect">
                        <a:avLst/>
                      </a:prstGeom>
                      <a:noFill/>
                    </p:spPr>
                  </p:pic>
                </p:oleObj>
              </mc:Fallback>
            </mc:AlternateContent>
          </a:graphicData>
        </a:graphic>
      </p:graphicFrame>
      <p:sp>
        <p:nvSpPr>
          <p:cNvPr id="15" name="TextBox 14"/>
          <p:cNvSpPr txBox="1"/>
          <p:nvPr/>
        </p:nvSpPr>
        <p:spPr>
          <a:xfrm>
            <a:off x="466371" y="4386325"/>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Mortality</a:t>
            </a:r>
            <a:endParaRPr lang="en-US" sz="2400" dirty="0">
              <a:solidFill>
                <a:schemeClr val="accent6">
                  <a:lumMod val="75000"/>
                </a:schemeClr>
              </a:solidFill>
              <a:latin typeface="Helvetica" panose="020B0504020202030204" pitchFamily="34" charset="0"/>
            </a:endParaRPr>
          </a:p>
        </p:txBody>
      </p:sp>
      <p:sp>
        <p:nvSpPr>
          <p:cNvPr id="16" name="Rectangle 10"/>
          <p:cNvSpPr>
            <a:spLocks noChangeArrowheads="1"/>
          </p:cNvSpPr>
          <p:nvPr/>
        </p:nvSpPr>
        <p:spPr bwMode="auto">
          <a:xfrm>
            <a:off x="481909" y="5367248"/>
            <a:ext cx="153022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nvPr>
        </p:nvGraphicFramePr>
        <p:xfrm>
          <a:off x="481909" y="5543109"/>
          <a:ext cx="3294251" cy="961676"/>
        </p:xfrm>
        <a:graphic>
          <a:graphicData uri="http://schemas.openxmlformats.org/presentationml/2006/ole">
            <mc:AlternateContent xmlns:mc="http://schemas.openxmlformats.org/markup-compatibility/2006">
              <mc:Choice xmlns:v="urn:schemas-microsoft-com:vml" Requires="v">
                <p:oleObj spid="_x0000_s6321" name="Equation" r:id="rId10" imgW="1536033" imgH="444307" progId="Equation.DSMT4">
                  <p:embed/>
                </p:oleObj>
              </mc:Choice>
              <mc:Fallback>
                <p:oleObj name="Equation" r:id="rId10" imgW="1536033" imgH="444307"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1909" y="5543109"/>
                        <a:ext cx="3294251" cy="961676"/>
                      </a:xfrm>
                      <a:prstGeom prst="rect">
                        <a:avLst/>
                      </a:prstGeom>
                      <a:noFill/>
                    </p:spPr>
                  </p:pic>
                </p:oleObj>
              </mc:Fallback>
            </mc:AlternateContent>
          </a:graphicData>
        </a:graphic>
      </p:graphicFrame>
      <p:sp>
        <p:nvSpPr>
          <p:cNvPr id="18" name="Rectangle 16"/>
          <p:cNvSpPr>
            <a:spLocks noChangeArrowheads="1"/>
          </p:cNvSpPr>
          <p:nvPr/>
        </p:nvSpPr>
        <p:spPr bwMode="auto">
          <a:xfrm>
            <a:off x="8059478" y="2607648"/>
            <a:ext cx="202485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1"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6" name="Rectangle 20"/>
          <p:cNvSpPr>
            <a:spLocks noChangeArrowheads="1"/>
          </p:cNvSpPr>
          <p:nvPr/>
        </p:nvSpPr>
        <p:spPr bwMode="auto">
          <a:xfrm>
            <a:off x="6576692" y="3155305"/>
            <a:ext cx="1945182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9" name="Rectangle 22"/>
          <p:cNvSpPr>
            <a:spLocks noChangeArrowheads="1"/>
          </p:cNvSpPr>
          <p:nvPr/>
        </p:nvSpPr>
        <p:spPr bwMode="auto">
          <a:xfrm>
            <a:off x="6414720" y="4999443"/>
            <a:ext cx="213399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2" name="Rectangle 24"/>
          <p:cNvSpPr>
            <a:spLocks noChangeArrowheads="1"/>
          </p:cNvSpPr>
          <p:nvPr/>
        </p:nvSpPr>
        <p:spPr bwMode="auto">
          <a:xfrm>
            <a:off x="481909" y="3690138"/>
            <a:ext cx="166570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3" name="TextBox 32"/>
          <p:cNvSpPr txBox="1"/>
          <p:nvPr/>
        </p:nvSpPr>
        <p:spPr>
          <a:xfrm>
            <a:off x="498184" y="3793130"/>
            <a:ext cx="3377381" cy="646331"/>
          </a:xfrm>
          <a:prstGeom prst="rect">
            <a:avLst/>
          </a:prstGeom>
          <a:noFill/>
        </p:spPr>
        <p:txBody>
          <a:bodyPr wrap="square" rtlCol="0">
            <a:spAutoFit/>
          </a:bodyPr>
          <a:lstStyle/>
          <a:p>
            <a:r>
              <a:rPr lang="en-US" dirty="0" smtClean="0">
                <a:solidFill>
                  <a:schemeClr val="accent4">
                    <a:lumMod val="75000"/>
                  </a:schemeClr>
                </a:solidFill>
                <a:latin typeface="Helvetica" panose="020B0504020202030204" pitchFamily="34" charset="0"/>
              </a:rPr>
              <a:t>(</a:t>
            </a:r>
            <a:r>
              <a:rPr lang="en-US" dirty="0" err="1" smtClean="0">
                <a:solidFill>
                  <a:schemeClr val="accent4">
                    <a:lumMod val="75000"/>
                  </a:schemeClr>
                </a:solidFill>
                <a:latin typeface="Helvetica" panose="020B0504020202030204" pitchFamily="34" charset="0"/>
              </a:rPr>
              <a:t>Hordyk</a:t>
            </a:r>
            <a:r>
              <a:rPr lang="en-US" dirty="0" smtClean="0">
                <a:solidFill>
                  <a:schemeClr val="accent4">
                    <a:lumMod val="75000"/>
                  </a:schemeClr>
                </a:solidFill>
                <a:latin typeface="Helvetica" panose="020B0504020202030204" pitchFamily="34" charset="0"/>
              </a:rPr>
              <a:t> et al. 2015)</a:t>
            </a:r>
            <a:endParaRPr lang="en-US" dirty="0">
              <a:solidFill>
                <a:schemeClr val="accent4">
                  <a:lumMod val="75000"/>
                </a:schemeClr>
              </a:solidFill>
              <a:latin typeface="Helvetica" panose="020B0504020202030204" pitchFamily="34" charset="0"/>
            </a:endParaRPr>
          </a:p>
          <a:p>
            <a:endParaRPr lang="en-US" dirty="0"/>
          </a:p>
        </p:txBody>
      </p:sp>
    </p:spTree>
    <p:extLst>
      <p:ext uri="{BB962C8B-B14F-4D97-AF65-F5344CB8AC3E}">
        <p14:creationId xmlns:p14="http://schemas.microsoft.com/office/powerpoint/2010/main" val="2243458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467590" y="1496290"/>
            <a:ext cx="1449468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nvPr>
        </p:nvGraphicFramePr>
        <p:xfrm>
          <a:off x="467590" y="1712736"/>
          <a:ext cx="4928457" cy="1066156"/>
        </p:xfrm>
        <a:graphic>
          <a:graphicData uri="http://schemas.openxmlformats.org/presentationml/2006/ole">
            <mc:AlternateContent xmlns:mc="http://schemas.openxmlformats.org/markup-compatibility/2006">
              <mc:Choice xmlns:v="urn:schemas-microsoft-com:vml" Requires="v">
                <p:oleObj spid="_x0000_s7405" name="Equation" r:id="rId4" imgW="2336800" imgH="508000" progId="Equation.DSMT4">
                  <p:embed/>
                </p:oleObj>
              </mc:Choice>
              <mc:Fallback>
                <p:oleObj name="Equation" r:id="rId4" imgW="2336800" imgH="5080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90" y="1712736"/>
                        <a:ext cx="4928457" cy="1066156"/>
                      </a:xfrm>
                      <a:prstGeom prst="rect">
                        <a:avLst/>
                      </a:prstGeom>
                      <a:noFill/>
                    </p:spPr>
                  </p:pic>
                </p:oleObj>
              </mc:Fallback>
            </mc:AlternateContent>
          </a:graphicData>
        </a:graphic>
      </p:graphicFrame>
      <p:sp>
        <p:nvSpPr>
          <p:cNvPr id="10" name="TextBox 9"/>
          <p:cNvSpPr txBox="1"/>
          <p:nvPr/>
        </p:nvSpPr>
        <p:spPr>
          <a:xfrm>
            <a:off x="467590" y="1293664"/>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Abundance</a:t>
            </a:r>
            <a:endParaRPr lang="en-US" sz="2400" dirty="0">
              <a:solidFill>
                <a:schemeClr val="accent6">
                  <a:lumMod val="75000"/>
                </a:schemeClr>
              </a:solidFill>
              <a:latin typeface="Helvetica" panose="020B0504020202030204" pitchFamily="34" charset="0"/>
            </a:endParaRPr>
          </a:p>
        </p:txBody>
      </p:sp>
      <p:sp>
        <p:nvSpPr>
          <p:cNvPr id="11" name="Rectangle 6"/>
          <p:cNvSpPr>
            <a:spLocks noChangeArrowheads="1"/>
          </p:cNvSpPr>
          <p:nvPr/>
        </p:nvSpPr>
        <p:spPr bwMode="auto">
          <a:xfrm>
            <a:off x="467590" y="3063917"/>
            <a:ext cx="1643249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nvPr>
        </p:nvGraphicFramePr>
        <p:xfrm>
          <a:off x="481910" y="2934455"/>
          <a:ext cx="2154215" cy="795701"/>
        </p:xfrm>
        <a:graphic>
          <a:graphicData uri="http://schemas.openxmlformats.org/presentationml/2006/ole">
            <mc:AlternateContent xmlns:mc="http://schemas.openxmlformats.org/markup-compatibility/2006">
              <mc:Choice xmlns:v="urn:schemas-microsoft-com:vml" Requires="v">
                <p:oleObj spid="_x0000_s7406" name="Equation" r:id="rId6" imgW="1054100" imgH="393700" progId="Equation.DSMT4">
                  <p:embed/>
                </p:oleObj>
              </mc:Choice>
              <mc:Fallback>
                <p:oleObj name="Equation" r:id="rId6" imgW="1054100" imgH="3937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1910" y="2934455"/>
                        <a:ext cx="2154215" cy="795701"/>
                      </a:xfrm>
                      <a:prstGeom prst="rect">
                        <a:avLst/>
                      </a:prstGeom>
                      <a:noFill/>
                    </p:spPr>
                  </p:pic>
                </p:oleObj>
              </mc:Fallback>
            </mc:AlternateContent>
          </a:graphicData>
        </a:graphic>
      </p:graphicFrame>
      <p:sp>
        <p:nvSpPr>
          <p:cNvPr id="13" name="Rectangle 8"/>
          <p:cNvSpPr>
            <a:spLocks noChangeArrowheads="1"/>
          </p:cNvSpPr>
          <p:nvPr/>
        </p:nvSpPr>
        <p:spPr bwMode="auto">
          <a:xfrm>
            <a:off x="467589" y="4631543"/>
            <a:ext cx="1361274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nvPr>
        </p:nvGraphicFramePr>
        <p:xfrm>
          <a:off x="496231" y="4893145"/>
          <a:ext cx="2293819" cy="567777"/>
        </p:xfrm>
        <a:graphic>
          <a:graphicData uri="http://schemas.openxmlformats.org/presentationml/2006/ole">
            <mc:AlternateContent xmlns:mc="http://schemas.openxmlformats.org/markup-compatibility/2006">
              <mc:Choice xmlns:v="urn:schemas-microsoft-com:vml" Requires="v">
                <p:oleObj spid="_x0000_s7407" name="Equation" r:id="rId8" imgW="965200" imgH="241300" progId="Equation.DSMT4">
                  <p:embed/>
                </p:oleObj>
              </mc:Choice>
              <mc:Fallback>
                <p:oleObj name="Equation" r:id="rId8" imgW="965200" imgH="241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6231" y="4893145"/>
                        <a:ext cx="2293819" cy="567777"/>
                      </a:xfrm>
                      <a:prstGeom prst="rect">
                        <a:avLst/>
                      </a:prstGeom>
                      <a:noFill/>
                    </p:spPr>
                  </p:pic>
                </p:oleObj>
              </mc:Fallback>
            </mc:AlternateContent>
          </a:graphicData>
        </a:graphic>
      </p:graphicFrame>
      <p:sp>
        <p:nvSpPr>
          <p:cNvPr id="15" name="TextBox 14"/>
          <p:cNvSpPr txBox="1"/>
          <p:nvPr/>
        </p:nvSpPr>
        <p:spPr>
          <a:xfrm>
            <a:off x="466371" y="4386325"/>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Mortality</a:t>
            </a:r>
            <a:endParaRPr lang="en-US" sz="2400" dirty="0">
              <a:solidFill>
                <a:schemeClr val="accent6">
                  <a:lumMod val="75000"/>
                </a:schemeClr>
              </a:solidFill>
              <a:latin typeface="Helvetica" panose="020B0504020202030204" pitchFamily="34" charset="0"/>
            </a:endParaRPr>
          </a:p>
        </p:txBody>
      </p:sp>
      <p:sp>
        <p:nvSpPr>
          <p:cNvPr id="16" name="Rectangle 10"/>
          <p:cNvSpPr>
            <a:spLocks noChangeArrowheads="1"/>
          </p:cNvSpPr>
          <p:nvPr/>
        </p:nvSpPr>
        <p:spPr bwMode="auto">
          <a:xfrm>
            <a:off x="481909" y="5367248"/>
            <a:ext cx="153022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nvPr>
        </p:nvGraphicFramePr>
        <p:xfrm>
          <a:off x="481909" y="5543109"/>
          <a:ext cx="3294251" cy="961676"/>
        </p:xfrm>
        <a:graphic>
          <a:graphicData uri="http://schemas.openxmlformats.org/presentationml/2006/ole">
            <mc:AlternateContent xmlns:mc="http://schemas.openxmlformats.org/markup-compatibility/2006">
              <mc:Choice xmlns:v="urn:schemas-microsoft-com:vml" Requires="v">
                <p:oleObj spid="_x0000_s7408" name="Equation" r:id="rId10" imgW="1536033" imgH="444307" progId="Equation.DSMT4">
                  <p:embed/>
                </p:oleObj>
              </mc:Choice>
              <mc:Fallback>
                <p:oleObj name="Equation" r:id="rId10" imgW="1536033" imgH="444307"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1909" y="5543109"/>
                        <a:ext cx="3294251" cy="961676"/>
                      </a:xfrm>
                      <a:prstGeom prst="rect">
                        <a:avLst/>
                      </a:prstGeom>
                      <a:noFill/>
                    </p:spPr>
                  </p:pic>
                </p:oleObj>
              </mc:Fallback>
            </mc:AlternateContent>
          </a:graphicData>
        </a:graphic>
      </p:graphicFrame>
      <p:sp>
        <p:nvSpPr>
          <p:cNvPr id="18" name="Rectangle 16"/>
          <p:cNvSpPr>
            <a:spLocks noChangeArrowheads="1"/>
          </p:cNvSpPr>
          <p:nvPr/>
        </p:nvSpPr>
        <p:spPr bwMode="auto">
          <a:xfrm>
            <a:off x="8059478" y="2607648"/>
            <a:ext cx="202485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1"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5" name="TextBox 24"/>
          <p:cNvSpPr txBox="1"/>
          <p:nvPr/>
        </p:nvSpPr>
        <p:spPr>
          <a:xfrm>
            <a:off x="9530942" y="1650803"/>
            <a:ext cx="2498651" cy="4524315"/>
          </a:xfrm>
          <a:prstGeom prst="rect">
            <a:avLst/>
          </a:prstGeom>
          <a:noFill/>
        </p:spPr>
        <p:txBody>
          <a:bodyPr wrap="square" rtlCol="0">
            <a:spAutoFit/>
          </a:bodyPr>
          <a:lstStyle/>
          <a:p>
            <a:r>
              <a:rPr lang="en-US" sz="2400" dirty="0" smtClean="0">
                <a:latin typeface="Helvetica" panose="020B0504020202030204" pitchFamily="34" charset="0"/>
              </a:rPr>
              <a:t>Slow-growing:</a:t>
            </a:r>
          </a:p>
          <a:p>
            <a:r>
              <a:rPr lang="en-US" sz="2400" i="1" dirty="0">
                <a:latin typeface="Helvetica" panose="020B0504020202030204" pitchFamily="34" charset="0"/>
              </a:rPr>
              <a:t>k</a:t>
            </a:r>
            <a:r>
              <a:rPr lang="en-US" sz="2400" i="1" dirty="0" smtClean="0">
                <a:latin typeface="Helvetica" panose="020B0504020202030204" pitchFamily="34" charset="0"/>
              </a:rPr>
              <a:t> </a:t>
            </a:r>
            <a:r>
              <a:rPr lang="en-US" sz="2400" dirty="0" smtClean="0">
                <a:latin typeface="Helvetica" panose="020B0504020202030204" pitchFamily="34" charset="0"/>
              </a:rPr>
              <a:t>= 0.1</a:t>
            </a:r>
          </a:p>
          <a:p>
            <a:r>
              <a:rPr lang="en-US" sz="2400" i="1" dirty="0" smtClean="0">
                <a:latin typeface="Helvetica" panose="020B0504020202030204" pitchFamily="34" charset="0"/>
              </a:rPr>
              <a:t>L</a:t>
            </a:r>
            <a:r>
              <a:rPr lang="en-US" sz="2400" i="1" baseline="-25000" dirty="0" smtClean="0">
                <a:latin typeface="Helvetica" panose="020B0504020202030204" pitchFamily="34" charset="0"/>
              </a:rPr>
              <a:t>∞</a:t>
            </a:r>
            <a:r>
              <a:rPr lang="en-US" sz="2400" i="1" dirty="0" smtClean="0">
                <a:latin typeface="Helvetica" panose="020B0504020202030204" pitchFamily="34" charset="0"/>
              </a:rPr>
              <a:t> </a:t>
            </a:r>
            <a:r>
              <a:rPr lang="en-US" sz="2400" dirty="0" smtClean="0">
                <a:latin typeface="Helvetica" panose="020B0504020202030204" pitchFamily="34" charset="0"/>
              </a:rPr>
              <a:t>= 60 cm</a:t>
            </a:r>
          </a:p>
          <a:p>
            <a:r>
              <a:rPr lang="en-US" sz="2400" dirty="0" smtClean="0">
                <a:latin typeface="Helvetica" panose="020B0504020202030204" pitchFamily="34" charset="0"/>
              </a:rPr>
              <a:t>M = 0.184</a:t>
            </a:r>
          </a:p>
          <a:p>
            <a:r>
              <a:rPr lang="en-US" sz="2400" dirty="0" smtClean="0">
                <a:latin typeface="Helvetica" panose="020B0504020202030204" pitchFamily="34" charset="0"/>
              </a:rPr>
              <a:t>Amax = 26</a:t>
            </a:r>
          </a:p>
          <a:p>
            <a:endParaRPr lang="en-US" sz="2400" i="1" dirty="0">
              <a:latin typeface="Helvetica" panose="020B0504020202030204" pitchFamily="34" charset="0"/>
            </a:endParaRPr>
          </a:p>
          <a:p>
            <a:r>
              <a:rPr lang="en-US" sz="2400" dirty="0" smtClean="0">
                <a:latin typeface="Helvetica" panose="020B0504020202030204" pitchFamily="34" charset="0"/>
              </a:rPr>
              <a:t>Fast-growing:</a:t>
            </a:r>
          </a:p>
          <a:p>
            <a:r>
              <a:rPr lang="en-US" sz="2400" i="1" dirty="0" smtClean="0">
                <a:latin typeface="Helvetica" panose="020B0504020202030204" pitchFamily="34" charset="0"/>
              </a:rPr>
              <a:t>k </a:t>
            </a:r>
            <a:r>
              <a:rPr lang="en-US" sz="2400" dirty="0" smtClean="0">
                <a:latin typeface="Helvetica" panose="020B0504020202030204" pitchFamily="34" charset="0"/>
              </a:rPr>
              <a:t>= 0.2</a:t>
            </a:r>
          </a:p>
          <a:p>
            <a:r>
              <a:rPr lang="en-US" sz="2400" i="1" dirty="0" smtClean="0">
                <a:latin typeface="Helvetica" panose="020B0504020202030204" pitchFamily="34" charset="0"/>
              </a:rPr>
              <a:t>L</a:t>
            </a:r>
            <a:r>
              <a:rPr lang="en-US" sz="2400" i="1" baseline="-25000" dirty="0" smtClean="0">
                <a:latin typeface="Helvetica" panose="020B0504020202030204" pitchFamily="34" charset="0"/>
              </a:rPr>
              <a:t>∞</a:t>
            </a:r>
            <a:r>
              <a:rPr lang="en-US" sz="2400" i="1" dirty="0" smtClean="0">
                <a:latin typeface="Helvetica" panose="020B0504020202030204" pitchFamily="34" charset="0"/>
              </a:rPr>
              <a:t> </a:t>
            </a:r>
            <a:r>
              <a:rPr lang="en-US" sz="2400" dirty="0" smtClean="0">
                <a:latin typeface="Helvetica" panose="020B0504020202030204" pitchFamily="34" charset="0"/>
              </a:rPr>
              <a:t>= 30 cm</a:t>
            </a:r>
          </a:p>
          <a:p>
            <a:r>
              <a:rPr lang="en-US" sz="2400" dirty="0" smtClean="0">
                <a:latin typeface="Helvetica" panose="020B0504020202030204" pitchFamily="34" charset="0"/>
              </a:rPr>
              <a:t>M = 0.37</a:t>
            </a:r>
          </a:p>
          <a:p>
            <a:r>
              <a:rPr lang="en-US" sz="2400" dirty="0" smtClean="0">
                <a:latin typeface="Helvetica" panose="020B0504020202030204" pitchFamily="34" charset="0"/>
              </a:rPr>
              <a:t>Amax = 13</a:t>
            </a:r>
          </a:p>
          <a:p>
            <a:endParaRPr lang="en-US" sz="2400" i="1" dirty="0" smtClean="0"/>
          </a:p>
        </p:txBody>
      </p:sp>
      <p:sp>
        <p:nvSpPr>
          <p:cNvPr id="26" name="Rectangle 20"/>
          <p:cNvSpPr>
            <a:spLocks noChangeArrowheads="1"/>
          </p:cNvSpPr>
          <p:nvPr/>
        </p:nvSpPr>
        <p:spPr bwMode="auto">
          <a:xfrm>
            <a:off x="6576692" y="3155305"/>
            <a:ext cx="1945182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9" name="Rectangle 22"/>
          <p:cNvSpPr>
            <a:spLocks noChangeArrowheads="1"/>
          </p:cNvSpPr>
          <p:nvPr/>
        </p:nvSpPr>
        <p:spPr bwMode="auto">
          <a:xfrm>
            <a:off x="6414720" y="4999443"/>
            <a:ext cx="213399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2" name="Rectangle 24"/>
          <p:cNvSpPr>
            <a:spLocks noChangeArrowheads="1"/>
          </p:cNvSpPr>
          <p:nvPr/>
        </p:nvSpPr>
        <p:spPr bwMode="auto">
          <a:xfrm>
            <a:off x="481909" y="3690138"/>
            <a:ext cx="166570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3" name="Title 4"/>
          <p:cNvSpPr>
            <a:spLocks noGrp="1"/>
          </p:cNvSpPr>
          <p:nvPr>
            <p:ph type="title"/>
          </p:nvPr>
        </p:nvSpPr>
        <p:spPr>
          <a:xfrm>
            <a:off x="67242" y="29792"/>
            <a:ext cx="10657609" cy="1325563"/>
          </a:xfrm>
        </p:spPr>
        <p:txBody>
          <a:bodyPr>
            <a:normAutofit/>
          </a:bodyPr>
          <a:lstStyle/>
          <a:p>
            <a:r>
              <a:rPr lang="en-US" sz="3200" dirty="0" smtClean="0">
                <a:latin typeface="Helvetica" panose="020B0504020202030204" pitchFamily="34" charset="0"/>
              </a:rPr>
              <a:t>Operating model</a:t>
            </a:r>
            <a:br>
              <a:rPr lang="en-US" sz="3200" dirty="0" smtClean="0">
                <a:latin typeface="Helvetica" panose="020B0504020202030204" pitchFamily="34" charset="0"/>
              </a:rPr>
            </a:br>
            <a:r>
              <a:rPr lang="en-US" sz="3200" dirty="0" smtClean="0">
                <a:latin typeface="Helvetica" panose="020B0504020202030204" pitchFamily="34" charset="0"/>
              </a:rPr>
              <a:t>Age-converted to length-structured population dynamics</a:t>
            </a:r>
            <a:endParaRPr lang="en-US" sz="3200" dirty="0">
              <a:latin typeface="Helvetica" panose="020B0504020202030204" pitchFamily="34" charset="0"/>
            </a:endParaRPr>
          </a:p>
        </p:txBody>
      </p:sp>
      <p:sp>
        <p:nvSpPr>
          <p:cNvPr id="34" name="TextBox 33"/>
          <p:cNvSpPr txBox="1"/>
          <p:nvPr/>
        </p:nvSpPr>
        <p:spPr>
          <a:xfrm>
            <a:off x="498184" y="3793130"/>
            <a:ext cx="3377381" cy="646331"/>
          </a:xfrm>
          <a:prstGeom prst="rect">
            <a:avLst/>
          </a:prstGeom>
          <a:noFill/>
        </p:spPr>
        <p:txBody>
          <a:bodyPr wrap="square" rtlCol="0">
            <a:spAutoFit/>
          </a:bodyPr>
          <a:lstStyle/>
          <a:p>
            <a:r>
              <a:rPr lang="en-US" dirty="0" smtClean="0">
                <a:solidFill>
                  <a:schemeClr val="accent4">
                    <a:lumMod val="75000"/>
                  </a:schemeClr>
                </a:solidFill>
                <a:latin typeface="Helvetica" panose="020B0504020202030204" pitchFamily="34" charset="0"/>
              </a:rPr>
              <a:t>(</a:t>
            </a:r>
            <a:r>
              <a:rPr lang="en-US" dirty="0" err="1" smtClean="0">
                <a:solidFill>
                  <a:schemeClr val="accent4">
                    <a:lumMod val="75000"/>
                  </a:schemeClr>
                </a:solidFill>
                <a:latin typeface="Helvetica" panose="020B0504020202030204" pitchFamily="34" charset="0"/>
              </a:rPr>
              <a:t>Hordyk</a:t>
            </a:r>
            <a:r>
              <a:rPr lang="en-US" dirty="0" smtClean="0">
                <a:solidFill>
                  <a:schemeClr val="accent4">
                    <a:lumMod val="75000"/>
                  </a:schemeClr>
                </a:solidFill>
                <a:latin typeface="Helvetica" panose="020B0504020202030204" pitchFamily="34" charset="0"/>
              </a:rPr>
              <a:t> et al. 2015)</a:t>
            </a:r>
            <a:endParaRPr lang="en-US" dirty="0">
              <a:solidFill>
                <a:schemeClr val="accent4">
                  <a:lumMod val="75000"/>
                </a:schemeClr>
              </a:solidFill>
              <a:latin typeface="Helvetica" panose="020B0504020202030204" pitchFamily="34" charset="0"/>
            </a:endParaRPr>
          </a:p>
          <a:p>
            <a:endParaRPr lang="en-US" dirty="0"/>
          </a:p>
        </p:txBody>
      </p:sp>
      <p:sp>
        <p:nvSpPr>
          <p:cNvPr id="35" name="TextBox 34"/>
          <p:cNvSpPr txBox="1"/>
          <p:nvPr/>
        </p:nvSpPr>
        <p:spPr>
          <a:xfrm>
            <a:off x="9443303" y="5834776"/>
            <a:ext cx="3377381" cy="646331"/>
          </a:xfrm>
          <a:prstGeom prst="rect">
            <a:avLst/>
          </a:prstGeom>
          <a:noFill/>
        </p:spPr>
        <p:txBody>
          <a:bodyPr wrap="square" rtlCol="0">
            <a:spAutoFit/>
          </a:bodyPr>
          <a:lstStyle/>
          <a:p>
            <a:r>
              <a:rPr lang="en-US" dirty="0" smtClean="0">
                <a:solidFill>
                  <a:schemeClr val="accent4">
                    <a:lumMod val="75000"/>
                  </a:schemeClr>
                </a:solidFill>
                <a:latin typeface="Helvetica" panose="020B0504020202030204" pitchFamily="34" charset="0"/>
              </a:rPr>
              <a:t>(Thorson and Cope 2015)</a:t>
            </a:r>
            <a:endParaRPr lang="en-US" dirty="0">
              <a:solidFill>
                <a:schemeClr val="accent4">
                  <a:lumMod val="75000"/>
                </a:schemeClr>
              </a:solidFill>
              <a:latin typeface="Helvetica" panose="020B0504020202030204" pitchFamily="34" charset="0"/>
            </a:endParaRPr>
          </a:p>
          <a:p>
            <a:endParaRPr lang="en-US" dirty="0"/>
          </a:p>
        </p:txBody>
      </p:sp>
      <p:graphicFrame>
        <p:nvGraphicFramePr>
          <p:cNvPr id="37" name="Object 36"/>
          <p:cNvGraphicFramePr>
            <a:graphicFrameLocks noChangeAspect="1"/>
          </p:cNvGraphicFramePr>
          <p:nvPr>
            <p:extLst/>
          </p:nvPr>
        </p:nvGraphicFramePr>
        <p:xfrm>
          <a:off x="6186205" y="1781989"/>
          <a:ext cx="2535846" cy="1134924"/>
        </p:xfrm>
        <a:graphic>
          <a:graphicData uri="http://schemas.openxmlformats.org/presentationml/2006/ole">
            <mc:AlternateContent xmlns:mc="http://schemas.openxmlformats.org/markup-compatibility/2006">
              <mc:Choice xmlns:v="urn:schemas-microsoft-com:vml" Requires="v">
                <p:oleObj spid="_x0000_s7409" name="Equation" r:id="rId12" imgW="1358900" imgH="609600" progId="Equation.DSMT4">
                  <p:embed/>
                </p:oleObj>
              </mc:Choice>
              <mc:Fallback>
                <p:oleObj name="Equation" r:id="rId12" imgW="1358900" imgH="609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86205" y="1781989"/>
                        <a:ext cx="2535846" cy="1134924"/>
                      </a:xfrm>
                      <a:prstGeom prst="rect">
                        <a:avLst/>
                      </a:prstGeom>
                      <a:noFill/>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1439009748"/>
              </p:ext>
            </p:extLst>
          </p:nvPr>
        </p:nvGraphicFramePr>
        <p:xfrm>
          <a:off x="6132248" y="3396250"/>
          <a:ext cx="2854387" cy="951462"/>
        </p:xfrm>
        <a:graphic>
          <a:graphicData uri="http://schemas.openxmlformats.org/presentationml/2006/ole">
            <mc:AlternateContent xmlns:mc="http://schemas.openxmlformats.org/markup-compatibility/2006">
              <mc:Choice xmlns:v="urn:schemas-microsoft-com:vml" Requires="v">
                <p:oleObj spid="_x0000_s7410" name="Equation" r:id="rId14" imgW="1167893" imgH="393529" progId="Equation.DSMT4">
                  <p:embed/>
                </p:oleObj>
              </mc:Choice>
              <mc:Fallback>
                <p:oleObj name="Equation" r:id="rId14" imgW="1167893" imgH="393529"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32248" y="3396250"/>
                        <a:ext cx="2854387" cy="951462"/>
                      </a:xfrm>
                      <a:prstGeom prst="rect">
                        <a:avLst/>
                      </a:prstGeom>
                      <a:noFill/>
                    </p:spPr>
                  </p:pic>
                </p:oleObj>
              </mc:Fallback>
            </mc:AlternateContent>
          </a:graphicData>
        </a:graphic>
      </p:graphicFrame>
      <p:sp>
        <p:nvSpPr>
          <p:cNvPr id="39" name="TextBox 38"/>
          <p:cNvSpPr txBox="1"/>
          <p:nvPr/>
        </p:nvSpPr>
        <p:spPr>
          <a:xfrm>
            <a:off x="6174353" y="1288797"/>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Maturity</a:t>
            </a:r>
            <a:endParaRPr lang="en-US" sz="2400" dirty="0">
              <a:solidFill>
                <a:schemeClr val="accent6">
                  <a:lumMod val="75000"/>
                </a:schemeClr>
              </a:solidFill>
              <a:latin typeface="Helvetica" panose="020B0504020202030204" pitchFamily="34" charset="0"/>
            </a:endParaRPr>
          </a:p>
        </p:txBody>
      </p:sp>
      <p:sp>
        <p:nvSpPr>
          <p:cNvPr id="40" name="TextBox 39"/>
          <p:cNvSpPr txBox="1"/>
          <p:nvPr/>
        </p:nvSpPr>
        <p:spPr>
          <a:xfrm>
            <a:off x="6065922" y="2831822"/>
            <a:ext cx="3377381" cy="646331"/>
          </a:xfrm>
          <a:prstGeom prst="rect">
            <a:avLst/>
          </a:prstGeom>
          <a:noFill/>
        </p:spPr>
        <p:txBody>
          <a:bodyPr wrap="square" rtlCol="0">
            <a:spAutoFit/>
          </a:bodyPr>
          <a:lstStyle/>
          <a:p>
            <a:r>
              <a:rPr lang="en-US" dirty="0" smtClean="0">
                <a:solidFill>
                  <a:schemeClr val="accent4">
                    <a:lumMod val="75000"/>
                  </a:schemeClr>
                </a:solidFill>
                <a:latin typeface="Helvetica" panose="020B0504020202030204" pitchFamily="34" charset="0"/>
              </a:rPr>
              <a:t>(Williams and </a:t>
            </a:r>
            <a:r>
              <a:rPr lang="en-US" dirty="0" err="1" smtClean="0">
                <a:solidFill>
                  <a:schemeClr val="accent4">
                    <a:lumMod val="75000"/>
                  </a:schemeClr>
                </a:solidFill>
                <a:latin typeface="Helvetica" panose="020B0504020202030204" pitchFamily="34" charset="0"/>
              </a:rPr>
              <a:t>Shertzer</a:t>
            </a:r>
            <a:r>
              <a:rPr lang="en-US" dirty="0" smtClean="0">
                <a:solidFill>
                  <a:schemeClr val="accent4">
                    <a:lumMod val="75000"/>
                  </a:schemeClr>
                </a:solidFill>
                <a:latin typeface="Helvetica" panose="020B0504020202030204" pitchFamily="34" charset="0"/>
              </a:rPr>
              <a:t> 2003)</a:t>
            </a:r>
            <a:endParaRPr lang="en-US" dirty="0">
              <a:solidFill>
                <a:schemeClr val="accent4">
                  <a:lumMod val="75000"/>
                </a:schemeClr>
              </a:solidFill>
              <a:latin typeface="Helvetica" panose="020B0504020202030204" pitchFamily="34" charset="0"/>
            </a:endParaRPr>
          </a:p>
          <a:p>
            <a:endParaRPr lang="en-US" dirty="0"/>
          </a:p>
        </p:txBody>
      </p:sp>
      <p:sp>
        <p:nvSpPr>
          <p:cNvPr id="41" name="TextBox 40"/>
          <p:cNvSpPr txBox="1"/>
          <p:nvPr/>
        </p:nvSpPr>
        <p:spPr>
          <a:xfrm>
            <a:off x="9530942" y="1266791"/>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Growth</a:t>
            </a:r>
            <a:endParaRPr lang="en-US" sz="2400" dirty="0">
              <a:solidFill>
                <a:schemeClr val="accent6">
                  <a:lumMod val="75000"/>
                </a:schemeClr>
              </a:solidFill>
              <a:latin typeface="Helvetica" panose="020B0504020202030204" pitchFamily="34" charset="0"/>
            </a:endParaRPr>
          </a:p>
        </p:txBody>
      </p:sp>
    </p:spTree>
    <p:extLst>
      <p:ext uri="{BB962C8B-B14F-4D97-AF65-F5344CB8AC3E}">
        <p14:creationId xmlns:p14="http://schemas.microsoft.com/office/powerpoint/2010/main" val="1370891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467590" y="1496290"/>
            <a:ext cx="1449468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nvPr>
        </p:nvGraphicFramePr>
        <p:xfrm>
          <a:off x="467590" y="1712736"/>
          <a:ext cx="4928457" cy="1066156"/>
        </p:xfrm>
        <a:graphic>
          <a:graphicData uri="http://schemas.openxmlformats.org/presentationml/2006/ole">
            <mc:AlternateContent xmlns:mc="http://schemas.openxmlformats.org/markup-compatibility/2006">
              <mc:Choice xmlns:v="urn:schemas-microsoft-com:vml" Requires="v">
                <p:oleObj spid="_x0000_s8509" name="Equation" r:id="rId3" imgW="2336800" imgH="508000" progId="Equation.DSMT4">
                  <p:embed/>
                </p:oleObj>
              </mc:Choice>
              <mc:Fallback>
                <p:oleObj name="Equation" r:id="rId3" imgW="2336800" imgH="508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90" y="1712736"/>
                        <a:ext cx="4928457" cy="1066156"/>
                      </a:xfrm>
                      <a:prstGeom prst="rect">
                        <a:avLst/>
                      </a:prstGeom>
                      <a:noFill/>
                    </p:spPr>
                  </p:pic>
                </p:oleObj>
              </mc:Fallback>
            </mc:AlternateContent>
          </a:graphicData>
        </a:graphic>
      </p:graphicFrame>
      <p:sp>
        <p:nvSpPr>
          <p:cNvPr id="10" name="TextBox 9"/>
          <p:cNvSpPr txBox="1"/>
          <p:nvPr/>
        </p:nvSpPr>
        <p:spPr>
          <a:xfrm>
            <a:off x="467590" y="1293664"/>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Abundance</a:t>
            </a:r>
            <a:endParaRPr lang="en-US" sz="2400" dirty="0">
              <a:solidFill>
                <a:schemeClr val="accent6">
                  <a:lumMod val="75000"/>
                </a:schemeClr>
              </a:solidFill>
              <a:latin typeface="Helvetica" panose="020B0504020202030204" pitchFamily="34" charset="0"/>
            </a:endParaRPr>
          </a:p>
        </p:txBody>
      </p:sp>
      <p:sp>
        <p:nvSpPr>
          <p:cNvPr id="11" name="Rectangle 6"/>
          <p:cNvSpPr>
            <a:spLocks noChangeArrowheads="1"/>
          </p:cNvSpPr>
          <p:nvPr/>
        </p:nvSpPr>
        <p:spPr bwMode="auto">
          <a:xfrm>
            <a:off x="467590" y="3063917"/>
            <a:ext cx="1643249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nvPr>
        </p:nvGraphicFramePr>
        <p:xfrm>
          <a:off x="481910" y="2934455"/>
          <a:ext cx="2154215" cy="795701"/>
        </p:xfrm>
        <a:graphic>
          <a:graphicData uri="http://schemas.openxmlformats.org/presentationml/2006/ole">
            <mc:AlternateContent xmlns:mc="http://schemas.openxmlformats.org/markup-compatibility/2006">
              <mc:Choice xmlns:v="urn:schemas-microsoft-com:vml" Requires="v">
                <p:oleObj spid="_x0000_s8510" name="Equation" r:id="rId5" imgW="1054100" imgH="393700" progId="Equation.DSMT4">
                  <p:embed/>
                </p:oleObj>
              </mc:Choice>
              <mc:Fallback>
                <p:oleObj name="Equation" r:id="rId5" imgW="1054100" imgH="3937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910" y="2934455"/>
                        <a:ext cx="2154215" cy="795701"/>
                      </a:xfrm>
                      <a:prstGeom prst="rect">
                        <a:avLst/>
                      </a:prstGeom>
                      <a:noFill/>
                    </p:spPr>
                  </p:pic>
                </p:oleObj>
              </mc:Fallback>
            </mc:AlternateContent>
          </a:graphicData>
        </a:graphic>
      </p:graphicFrame>
      <p:sp>
        <p:nvSpPr>
          <p:cNvPr id="13" name="Rectangle 8"/>
          <p:cNvSpPr>
            <a:spLocks noChangeArrowheads="1"/>
          </p:cNvSpPr>
          <p:nvPr/>
        </p:nvSpPr>
        <p:spPr bwMode="auto">
          <a:xfrm>
            <a:off x="467589" y="4631543"/>
            <a:ext cx="1361274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nvPr>
        </p:nvGraphicFramePr>
        <p:xfrm>
          <a:off x="496231" y="4893145"/>
          <a:ext cx="2293819" cy="567777"/>
        </p:xfrm>
        <a:graphic>
          <a:graphicData uri="http://schemas.openxmlformats.org/presentationml/2006/ole">
            <mc:AlternateContent xmlns:mc="http://schemas.openxmlformats.org/markup-compatibility/2006">
              <mc:Choice xmlns:v="urn:schemas-microsoft-com:vml" Requires="v">
                <p:oleObj spid="_x0000_s8511" name="Equation" r:id="rId7" imgW="965200" imgH="241300" progId="Equation.DSMT4">
                  <p:embed/>
                </p:oleObj>
              </mc:Choice>
              <mc:Fallback>
                <p:oleObj name="Equation" r:id="rId7" imgW="965200" imgH="241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6231" y="4893145"/>
                        <a:ext cx="2293819" cy="567777"/>
                      </a:xfrm>
                      <a:prstGeom prst="rect">
                        <a:avLst/>
                      </a:prstGeom>
                      <a:noFill/>
                    </p:spPr>
                  </p:pic>
                </p:oleObj>
              </mc:Fallback>
            </mc:AlternateContent>
          </a:graphicData>
        </a:graphic>
      </p:graphicFrame>
      <p:sp>
        <p:nvSpPr>
          <p:cNvPr id="15" name="TextBox 14"/>
          <p:cNvSpPr txBox="1"/>
          <p:nvPr/>
        </p:nvSpPr>
        <p:spPr>
          <a:xfrm>
            <a:off x="466371" y="4386325"/>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Mortality</a:t>
            </a:r>
            <a:endParaRPr lang="en-US" sz="2400" dirty="0">
              <a:solidFill>
                <a:schemeClr val="accent6">
                  <a:lumMod val="75000"/>
                </a:schemeClr>
              </a:solidFill>
              <a:latin typeface="Helvetica" panose="020B0504020202030204" pitchFamily="34" charset="0"/>
            </a:endParaRPr>
          </a:p>
        </p:txBody>
      </p:sp>
      <p:sp>
        <p:nvSpPr>
          <p:cNvPr id="16" name="Rectangle 10"/>
          <p:cNvSpPr>
            <a:spLocks noChangeArrowheads="1"/>
          </p:cNvSpPr>
          <p:nvPr/>
        </p:nvSpPr>
        <p:spPr bwMode="auto">
          <a:xfrm>
            <a:off x="481909" y="5367248"/>
            <a:ext cx="153022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nvPr>
        </p:nvGraphicFramePr>
        <p:xfrm>
          <a:off x="481909" y="5543109"/>
          <a:ext cx="3294251" cy="961676"/>
        </p:xfrm>
        <a:graphic>
          <a:graphicData uri="http://schemas.openxmlformats.org/presentationml/2006/ole">
            <mc:AlternateContent xmlns:mc="http://schemas.openxmlformats.org/markup-compatibility/2006">
              <mc:Choice xmlns:v="urn:schemas-microsoft-com:vml" Requires="v">
                <p:oleObj spid="_x0000_s8512" name="Equation" r:id="rId9" imgW="1536033" imgH="444307" progId="Equation.DSMT4">
                  <p:embed/>
                </p:oleObj>
              </mc:Choice>
              <mc:Fallback>
                <p:oleObj name="Equation" r:id="rId9" imgW="1536033" imgH="444307"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1909" y="5543109"/>
                        <a:ext cx="3294251" cy="961676"/>
                      </a:xfrm>
                      <a:prstGeom prst="rect">
                        <a:avLst/>
                      </a:prstGeom>
                      <a:noFill/>
                    </p:spPr>
                  </p:pic>
                </p:oleObj>
              </mc:Fallback>
            </mc:AlternateContent>
          </a:graphicData>
        </a:graphic>
      </p:graphicFrame>
      <p:sp>
        <p:nvSpPr>
          <p:cNvPr id="18" name="Rectangle 16"/>
          <p:cNvSpPr>
            <a:spLocks noChangeArrowheads="1"/>
          </p:cNvSpPr>
          <p:nvPr/>
        </p:nvSpPr>
        <p:spPr bwMode="auto">
          <a:xfrm>
            <a:off x="8059478" y="2607648"/>
            <a:ext cx="202485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1"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 name="Object 21"/>
          <p:cNvGraphicFramePr>
            <a:graphicFrameLocks noChangeAspect="1"/>
          </p:cNvGraphicFramePr>
          <p:nvPr>
            <p:extLst/>
          </p:nvPr>
        </p:nvGraphicFramePr>
        <p:xfrm>
          <a:off x="6186205" y="1781989"/>
          <a:ext cx="2535846" cy="1134924"/>
        </p:xfrm>
        <a:graphic>
          <a:graphicData uri="http://schemas.openxmlformats.org/presentationml/2006/ole">
            <mc:AlternateContent xmlns:mc="http://schemas.openxmlformats.org/markup-compatibility/2006">
              <mc:Choice xmlns:v="urn:schemas-microsoft-com:vml" Requires="v">
                <p:oleObj spid="_x0000_s8513" name="Equation" r:id="rId11" imgW="1358900" imgH="609600" progId="Equation.DSMT4">
                  <p:embed/>
                </p:oleObj>
              </mc:Choice>
              <mc:Fallback>
                <p:oleObj name="Equation" r:id="rId11" imgW="1358900" imgH="609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86205" y="1781989"/>
                        <a:ext cx="2535846" cy="1134924"/>
                      </a:xfrm>
                      <a:prstGeom prst="rect">
                        <a:avLst/>
                      </a:prstGeom>
                      <a:noFill/>
                    </p:spPr>
                  </p:pic>
                </p:oleObj>
              </mc:Fallback>
            </mc:AlternateContent>
          </a:graphicData>
        </a:graphic>
      </p:graphicFrame>
      <p:sp>
        <p:nvSpPr>
          <p:cNvPr id="24" name="TextBox 23"/>
          <p:cNvSpPr txBox="1"/>
          <p:nvPr/>
        </p:nvSpPr>
        <p:spPr>
          <a:xfrm>
            <a:off x="9530942" y="1266791"/>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Growth</a:t>
            </a:r>
            <a:endParaRPr lang="en-US" sz="2400" dirty="0">
              <a:solidFill>
                <a:schemeClr val="accent6">
                  <a:lumMod val="75000"/>
                </a:schemeClr>
              </a:solidFill>
              <a:latin typeface="Helvetica" panose="020B0504020202030204" pitchFamily="34" charset="0"/>
            </a:endParaRPr>
          </a:p>
        </p:txBody>
      </p:sp>
      <p:sp>
        <p:nvSpPr>
          <p:cNvPr id="26" name="Rectangle 20"/>
          <p:cNvSpPr>
            <a:spLocks noChangeArrowheads="1"/>
          </p:cNvSpPr>
          <p:nvPr/>
        </p:nvSpPr>
        <p:spPr bwMode="auto">
          <a:xfrm>
            <a:off x="6576692" y="3155305"/>
            <a:ext cx="1945182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7" name="Object 26"/>
          <p:cNvGraphicFramePr>
            <a:graphicFrameLocks noChangeAspect="1"/>
          </p:cNvGraphicFramePr>
          <p:nvPr>
            <p:extLst>
              <p:ext uri="{D42A27DB-BD31-4B8C-83A1-F6EECF244321}">
                <p14:modId xmlns:p14="http://schemas.microsoft.com/office/powerpoint/2010/main" val="1912705128"/>
              </p:ext>
            </p:extLst>
          </p:nvPr>
        </p:nvGraphicFramePr>
        <p:xfrm>
          <a:off x="6132248" y="3396250"/>
          <a:ext cx="2854387" cy="951462"/>
        </p:xfrm>
        <a:graphic>
          <a:graphicData uri="http://schemas.openxmlformats.org/presentationml/2006/ole">
            <mc:AlternateContent xmlns:mc="http://schemas.openxmlformats.org/markup-compatibility/2006">
              <mc:Choice xmlns:v="urn:schemas-microsoft-com:vml" Requires="v">
                <p:oleObj spid="_x0000_s8514" name="Equation" r:id="rId13" imgW="1167893" imgH="393529" progId="Equation.DSMT4">
                  <p:embed/>
                </p:oleObj>
              </mc:Choice>
              <mc:Fallback>
                <p:oleObj name="Equation" r:id="rId13" imgW="1167893" imgH="393529"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32248" y="3396250"/>
                        <a:ext cx="2854387" cy="951462"/>
                      </a:xfrm>
                      <a:prstGeom prst="rect">
                        <a:avLst/>
                      </a:prstGeom>
                      <a:noFill/>
                    </p:spPr>
                  </p:pic>
                </p:oleObj>
              </mc:Fallback>
            </mc:AlternateContent>
          </a:graphicData>
        </a:graphic>
      </p:graphicFrame>
      <p:sp>
        <p:nvSpPr>
          <p:cNvPr id="28" name="TextBox 27"/>
          <p:cNvSpPr txBox="1"/>
          <p:nvPr/>
        </p:nvSpPr>
        <p:spPr>
          <a:xfrm>
            <a:off x="6174353" y="1288797"/>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Maturity</a:t>
            </a:r>
            <a:endParaRPr lang="en-US" sz="2400" dirty="0">
              <a:solidFill>
                <a:schemeClr val="accent6">
                  <a:lumMod val="75000"/>
                </a:schemeClr>
              </a:solidFill>
              <a:latin typeface="Helvetica" panose="020B0504020202030204" pitchFamily="34" charset="0"/>
            </a:endParaRPr>
          </a:p>
        </p:txBody>
      </p:sp>
      <p:sp>
        <p:nvSpPr>
          <p:cNvPr id="29" name="Rectangle 22"/>
          <p:cNvSpPr>
            <a:spLocks noChangeArrowheads="1"/>
          </p:cNvSpPr>
          <p:nvPr/>
        </p:nvSpPr>
        <p:spPr bwMode="auto">
          <a:xfrm>
            <a:off x="6414720" y="4999443"/>
            <a:ext cx="213399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0" name="Object 29"/>
          <p:cNvGraphicFramePr>
            <a:graphicFrameLocks noChangeAspect="1"/>
          </p:cNvGraphicFramePr>
          <p:nvPr>
            <p:extLst>
              <p:ext uri="{D42A27DB-BD31-4B8C-83A1-F6EECF244321}">
                <p14:modId xmlns:p14="http://schemas.microsoft.com/office/powerpoint/2010/main" val="1554514514"/>
              </p:ext>
            </p:extLst>
          </p:nvPr>
        </p:nvGraphicFramePr>
        <p:xfrm>
          <a:off x="6186205" y="5411903"/>
          <a:ext cx="3016358" cy="1037627"/>
        </p:xfrm>
        <a:graphic>
          <a:graphicData uri="http://schemas.openxmlformats.org/presentationml/2006/ole">
            <mc:AlternateContent xmlns:mc="http://schemas.openxmlformats.org/markup-compatibility/2006">
              <mc:Choice xmlns:v="urn:schemas-microsoft-com:vml" Requires="v">
                <p:oleObj spid="_x0000_s8515" name="Equation" r:id="rId15" imgW="1193282" imgH="406224" progId="Equation.DSMT4">
                  <p:embed/>
                </p:oleObj>
              </mc:Choice>
              <mc:Fallback>
                <p:oleObj name="Equation" r:id="rId15" imgW="1193282" imgH="406224"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86205" y="5411903"/>
                        <a:ext cx="3016358" cy="1037627"/>
                      </a:xfrm>
                      <a:prstGeom prst="rect">
                        <a:avLst/>
                      </a:prstGeom>
                      <a:noFill/>
                    </p:spPr>
                  </p:pic>
                </p:oleObj>
              </mc:Fallback>
            </mc:AlternateContent>
          </a:graphicData>
        </a:graphic>
      </p:graphicFrame>
      <p:sp>
        <p:nvSpPr>
          <p:cNvPr id="31" name="TextBox 30"/>
          <p:cNvSpPr txBox="1"/>
          <p:nvPr/>
        </p:nvSpPr>
        <p:spPr>
          <a:xfrm>
            <a:off x="6138881" y="4969624"/>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Selectivity</a:t>
            </a:r>
            <a:endParaRPr lang="en-US" sz="2400" dirty="0">
              <a:solidFill>
                <a:schemeClr val="accent6">
                  <a:lumMod val="75000"/>
                </a:schemeClr>
              </a:solidFill>
              <a:latin typeface="Helvetica" panose="020B0504020202030204" pitchFamily="34" charset="0"/>
            </a:endParaRPr>
          </a:p>
        </p:txBody>
      </p:sp>
      <p:sp>
        <p:nvSpPr>
          <p:cNvPr id="32" name="Rectangle 24"/>
          <p:cNvSpPr>
            <a:spLocks noChangeArrowheads="1"/>
          </p:cNvSpPr>
          <p:nvPr/>
        </p:nvSpPr>
        <p:spPr bwMode="auto">
          <a:xfrm>
            <a:off x="481909" y="3690138"/>
            <a:ext cx="166570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3" name="Title 4"/>
          <p:cNvSpPr>
            <a:spLocks noGrp="1"/>
          </p:cNvSpPr>
          <p:nvPr>
            <p:ph type="title"/>
          </p:nvPr>
        </p:nvSpPr>
        <p:spPr>
          <a:xfrm>
            <a:off x="67242" y="29792"/>
            <a:ext cx="10657609" cy="1325563"/>
          </a:xfrm>
        </p:spPr>
        <p:txBody>
          <a:bodyPr>
            <a:normAutofit/>
          </a:bodyPr>
          <a:lstStyle/>
          <a:p>
            <a:r>
              <a:rPr lang="en-US" sz="3200" dirty="0" smtClean="0">
                <a:latin typeface="Helvetica" panose="020B0504020202030204" pitchFamily="34" charset="0"/>
              </a:rPr>
              <a:t>Operating model</a:t>
            </a:r>
            <a:br>
              <a:rPr lang="en-US" sz="3200" dirty="0" smtClean="0">
                <a:latin typeface="Helvetica" panose="020B0504020202030204" pitchFamily="34" charset="0"/>
              </a:rPr>
            </a:br>
            <a:r>
              <a:rPr lang="en-US" sz="3200" dirty="0" smtClean="0">
                <a:latin typeface="Helvetica" panose="020B0504020202030204" pitchFamily="34" charset="0"/>
              </a:rPr>
              <a:t>Age-converted to length-structured population dynamics</a:t>
            </a:r>
            <a:endParaRPr lang="en-US" sz="3200" dirty="0">
              <a:latin typeface="Helvetica" panose="020B0504020202030204" pitchFamily="34" charset="0"/>
            </a:endParaRPr>
          </a:p>
        </p:txBody>
      </p:sp>
      <p:sp>
        <p:nvSpPr>
          <p:cNvPr id="34" name="TextBox 33"/>
          <p:cNvSpPr txBox="1"/>
          <p:nvPr/>
        </p:nvSpPr>
        <p:spPr>
          <a:xfrm>
            <a:off x="498184" y="3793130"/>
            <a:ext cx="3377381" cy="646331"/>
          </a:xfrm>
          <a:prstGeom prst="rect">
            <a:avLst/>
          </a:prstGeom>
          <a:noFill/>
        </p:spPr>
        <p:txBody>
          <a:bodyPr wrap="square" rtlCol="0">
            <a:spAutoFit/>
          </a:bodyPr>
          <a:lstStyle/>
          <a:p>
            <a:r>
              <a:rPr lang="en-US" dirty="0" smtClean="0">
                <a:solidFill>
                  <a:schemeClr val="accent4">
                    <a:lumMod val="75000"/>
                  </a:schemeClr>
                </a:solidFill>
                <a:latin typeface="Helvetica" panose="020B0504020202030204" pitchFamily="34" charset="0"/>
              </a:rPr>
              <a:t>(</a:t>
            </a:r>
            <a:r>
              <a:rPr lang="en-US" dirty="0" err="1" smtClean="0">
                <a:solidFill>
                  <a:schemeClr val="accent4">
                    <a:lumMod val="75000"/>
                  </a:schemeClr>
                </a:solidFill>
                <a:latin typeface="Helvetica" panose="020B0504020202030204" pitchFamily="34" charset="0"/>
              </a:rPr>
              <a:t>Hordyk</a:t>
            </a:r>
            <a:r>
              <a:rPr lang="en-US" dirty="0" smtClean="0">
                <a:solidFill>
                  <a:schemeClr val="accent4">
                    <a:lumMod val="75000"/>
                  </a:schemeClr>
                </a:solidFill>
                <a:latin typeface="Helvetica" panose="020B0504020202030204" pitchFamily="34" charset="0"/>
              </a:rPr>
              <a:t> et al. 2015)</a:t>
            </a:r>
            <a:endParaRPr lang="en-US" dirty="0">
              <a:solidFill>
                <a:schemeClr val="accent4">
                  <a:lumMod val="75000"/>
                </a:schemeClr>
              </a:solidFill>
              <a:latin typeface="Helvetica" panose="020B0504020202030204" pitchFamily="34" charset="0"/>
            </a:endParaRPr>
          </a:p>
          <a:p>
            <a:endParaRPr lang="en-US" dirty="0"/>
          </a:p>
        </p:txBody>
      </p:sp>
      <p:sp>
        <p:nvSpPr>
          <p:cNvPr id="35" name="TextBox 34"/>
          <p:cNvSpPr txBox="1"/>
          <p:nvPr/>
        </p:nvSpPr>
        <p:spPr>
          <a:xfrm>
            <a:off x="6065922" y="2831822"/>
            <a:ext cx="3377381" cy="646331"/>
          </a:xfrm>
          <a:prstGeom prst="rect">
            <a:avLst/>
          </a:prstGeom>
          <a:noFill/>
        </p:spPr>
        <p:txBody>
          <a:bodyPr wrap="square" rtlCol="0">
            <a:spAutoFit/>
          </a:bodyPr>
          <a:lstStyle/>
          <a:p>
            <a:r>
              <a:rPr lang="en-US" dirty="0" smtClean="0">
                <a:solidFill>
                  <a:schemeClr val="accent4">
                    <a:lumMod val="75000"/>
                  </a:schemeClr>
                </a:solidFill>
                <a:latin typeface="Helvetica" panose="020B0504020202030204" pitchFamily="34" charset="0"/>
              </a:rPr>
              <a:t>(Williams and </a:t>
            </a:r>
            <a:r>
              <a:rPr lang="en-US" dirty="0" err="1" smtClean="0">
                <a:solidFill>
                  <a:schemeClr val="accent4">
                    <a:lumMod val="75000"/>
                  </a:schemeClr>
                </a:solidFill>
                <a:latin typeface="Helvetica" panose="020B0504020202030204" pitchFamily="34" charset="0"/>
              </a:rPr>
              <a:t>Shertzer</a:t>
            </a:r>
            <a:r>
              <a:rPr lang="en-US" dirty="0" smtClean="0">
                <a:solidFill>
                  <a:schemeClr val="accent4">
                    <a:lumMod val="75000"/>
                  </a:schemeClr>
                </a:solidFill>
                <a:latin typeface="Helvetica" panose="020B0504020202030204" pitchFamily="34" charset="0"/>
              </a:rPr>
              <a:t> 2003)</a:t>
            </a:r>
            <a:endParaRPr lang="en-US" dirty="0">
              <a:solidFill>
                <a:schemeClr val="accent4">
                  <a:lumMod val="75000"/>
                </a:schemeClr>
              </a:solidFill>
              <a:latin typeface="Helvetica" panose="020B0504020202030204" pitchFamily="34" charset="0"/>
            </a:endParaRPr>
          </a:p>
          <a:p>
            <a:endParaRPr lang="en-US" dirty="0"/>
          </a:p>
        </p:txBody>
      </p:sp>
      <p:sp>
        <p:nvSpPr>
          <p:cNvPr id="37" name="TextBox 36"/>
          <p:cNvSpPr txBox="1"/>
          <p:nvPr/>
        </p:nvSpPr>
        <p:spPr>
          <a:xfrm>
            <a:off x="9530942" y="1650803"/>
            <a:ext cx="2498651" cy="4524315"/>
          </a:xfrm>
          <a:prstGeom prst="rect">
            <a:avLst/>
          </a:prstGeom>
          <a:noFill/>
        </p:spPr>
        <p:txBody>
          <a:bodyPr wrap="square" rtlCol="0">
            <a:spAutoFit/>
          </a:bodyPr>
          <a:lstStyle/>
          <a:p>
            <a:r>
              <a:rPr lang="en-US" sz="2400" dirty="0" smtClean="0">
                <a:latin typeface="Helvetica" panose="020B0504020202030204" pitchFamily="34" charset="0"/>
              </a:rPr>
              <a:t>Slow-growing:</a:t>
            </a:r>
          </a:p>
          <a:p>
            <a:r>
              <a:rPr lang="en-US" sz="2400" i="1" dirty="0">
                <a:latin typeface="Helvetica" panose="020B0504020202030204" pitchFamily="34" charset="0"/>
              </a:rPr>
              <a:t>k</a:t>
            </a:r>
            <a:r>
              <a:rPr lang="en-US" sz="2400" i="1" dirty="0" smtClean="0">
                <a:latin typeface="Helvetica" panose="020B0504020202030204" pitchFamily="34" charset="0"/>
              </a:rPr>
              <a:t> </a:t>
            </a:r>
            <a:r>
              <a:rPr lang="en-US" sz="2400" dirty="0" smtClean="0">
                <a:latin typeface="Helvetica" panose="020B0504020202030204" pitchFamily="34" charset="0"/>
              </a:rPr>
              <a:t>= 0.1</a:t>
            </a:r>
          </a:p>
          <a:p>
            <a:r>
              <a:rPr lang="en-US" sz="2400" i="1" dirty="0" smtClean="0">
                <a:latin typeface="Helvetica" panose="020B0504020202030204" pitchFamily="34" charset="0"/>
              </a:rPr>
              <a:t>L</a:t>
            </a:r>
            <a:r>
              <a:rPr lang="en-US" sz="2400" i="1" baseline="-25000" dirty="0" smtClean="0">
                <a:latin typeface="Helvetica" panose="020B0504020202030204" pitchFamily="34" charset="0"/>
              </a:rPr>
              <a:t>∞</a:t>
            </a:r>
            <a:r>
              <a:rPr lang="en-US" sz="2400" i="1" dirty="0" smtClean="0">
                <a:latin typeface="Helvetica" panose="020B0504020202030204" pitchFamily="34" charset="0"/>
              </a:rPr>
              <a:t> </a:t>
            </a:r>
            <a:r>
              <a:rPr lang="en-US" sz="2400" dirty="0" smtClean="0">
                <a:latin typeface="Helvetica" panose="020B0504020202030204" pitchFamily="34" charset="0"/>
              </a:rPr>
              <a:t>= 60 cm</a:t>
            </a:r>
          </a:p>
          <a:p>
            <a:r>
              <a:rPr lang="en-US" sz="2400" dirty="0" smtClean="0">
                <a:latin typeface="Helvetica" panose="020B0504020202030204" pitchFamily="34" charset="0"/>
              </a:rPr>
              <a:t>M = 0.184</a:t>
            </a:r>
          </a:p>
          <a:p>
            <a:r>
              <a:rPr lang="en-US" sz="2400" dirty="0" smtClean="0">
                <a:latin typeface="Helvetica" panose="020B0504020202030204" pitchFamily="34" charset="0"/>
              </a:rPr>
              <a:t>Amax = 26</a:t>
            </a:r>
          </a:p>
          <a:p>
            <a:endParaRPr lang="en-US" sz="2400" i="1" dirty="0">
              <a:latin typeface="Helvetica" panose="020B0504020202030204" pitchFamily="34" charset="0"/>
            </a:endParaRPr>
          </a:p>
          <a:p>
            <a:r>
              <a:rPr lang="en-US" sz="2400" dirty="0" smtClean="0">
                <a:latin typeface="Helvetica" panose="020B0504020202030204" pitchFamily="34" charset="0"/>
              </a:rPr>
              <a:t>Fast-growing:</a:t>
            </a:r>
          </a:p>
          <a:p>
            <a:r>
              <a:rPr lang="en-US" sz="2400" i="1" dirty="0" smtClean="0">
                <a:latin typeface="Helvetica" panose="020B0504020202030204" pitchFamily="34" charset="0"/>
              </a:rPr>
              <a:t>k </a:t>
            </a:r>
            <a:r>
              <a:rPr lang="en-US" sz="2400" dirty="0" smtClean="0">
                <a:latin typeface="Helvetica" panose="020B0504020202030204" pitchFamily="34" charset="0"/>
              </a:rPr>
              <a:t>= 0.2</a:t>
            </a:r>
          </a:p>
          <a:p>
            <a:r>
              <a:rPr lang="en-US" sz="2400" i="1" dirty="0" smtClean="0">
                <a:latin typeface="Helvetica" panose="020B0504020202030204" pitchFamily="34" charset="0"/>
              </a:rPr>
              <a:t>L</a:t>
            </a:r>
            <a:r>
              <a:rPr lang="en-US" sz="2400" i="1" baseline="-25000" dirty="0" smtClean="0">
                <a:latin typeface="Helvetica" panose="020B0504020202030204" pitchFamily="34" charset="0"/>
              </a:rPr>
              <a:t>∞</a:t>
            </a:r>
            <a:r>
              <a:rPr lang="en-US" sz="2400" i="1" dirty="0" smtClean="0">
                <a:latin typeface="Helvetica" panose="020B0504020202030204" pitchFamily="34" charset="0"/>
              </a:rPr>
              <a:t> </a:t>
            </a:r>
            <a:r>
              <a:rPr lang="en-US" sz="2400" dirty="0" smtClean="0">
                <a:latin typeface="Helvetica" panose="020B0504020202030204" pitchFamily="34" charset="0"/>
              </a:rPr>
              <a:t>= 30 cm</a:t>
            </a:r>
          </a:p>
          <a:p>
            <a:r>
              <a:rPr lang="en-US" sz="2400" dirty="0" smtClean="0">
                <a:latin typeface="Helvetica" panose="020B0504020202030204" pitchFamily="34" charset="0"/>
              </a:rPr>
              <a:t>M = 0.37</a:t>
            </a:r>
          </a:p>
          <a:p>
            <a:r>
              <a:rPr lang="en-US" sz="2400" dirty="0" smtClean="0">
                <a:latin typeface="Helvetica" panose="020B0504020202030204" pitchFamily="34" charset="0"/>
              </a:rPr>
              <a:t>Amax = 13</a:t>
            </a:r>
          </a:p>
          <a:p>
            <a:endParaRPr lang="en-US" sz="2400" i="1" dirty="0" smtClean="0"/>
          </a:p>
        </p:txBody>
      </p:sp>
      <p:sp>
        <p:nvSpPr>
          <p:cNvPr id="38" name="TextBox 37"/>
          <p:cNvSpPr txBox="1"/>
          <p:nvPr/>
        </p:nvSpPr>
        <p:spPr>
          <a:xfrm>
            <a:off x="9443303" y="5834776"/>
            <a:ext cx="3377381" cy="646331"/>
          </a:xfrm>
          <a:prstGeom prst="rect">
            <a:avLst/>
          </a:prstGeom>
          <a:noFill/>
        </p:spPr>
        <p:txBody>
          <a:bodyPr wrap="square" rtlCol="0">
            <a:spAutoFit/>
          </a:bodyPr>
          <a:lstStyle/>
          <a:p>
            <a:r>
              <a:rPr lang="en-US" dirty="0" smtClean="0">
                <a:solidFill>
                  <a:schemeClr val="accent4">
                    <a:lumMod val="75000"/>
                  </a:schemeClr>
                </a:solidFill>
                <a:latin typeface="Helvetica" panose="020B0504020202030204" pitchFamily="34" charset="0"/>
              </a:rPr>
              <a:t>(Thorson and Cope 2015)</a:t>
            </a:r>
            <a:endParaRPr lang="en-US" dirty="0">
              <a:solidFill>
                <a:schemeClr val="accent4">
                  <a:lumMod val="75000"/>
                </a:schemeClr>
              </a:solidFill>
              <a:latin typeface="Helvetica" panose="020B0504020202030204" pitchFamily="34" charset="0"/>
            </a:endParaRPr>
          </a:p>
          <a:p>
            <a:endParaRPr lang="en-US" dirty="0"/>
          </a:p>
        </p:txBody>
      </p:sp>
    </p:spTree>
    <p:extLst>
      <p:ext uri="{BB962C8B-B14F-4D97-AF65-F5344CB8AC3E}">
        <p14:creationId xmlns:p14="http://schemas.microsoft.com/office/powerpoint/2010/main" val="95941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stretch>
            <a:fillRect/>
          </a:stretch>
        </p:blipFill>
        <p:spPr>
          <a:xfrm>
            <a:off x="876298" y="1205349"/>
            <a:ext cx="9878292" cy="5340924"/>
          </a:xfrm>
          <a:prstGeom prst="rect">
            <a:avLst/>
          </a:prstGeom>
        </p:spPr>
      </p:pic>
      <p:sp>
        <p:nvSpPr>
          <p:cNvPr id="5" name="Title 4"/>
          <p:cNvSpPr>
            <a:spLocks noGrp="1"/>
          </p:cNvSpPr>
          <p:nvPr>
            <p:ph type="title"/>
          </p:nvPr>
        </p:nvSpPr>
        <p:spPr>
          <a:xfrm>
            <a:off x="96981" y="0"/>
            <a:ext cx="10657609" cy="1325563"/>
          </a:xfrm>
        </p:spPr>
        <p:txBody>
          <a:bodyPr>
            <a:normAutofit/>
          </a:bodyPr>
          <a:lstStyle/>
          <a:p>
            <a:r>
              <a:rPr lang="en-US" sz="3200" dirty="0" smtClean="0">
                <a:latin typeface="Helvetica" panose="020B0504020202030204" pitchFamily="34" charset="0"/>
              </a:rPr>
              <a:t>Operating model – fishing and recruitment dynamics</a:t>
            </a:r>
            <a:endParaRPr lang="en-US" sz="3200" dirty="0">
              <a:latin typeface="Helvetica" panose="020B0504020202030204" pitchFamily="34" charset="0"/>
            </a:endParaRPr>
          </a:p>
        </p:txBody>
      </p:sp>
    </p:spTree>
    <p:extLst>
      <p:ext uri="{BB962C8B-B14F-4D97-AF65-F5344CB8AC3E}">
        <p14:creationId xmlns:p14="http://schemas.microsoft.com/office/powerpoint/2010/main" val="1565093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96981" y="0"/>
            <a:ext cx="120950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Operating model – generating length composition</a:t>
            </a:r>
            <a:endParaRPr lang="en-US" sz="3200" dirty="0">
              <a:latin typeface="Helvetica" panose="020B0504020202030204" pitchFamily="34"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p:cNvSpPr txBox="1"/>
          <p:nvPr/>
        </p:nvSpPr>
        <p:spPr>
          <a:xfrm>
            <a:off x="5488430" y="2135311"/>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being in a length bin given age</a:t>
            </a:r>
            <a:endParaRPr lang="en-US" sz="2400" dirty="0">
              <a:latin typeface="Helvetica" panose="020B0504020202030204" pitchFamily="34"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2204825309"/>
              </p:ext>
            </p:extLst>
          </p:nvPr>
        </p:nvGraphicFramePr>
        <p:xfrm>
          <a:off x="96981" y="1094730"/>
          <a:ext cx="5105998" cy="2542828"/>
        </p:xfrm>
        <a:graphic>
          <a:graphicData uri="http://schemas.openxmlformats.org/presentationml/2006/ole">
            <mc:AlternateContent xmlns:mc="http://schemas.openxmlformats.org/markup-compatibility/2006">
              <mc:Choice xmlns:v="urn:schemas-microsoft-com:vml" Requires="v">
                <p:oleObj spid="_x0000_s5301" name="Equation" r:id="rId4" imgW="3187440" imgH="1587240" progId="Equation.DSMT4">
                  <p:embed/>
                </p:oleObj>
              </mc:Choice>
              <mc:Fallback>
                <p:oleObj name="Equation" r:id="rId4" imgW="3187440" imgH="1587240" progId="Equation.DSMT4">
                  <p:embed/>
                  <p:pic>
                    <p:nvPicPr>
                      <p:cNvPr id="0" name=""/>
                      <p:cNvPicPr/>
                      <p:nvPr/>
                    </p:nvPicPr>
                    <p:blipFill>
                      <a:blip r:embed="rId5"/>
                      <a:stretch>
                        <a:fillRect/>
                      </a:stretch>
                    </p:blipFill>
                    <p:spPr>
                      <a:xfrm>
                        <a:off x="96981" y="1094730"/>
                        <a:ext cx="5105998" cy="2542828"/>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673237919"/>
              </p:ext>
            </p:extLst>
          </p:nvPr>
        </p:nvGraphicFramePr>
        <p:xfrm>
          <a:off x="2540000" y="2730500"/>
          <a:ext cx="914400" cy="198438"/>
        </p:xfrm>
        <a:graphic>
          <a:graphicData uri="http://schemas.openxmlformats.org/presentationml/2006/ole">
            <mc:AlternateContent xmlns:mc="http://schemas.openxmlformats.org/markup-compatibility/2006">
              <mc:Choice xmlns:v="urn:schemas-microsoft-com:vml" Requires="v">
                <p:oleObj spid="_x0000_s5302" name="Equation" r:id="rId6" imgW="914400" imgH="198720" progId="Equation.DSMT4">
                  <p:embed/>
                </p:oleObj>
              </mc:Choice>
              <mc:Fallback>
                <p:oleObj name="Equation" r:id="rId6" imgW="914400" imgH="198720" progId="Equation.DSMT4">
                  <p:embed/>
                  <p:pic>
                    <p:nvPicPr>
                      <p:cNvPr id="0" name=""/>
                      <p:cNvPicPr/>
                      <p:nvPr/>
                    </p:nvPicPr>
                    <p:blipFill>
                      <a:blip r:embed="rId7"/>
                      <a:stretch>
                        <a:fillRect/>
                      </a:stretch>
                    </p:blipFill>
                    <p:spPr>
                      <a:xfrm>
                        <a:off x="2540000" y="2730500"/>
                        <a:ext cx="914400" cy="198438"/>
                      </a:xfrm>
                      <a:prstGeom prst="rect">
                        <a:avLst/>
                      </a:prstGeom>
                    </p:spPr>
                  </p:pic>
                </p:oleObj>
              </mc:Fallback>
            </mc:AlternateContent>
          </a:graphicData>
        </a:graphic>
      </p:graphicFrame>
    </p:spTree>
    <p:extLst>
      <p:ext uri="{BB962C8B-B14F-4D97-AF65-F5344CB8AC3E}">
        <p14:creationId xmlns:p14="http://schemas.microsoft.com/office/powerpoint/2010/main" val="698986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96981" y="0"/>
            <a:ext cx="120950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Operating model – generating length composition</a:t>
            </a:r>
            <a:endParaRPr lang="en-US" sz="3200" dirty="0">
              <a:latin typeface="Helvetica" panose="020B0504020202030204" pitchFamily="34"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p:cNvSpPr txBox="1"/>
          <p:nvPr/>
        </p:nvSpPr>
        <p:spPr>
          <a:xfrm>
            <a:off x="5488430" y="2135311"/>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being in a length bin given age</a:t>
            </a:r>
            <a:endParaRPr lang="en-US" sz="2400" dirty="0">
              <a:latin typeface="Helvetica" panose="020B0504020202030204" pitchFamily="34" charset="0"/>
            </a:endParaRPr>
          </a:p>
        </p:txBody>
      </p:sp>
      <p:graphicFrame>
        <p:nvGraphicFramePr>
          <p:cNvPr id="11" name="Object 10"/>
          <p:cNvGraphicFramePr>
            <a:graphicFrameLocks noChangeAspect="1"/>
          </p:cNvGraphicFramePr>
          <p:nvPr>
            <p:extLst/>
          </p:nvPr>
        </p:nvGraphicFramePr>
        <p:xfrm>
          <a:off x="96981" y="1094730"/>
          <a:ext cx="5105998" cy="2542828"/>
        </p:xfrm>
        <a:graphic>
          <a:graphicData uri="http://schemas.openxmlformats.org/presentationml/2006/ole">
            <mc:AlternateContent xmlns:mc="http://schemas.openxmlformats.org/markup-compatibility/2006">
              <mc:Choice xmlns:v="urn:schemas-microsoft-com:vml" Requires="v">
                <p:oleObj spid="_x0000_s12398" name="Equation" r:id="rId4" imgW="3187440" imgH="1587240" progId="Equation.DSMT4">
                  <p:embed/>
                </p:oleObj>
              </mc:Choice>
              <mc:Fallback>
                <p:oleObj name="Equation" r:id="rId4" imgW="3187440" imgH="1587240" progId="Equation.DSMT4">
                  <p:embed/>
                  <p:pic>
                    <p:nvPicPr>
                      <p:cNvPr id="0" name=""/>
                      <p:cNvPicPr/>
                      <p:nvPr/>
                    </p:nvPicPr>
                    <p:blipFill>
                      <a:blip r:embed="rId5"/>
                      <a:stretch>
                        <a:fillRect/>
                      </a:stretch>
                    </p:blipFill>
                    <p:spPr>
                      <a:xfrm>
                        <a:off x="96981" y="1094730"/>
                        <a:ext cx="5105998" cy="2542828"/>
                      </a:xfrm>
                      <a:prstGeom prst="rect">
                        <a:avLst/>
                      </a:prstGeom>
                    </p:spPr>
                  </p:pic>
                </p:oleObj>
              </mc:Fallback>
            </mc:AlternateContent>
          </a:graphicData>
        </a:graphic>
      </p:graphicFrame>
      <p:sp>
        <p:nvSpPr>
          <p:cNvPr id="12" name="TextBox 11"/>
          <p:cNvSpPr txBox="1"/>
          <p:nvPr/>
        </p:nvSpPr>
        <p:spPr>
          <a:xfrm>
            <a:off x="5488430" y="3958371"/>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harvesting in a given length bin</a:t>
            </a:r>
            <a:endParaRPr lang="en-US" sz="2400" dirty="0">
              <a:latin typeface="Helvetica" panose="020B0504020202030204" pitchFamily="34" charset="0"/>
            </a:endParaRPr>
          </a:p>
        </p:txBody>
      </p:sp>
      <p:graphicFrame>
        <p:nvGraphicFramePr>
          <p:cNvPr id="13" name="Object 12"/>
          <p:cNvGraphicFramePr>
            <a:graphicFrameLocks noChangeAspect="1"/>
          </p:cNvGraphicFramePr>
          <p:nvPr>
            <p:extLst/>
          </p:nvPr>
        </p:nvGraphicFramePr>
        <p:xfrm>
          <a:off x="3321792" y="3755817"/>
          <a:ext cx="1881187" cy="866775"/>
        </p:xfrm>
        <a:graphic>
          <a:graphicData uri="http://schemas.openxmlformats.org/presentationml/2006/ole">
            <mc:AlternateContent xmlns:mc="http://schemas.openxmlformats.org/markup-compatibility/2006">
              <mc:Choice xmlns:v="urn:schemas-microsoft-com:vml" Requires="v">
                <p:oleObj spid="_x0000_s12399" name="Equation" r:id="rId6" imgW="965160" imgH="444240" progId="Equation.DSMT4">
                  <p:embed/>
                </p:oleObj>
              </mc:Choice>
              <mc:Fallback>
                <p:oleObj name="Equation" r:id="rId6" imgW="965160" imgH="444240" progId="Equation.DSMT4">
                  <p:embed/>
                  <p:pic>
                    <p:nvPicPr>
                      <p:cNvPr id="0" name=""/>
                      <p:cNvPicPr/>
                      <p:nvPr/>
                    </p:nvPicPr>
                    <p:blipFill>
                      <a:blip r:embed="rId7"/>
                      <a:stretch>
                        <a:fillRect/>
                      </a:stretch>
                    </p:blipFill>
                    <p:spPr>
                      <a:xfrm>
                        <a:off x="3321792" y="3755817"/>
                        <a:ext cx="1881187" cy="866775"/>
                      </a:xfrm>
                      <a:prstGeom prst="rect">
                        <a:avLst/>
                      </a:prstGeom>
                    </p:spPr>
                  </p:pic>
                </p:oleObj>
              </mc:Fallback>
            </mc:AlternateContent>
          </a:graphicData>
        </a:graphic>
      </p:graphicFrame>
      <p:graphicFrame>
        <p:nvGraphicFramePr>
          <p:cNvPr id="16" name="Object 15"/>
          <p:cNvGraphicFramePr>
            <a:graphicFrameLocks noChangeAspect="1"/>
          </p:cNvGraphicFramePr>
          <p:nvPr>
            <p:extLst/>
          </p:nvPr>
        </p:nvGraphicFramePr>
        <p:xfrm>
          <a:off x="2540000" y="2730500"/>
          <a:ext cx="914400" cy="198438"/>
        </p:xfrm>
        <a:graphic>
          <a:graphicData uri="http://schemas.openxmlformats.org/presentationml/2006/ole">
            <mc:AlternateContent xmlns:mc="http://schemas.openxmlformats.org/markup-compatibility/2006">
              <mc:Choice xmlns:v="urn:schemas-microsoft-com:vml" Requires="v">
                <p:oleObj spid="_x0000_s12400" name="Equation" r:id="rId8" imgW="914400" imgH="198720" progId="Equation.DSMT4">
                  <p:embed/>
                </p:oleObj>
              </mc:Choice>
              <mc:Fallback>
                <p:oleObj name="Equation" r:id="rId8" imgW="914400" imgH="198720" progId="Equation.DSMT4">
                  <p:embed/>
                  <p:pic>
                    <p:nvPicPr>
                      <p:cNvPr id="0" name=""/>
                      <p:cNvPicPr/>
                      <p:nvPr/>
                    </p:nvPicPr>
                    <p:blipFill>
                      <a:blip r:embed="rId9"/>
                      <a:stretch>
                        <a:fillRect/>
                      </a:stretch>
                    </p:blipFill>
                    <p:spPr>
                      <a:xfrm>
                        <a:off x="2540000" y="2730500"/>
                        <a:ext cx="914400" cy="198438"/>
                      </a:xfrm>
                      <a:prstGeom prst="rect">
                        <a:avLst/>
                      </a:prstGeom>
                    </p:spPr>
                  </p:pic>
                </p:oleObj>
              </mc:Fallback>
            </mc:AlternateContent>
          </a:graphicData>
        </a:graphic>
      </p:graphicFrame>
    </p:spTree>
    <p:extLst>
      <p:ext uri="{BB962C8B-B14F-4D97-AF65-F5344CB8AC3E}">
        <p14:creationId xmlns:p14="http://schemas.microsoft.com/office/powerpoint/2010/main" val="2707071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96981" y="0"/>
            <a:ext cx="120950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Operating model – generating length composition</a:t>
            </a:r>
            <a:endParaRPr lang="en-US" sz="3200" dirty="0">
              <a:latin typeface="Helvetica" panose="020B0504020202030204" pitchFamily="34"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p:cNvSpPr txBox="1"/>
          <p:nvPr/>
        </p:nvSpPr>
        <p:spPr>
          <a:xfrm>
            <a:off x="5488430" y="2135311"/>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being in a length bin given age</a:t>
            </a:r>
            <a:endParaRPr lang="en-US" sz="2400" dirty="0">
              <a:latin typeface="Helvetica" panose="020B0504020202030204" pitchFamily="34" charset="0"/>
            </a:endParaRPr>
          </a:p>
        </p:txBody>
      </p:sp>
      <p:graphicFrame>
        <p:nvGraphicFramePr>
          <p:cNvPr id="11" name="Object 10"/>
          <p:cNvGraphicFramePr>
            <a:graphicFrameLocks noChangeAspect="1"/>
          </p:cNvGraphicFramePr>
          <p:nvPr>
            <p:extLst/>
          </p:nvPr>
        </p:nvGraphicFramePr>
        <p:xfrm>
          <a:off x="96981" y="1094730"/>
          <a:ext cx="5105998" cy="2542828"/>
        </p:xfrm>
        <a:graphic>
          <a:graphicData uri="http://schemas.openxmlformats.org/presentationml/2006/ole">
            <mc:AlternateContent xmlns:mc="http://schemas.openxmlformats.org/markup-compatibility/2006">
              <mc:Choice xmlns:v="urn:schemas-microsoft-com:vml" Requires="v">
                <p:oleObj spid="_x0000_s13458" name="Equation" r:id="rId4" imgW="3187440" imgH="1587240" progId="Equation.DSMT4">
                  <p:embed/>
                </p:oleObj>
              </mc:Choice>
              <mc:Fallback>
                <p:oleObj name="Equation" r:id="rId4" imgW="3187440" imgH="1587240" progId="Equation.DSMT4">
                  <p:embed/>
                  <p:pic>
                    <p:nvPicPr>
                      <p:cNvPr id="0" name=""/>
                      <p:cNvPicPr/>
                      <p:nvPr/>
                    </p:nvPicPr>
                    <p:blipFill>
                      <a:blip r:embed="rId5"/>
                      <a:stretch>
                        <a:fillRect/>
                      </a:stretch>
                    </p:blipFill>
                    <p:spPr>
                      <a:xfrm>
                        <a:off x="96981" y="1094730"/>
                        <a:ext cx="5105998" cy="2542828"/>
                      </a:xfrm>
                      <a:prstGeom prst="rect">
                        <a:avLst/>
                      </a:prstGeom>
                    </p:spPr>
                  </p:pic>
                </p:oleObj>
              </mc:Fallback>
            </mc:AlternateContent>
          </a:graphicData>
        </a:graphic>
      </p:graphicFrame>
      <p:sp>
        <p:nvSpPr>
          <p:cNvPr id="12" name="TextBox 11"/>
          <p:cNvSpPr txBox="1"/>
          <p:nvPr/>
        </p:nvSpPr>
        <p:spPr>
          <a:xfrm>
            <a:off x="5488430" y="3958371"/>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harvesting in a given length bin</a:t>
            </a:r>
            <a:endParaRPr lang="en-US" sz="2400" dirty="0">
              <a:latin typeface="Helvetica" panose="020B0504020202030204" pitchFamily="34" charset="0"/>
            </a:endParaRPr>
          </a:p>
        </p:txBody>
      </p:sp>
      <p:graphicFrame>
        <p:nvGraphicFramePr>
          <p:cNvPr id="13" name="Object 12"/>
          <p:cNvGraphicFramePr>
            <a:graphicFrameLocks noChangeAspect="1"/>
          </p:cNvGraphicFramePr>
          <p:nvPr>
            <p:extLst/>
          </p:nvPr>
        </p:nvGraphicFramePr>
        <p:xfrm>
          <a:off x="3321792" y="3755817"/>
          <a:ext cx="1881187" cy="866775"/>
        </p:xfrm>
        <a:graphic>
          <a:graphicData uri="http://schemas.openxmlformats.org/presentationml/2006/ole">
            <mc:AlternateContent xmlns:mc="http://schemas.openxmlformats.org/markup-compatibility/2006">
              <mc:Choice xmlns:v="urn:schemas-microsoft-com:vml" Requires="v">
                <p:oleObj spid="_x0000_s13459" name="Equation" r:id="rId6" imgW="965160" imgH="444240" progId="Equation.DSMT4">
                  <p:embed/>
                </p:oleObj>
              </mc:Choice>
              <mc:Fallback>
                <p:oleObj name="Equation" r:id="rId6" imgW="965160" imgH="444240" progId="Equation.DSMT4">
                  <p:embed/>
                  <p:pic>
                    <p:nvPicPr>
                      <p:cNvPr id="0" name=""/>
                      <p:cNvPicPr/>
                      <p:nvPr/>
                    </p:nvPicPr>
                    <p:blipFill>
                      <a:blip r:embed="rId7"/>
                      <a:stretch>
                        <a:fillRect/>
                      </a:stretch>
                    </p:blipFill>
                    <p:spPr>
                      <a:xfrm>
                        <a:off x="3321792" y="3755817"/>
                        <a:ext cx="1881187" cy="866775"/>
                      </a:xfrm>
                      <a:prstGeom prst="rect">
                        <a:avLst/>
                      </a:prstGeom>
                    </p:spPr>
                  </p:pic>
                </p:oleObj>
              </mc:Fallback>
            </mc:AlternateContent>
          </a:graphicData>
        </a:graphic>
      </p:graphicFrame>
      <p:sp>
        <p:nvSpPr>
          <p:cNvPr id="14" name="TextBox 13"/>
          <p:cNvSpPr txBox="1"/>
          <p:nvPr/>
        </p:nvSpPr>
        <p:spPr>
          <a:xfrm>
            <a:off x="5488430" y="4976604"/>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sampling a given length bin</a:t>
            </a:r>
            <a:endParaRPr lang="en-US" sz="2400" dirty="0">
              <a:latin typeface="Helvetica" panose="020B0504020202030204" pitchFamily="34" charset="0"/>
            </a:endParaRPr>
          </a:p>
        </p:txBody>
      </p:sp>
      <p:graphicFrame>
        <p:nvGraphicFramePr>
          <p:cNvPr id="15" name="Object 14"/>
          <p:cNvGraphicFramePr>
            <a:graphicFrameLocks noChangeAspect="1"/>
          </p:cNvGraphicFramePr>
          <p:nvPr>
            <p:extLst/>
          </p:nvPr>
        </p:nvGraphicFramePr>
        <p:xfrm>
          <a:off x="2293237" y="4978836"/>
          <a:ext cx="2909742" cy="459433"/>
        </p:xfrm>
        <a:graphic>
          <a:graphicData uri="http://schemas.openxmlformats.org/presentationml/2006/ole">
            <mc:AlternateContent xmlns:mc="http://schemas.openxmlformats.org/markup-compatibility/2006">
              <mc:Choice xmlns:v="urn:schemas-microsoft-com:vml" Requires="v">
                <p:oleObj spid="_x0000_s13460" name="Equation" r:id="rId8" imgW="1447560" imgH="228600" progId="Equation.DSMT4">
                  <p:embed/>
                </p:oleObj>
              </mc:Choice>
              <mc:Fallback>
                <p:oleObj name="Equation" r:id="rId8" imgW="1447560" imgH="228600" progId="Equation.DSMT4">
                  <p:embed/>
                  <p:pic>
                    <p:nvPicPr>
                      <p:cNvPr id="0" name=""/>
                      <p:cNvPicPr/>
                      <p:nvPr/>
                    </p:nvPicPr>
                    <p:blipFill>
                      <a:blip r:embed="rId9"/>
                      <a:stretch>
                        <a:fillRect/>
                      </a:stretch>
                    </p:blipFill>
                    <p:spPr>
                      <a:xfrm>
                        <a:off x="2293237" y="4978836"/>
                        <a:ext cx="2909742" cy="459433"/>
                      </a:xfrm>
                      <a:prstGeom prst="rect">
                        <a:avLst/>
                      </a:prstGeom>
                    </p:spPr>
                  </p:pic>
                </p:oleObj>
              </mc:Fallback>
            </mc:AlternateContent>
          </a:graphicData>
        </a:graphic>
      </p:graphicFrame>
      <p:graphicFrame>
        <p:nvGraphicFramePr>
          <p:cNvPr id="16" name="Object 15"/>
          <p:cNvGraphicFramePr>
            <a:graphicFrameLocks noChangeAspect="1"/>
          </p:cNvGraphicFramePr>
          <p:nvPr>
            <p:extLst/>
          </p:nvPr>
        </p:nvGraphicFramePr>
        <p:xfrm>
          <a:off x="2540000" y="2730500"/>
          <a:ext cx="914400" cy="198438"/>
        </p:xfrm>
        <a:graphic>
          <a:graphicData uri="http://schemas.openxmlformats.org/presentationml/2006/ole">
            <mc:AlternateContent xmlns:mc="http://schemas.openxmlformats.org/markup-compatibility/2006">
              <mc:Choice xmlns:v="urn:schemas-microsoft-com:vml" Requires="v">
                <p:oleObj spid="_x0000_s13461" name="Equation" r:id="rId10" imgW="914400" imgH="198720" progId="Equation.DSMT4">
                  <p:embed/>
                </p:oleObj>
              </mc:Choice>
              <mc:Fallback>
                <p:oleObj name="Equation" r:id="rId10" imgW="914400" imgH="198720" progId="Equation.DSMT4">
                  <p:embed/>
                  <p:pic>
                    <p:nvPicPr>
                      <p:cNvPr id="0" name=""/>
                      <p:cNvPicPr/>
                      <p:nvPr/>
                    </p:nvPicPr>
                    <p:blipFill>
                      <a:blip r:embed="rId11"/>
                      <a:stretch>
                        <a:fillRect/>
                      </a:stretch>
                    </p:blipFill>
                    <p:spPr>
                      <a:xfrm>
                        <a:off x="2540000" y="2730500"/>
                        <a:ext cx="914400" cy="198438"/>
                      </a:xfrm>
                      <a:prstGeom prst="rect">
                        <a:avLst/>
                      </a:prstGeom>
                    </p:spPr>
                  </p:pic>
                </p:oleObj>
              </mc:Fallback>
            </mc:AlternateContent>
          </a:graphicData>
        </a:graphic>
      </p:graphicFrame>
    </p:spTree>
    <p:extLst>
      <p:ext uri="{BB962C8B-B14F-4D97-AF65-F5344CB8AC3E}">
        <p14:creationId xmlns:p14="http://schemas.microsoft.com/office/powerpoint/2010/main" val="3735491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96981" y="0"/>
            <a:ext cx="120950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Operating model – generating length composition</a:t>
            </a:r>
            <a:endParaRPr lang="en-US" sz="3200" dirty="0">
              <a:latin typeface="Helvetica" panose="020B0504020202030204" pitchFamily="34"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p:cNvSpPr txBox="1"/>
          <p:nvPr/>
        </p:nvSpPr>
        <p:spPr>
          <a:xfrm>
            <a:off x="5488430" y="2135311"/>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being in a length bin given age</a:t>
            </a:r>
            <a:endParaRPr lang="en-US" sz="2400" dirty="0">
              <a:latin typeface="Helvetica" panose="020B0504020202030204" pitchFamily="34" charset="0"/>
            </a:endParaRPr>
          </a:p>
        </p:txBody>
      </p:sp>
      <p:graphicFrame>
        <p:nvGraphicFramePr>
          <p:cNvPr id="11" name="Object 10"/>
          <p:cNvGraphicFramePr>
            <a:graphicFrameLocks noChangeAspect="1"/>
          </p:cNvGraphicFramePr>
          <p:nvPr>
            <p:extLst/>
          </p:nvPr>
        </p:nvGraphicFramePr>
        <p:xfrm>
          <a:off x="96981" y="1094730"/>
          <a:ext cx="5105998" cy="2542828"/>
        </p:xfrm>
        <a:graphic>
          <a:graphicData uri="http://schemas.openxmlformats.org/presentationml/2006/ole">
            <mc:AlternateContent xmlns:mc="http://schemas.openxmlformats.org/markup-compatibility/2006">
              <mc:Choice xmlns:v="urn:schemas-microsoft-com:vml" Requires="v">
                <p:oleObj spid="_x0000_s14518" name="Equation" r:id="rId4" imgW="3187440" imgH="1587240" progId="Equation.DSMT4">
                  <p:embed/>
                </p:oleObj>
              </mc:Choice>
              <mc:Fallback>
                <p:oleObj name="Equation" r:id="rId4" imgW="3187440" imgH="1587240" progId="Equation.DSMT4">
                  <p:embed/>
                  <p:pic>
                    <p:nvPicPr>
                      <p:cNvPr id="0" name=""/>
                      <p:cNvPicPr/>
                      <p:nvPr/>
                    </p:nvPicPr>
                    <p:blipFill>
                      <a:blip r:embed="rId5"/>
                      <a:stretch>
                        <a:fillRect/>
                      </a:stretch>
                    </p:blipFill>
                    <p:spPr>
                      <a:xfrm>
                        <a:off x="96981" y="1094730"/>
                        <a:ext cx="5105998" cy="2542828"/>
                      </a:xfrm>
                      <a:prstGeom prst="rect">
                        <a:avLst/>
                      </a:prstGeom>
                    </p:spPr>
                  </p:pic>
                </p:oleObj>
              </mc:Fallback>
            </mc:AlternateContent>
          </a:graphicData>
        </a:graphic>
      </p:graphicFrame>
      <p:sp>
        <p:nvSpPr>
          <p:cNvPr id="12" name="TextBox 11"/>
          <p:cNvSpPr txBox="1"/>
          <p:nvPr/>
        </p:nvSpPr>
        <p:spPr>
          <a:xfrm>
            <a:off x="5488430" y="3958371"/>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harvesting in a given length bin</a:t>
            </a:r>
            <a:endParaRPr lang="en-US" sz="2400" dirty="0">
              <a:latin typeface="Helvetica" panose="020B0504020202030204" pitchFamily="34" charset="0"/>
            </a:endParaRPr>
          </a:p>
        </p:txBody>
      </p:sp>
      <p:graphicFrame>
        <p:nvGraphicFramePr>
          <p:cNvPr id="13" name="Object 12"/>
          <p:cNvGraphicFramePr>
            <a:graphicFrameLocks noChangeAspect="1"/>
          </p:cNvGraphicFramePr>
          <p:nvPr>
            <p:extLst/>
          </p:nvPr>
        </p:nvGraphicFramePr>
        <p:xfrm>
          <a:off x="3321792" y="3755817"/>
          <a:ext cx="1881187" cy="866775"/>
        </p:xfrm>
        <a:graphic>
          <a:graphicData uri="http://schemas.openxmlformats.org/presentationml/2006/ole">
            <mc:AlternateContent xmlns:mc="http://schemas.openxmlformats.org/markup-compatibility/2006">
              <mc:Choice xmlns:v="urn:schemas-microsoft-com:vml" Requires="v">
                <p:oleObj spid="_x0000_s14519" name="Equation" r:id="rId6" imgW="965160" imgH="444240" progId="Equation.DSMT4">
                  <p:embed/>
                </p:oleObj>
              </mc:Choice>
              <mc:Fallback>
                <p:oleObj name="Equation" r:id="rId6" imgW="965160" imgH="444240" progId="Equation.DSMT4">
                  <p:embed/>
                  <p:pic>
                    <p:nvPicPr>
                      <p:cNvPr id="0" name=""/>
                      <p:cNvPicPr/>
                      <p:nvPr/>
                    </p:nvPicPr>
                    <p:blipFill>
                      <a:blip r:embed="rId7"/>
                      <a:stretch>
                        <a:fillRect/>
                      </a:stretch>
                    </p:blipFill>
                    <p:spPr>
                      <a:xfrm>
                        <a:off x="3321792" y="3755817"/>
                        <a:ext cx="1881187" cy="866775"/>
                      </a:xfrm>
                      <a:prstGeom prst="rect">
                        <a:avLst/>
                      </a:prstGeom>
                    </p:spPr>
                  </p:pic>
                </p:oleObj>
              </mc:Fallback>
            </mc:AlternateContent>
          </a:graphicData>
        </a:graphic>
      </p:graphicFrame>
      <p:sp>
        <p:nvSpPr>
          <p:cNvPr id="14" name="TextBox 13"/>
          <p:cNvSpPr txBox="1"/>
          <p:nvPr/>
        </p:nvSpPr>
        <p:spPr>
          <a:xfrm>
            <a:off x="5488430" y="4976604"/>
            <a:ext cx="6418118" cy="461665"/>
          </a:xfrm>
          <a:prstGeom prst="rect">
            <a:avLst/>
          </a:prstGeom>
          <a:noFill/>
        </p:spPr>
        <p:txBody>
          <a:bodyPr wrap="square" rtlCol="0">
            <a:spAutoFit/>
          </a:bodyPr>
          <a:lstStyle/>
          <a:p>
            <a:r>
              <a:rPr lang="en-US" sz="2400" dirty="0" smtClean="0">
                <a:latin typeface="Helvetica" panose="020B0504020202030204" pitchFamily="34" charset="0"/>
              </a:rPr>
              <a:t>Probability of sampling a given length bin</a:t>
            </a:r>
            <a:endParaRPr lang="en-US" sz="2400" dirty="0">
              <a:latin typeface="Helvetica" panose="020B0504020202030204" pitchFamily="34" charset="0"/>
            </a:endParaRPr>
          </a:p>
        </p:txBody>
      </p:sp>
      <p:graphicFrame>
        <p:nvGraphicFramePr>
          <p:cNvPr id="15" name="Object 14"/>
          <p:cNvGraphicFramePr>
            <a:graphicFrameLocks noChangeAspect="1"/>
          </p:cNvGraphicFramePr>
          <p:nvPr>
            <p:extLst/>
          </p:nvPr>
        </p:nvGraphicFramePr>
        <p:xfrm>
          <a:off x="2293237" y="4978836"/>
          <a:ext cx="2909742" cy="459433"/>
        </p:xfrm>
        <a:graphic>
          <a:graphicData uri="http://schemas.openxmlformats.org/presentationml/2006/ole">
            <mc:AlternateContent xmlns:mc="http://schemas.openxmlformats.org/markup-compatibility/2006">
              <mc:Choice xmlns:v="urn:schemas-microsoft-com:vml" Requires="v">
                <p:oleObj spid="_x0000_s14520" name="Equation" r:id="rId8" imgW="1447560" imgH="228600" progId="Equation.DSMT4">
                  <p:embed/>
                </p:oleObj>
              </mc:Choice>
              <mc:Fallback>
                <p:oleObj name="Equation" r:id="rId8" imgW="1447560" imgH="228600" progId="Equation.DSMT4">
                  <p:embed/>
                  <p:pic>
                    <p:nvPicPr>
                      <p:cNvPr id="0" name=""/>
                      <p:cNvPicPr/>
                      <p:nvPr/>
                    </p:nvPicPr>
                    <p:blipFill>
                      <a:blip r:embed="rId9"/>
                      <a:stretch>
                        <a:fillRect/>
                      </a:stretch>
                    </p:blipFill>
                    <p:spPr>
                      <a:xfrm>
                        <a:off x="2293237" y="4978836"/>
                        <a:ext cx="2909742" cy="459433"/>
                      </a:xfrm>
                      <a:prstGeom prst="rect">
                        <a:avLst/>
                      </a:prstGeom>
                    </p:spPr>
                  </p:pic>
                </p:oleObj>
              </mc:Fallback>
            </mc:AlternateContent>
          </a:graphicData>
        </a:graphic>
      </p:graphicFrame>
      <p:graphicFrame>
        <p:nvGraphicFramePr>
          <p:cNvPr id="16" name="Object 15"/>
          <p:cNvGraphicFramePr>
            <a:graphicFrameLocks noChangeAspect="1"/>
          </p:cNvGraphicFramePr>
          <p:nvPr>
            <p:extLst/>
          </p:nvPr>
        </p:nvGraphicFramePr>
        <p:xfrm>
          <a:off x="2540000" y="2730500"/>
          <a:ext cx="914400" cy="198438"/>
        </p:xfrm>
        <a:graphic>
          <a:graphicData uri="http://schemas.openxmlformats.org/presentationml/2006/ole">
            <mc:AlternateContent xmlns:mc="http://schemas.openxmlformats.org/markup-compatibility/2006">
              <mc:Choice xmlns:v="urn:schemas-microsoft-com:vml" Requires="v">
                <p:oleObj spid="_x0000_s14521" name="Equation" r:id="rId10" imgW="914400" imgH="198720" progId="Equation.DSMT4">
                  <p:embed/>
                </p:oleObj>
              </mc:Choice>
              <mc:Fallback>
                <p:oleObj name="Equation" r:id="rId10" imgW="914400" imgH="198720" progId="Equation.DSMT4">
                  <p:embed/>
                  <p:pic>
                    <p:nvPicPr>
                      <p:cNvPr id="0" name=""/>
                      <p:cNvPicPr/>
                      <p:nvPr/>
                    </p:nvPicPr>
                    <p:blipFill>
                      <a:blip r:embed="rId11"/>
                      <a:stretch>
                        <a:fillRect/>
                      </a:stretch>
                    </p:blipFill>
                    <p:spPr>
                      <a:xfrm>
                        <a:off x="2540000" y="2730500"/>
                        <a:ext cx="914400" cy="198438"/>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287053142"/>
              </p:ext>
            </p:extLst>
          </p:nvPr>
        </p:nvGraphicFramePr>
        <p:xfrm>
          <a:off x="3748108" y="5843219"/>
          <a:ext cx="5809510" cy="800469"/>
        </p:xfrm>
        <a:graphic>
          <a:graphicData uri="http://schemas.openxmlformats.org/presentationml/2006/ole">
            <mc:AlternateContent xmlns:mc="http://schemas.openxmlformats.org/markup-compatibility/2006">
              <mc:Choice xmlns:v="urn:schemas-microsoft-com:vml" Requires="v">
                <p:oleObj spid="_x0000_s14522" name="Equation" r:id="rId12" imgW="1815840" imgH="241200" progId="Equation.DSMT4">
                  <p:embed/>
                </p:oleObj>
              </mc:Choice>
              <mc:Fallback>
                <p:oleObj name="Equation" r:id="rId12" imgW="1815840" imgH="241200" progId="Equation.DSMT4">
                  <p:embed/>
                  <p:pic>
                    <p:nvPicPr>
                      <p:cNvPr id="0" name=""/>
                      <p:cNvPicPr/>
                      <p:nvPr/>
                    </p:nvPicPr>
                    <p:blipFill>
                      <a:blip r:embed="rId13"/>
                      <a:stretch>
                        <a:fillRect/>
                      </a:stretch>
                    </p:blipFill>
                    <p:spPr>
                      <a:xfrm>
                        <a:off x="3748108" y="5843219"/>
                        <a:ext cx="5809510" cy="800469"/>
                      </a:xfrm>
                      <a:prstGeom prst="rect">
                        <a:avLst/>
                      </a:prstGeom>
                    </p:spPr>
                  </p:pic>
                </p:oleObj>
              </mc:Fallback>
            </mc:AlternateContent>
          </a:graphicData>
        </a:graphic>
      </p:graphicFrame>
    </p:spTree>
    <p:extLst>
      <p:ext uri="{BB962C8B-B14F-4D97-AF65-F5344CB8AC3E}">
        <p14:creationId xmlns:p14="http://schemas.microsoft.com/office/powerpoint/2010/main" val="12539099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809593764"/>
              </p:ext>
            </p:extLst>
          </p:nvPr>
        </p:nvGraphicFramePr>
        <p:xfrm>
          <a:off x="85726" y="982858"/>
          <a:ext cx="12013628" cy="5139873"/>
        </p:xfrm>
        <a:graphic>
          <a:graphicData uri="http://schemas.openxmlformats.org/drawingml/2006/table">
            <a:tbl>
              <a:tblPr firstRow="1" bandRow="1">
                <a:tableStyleId>{5C22544A-7EE6-4342-B048-85BDC9FD1C3A}</a:tableStyleId>
              </a:tblPr>
              <a:tblGrid>
                <a:gridCol w="2085974"/>
                <a:gridCol w="3328988"/>
                <a:gridCol w="3389171"/>
                <a:gridCol w="3209495"/>
              </a:tblGrid>
              <a:tr h="697291">
                <a:tc>
                  <a:txBody>
                    <a:bodyPr/>
                    <a:lstStyle/>
                    <a:p>
                      <a:r>
                        <a:rPr lang="en-US" sz="2400" dirty="0" smtClean="0"/>
                        <a:t>Data Scenario</a:t>
                      </a:r>
                      <a:endParaRPr lang="en-US" sz="2400" dirty="0"/>
                    </a:p>
                  </a:txBody>
                  <a:tcPr anchor="b"/>
                </a:tc>
                <a:tc>
                  <a:txBody>
                    <a:bodyPr/>
                    <a:lstStyle/>
                    <a:p>
                      <a:r>
                        <a:rPr lang="en-US" sz="2400" dirty="0" smtClean="0"/>
                        <a:t>Catch</a:t>
                      </a:r>
                      <a:endParaRPr lang="en-US" sz="2400" dirty="0"/>
                    </a:p>
                  </a:txBody>
                  <a:tcPr anchor="b"/>
                </a:tc>
                <a:tc>
                  <a:txBody>
                    <a:bodyPr/>
                    <a:lstStyle/>
                    <a:p>
                      <a:r>
                        <a:rPr lang="en-US" sz="2400" dirty="0" smtClean="0"/>
                        <a:t>Index</a:t>
                      </a:r>
                      <a:endParaRPr lang="en-US" sz="2400" dirty="0"/>
                    </a:p>
                  </a:txBody>
                  <a:tcPr anchor="b"/>
                </a:tc>
                <a:tc>
                  <a:txBody>
                    <a:bodyPr/>
                    <a:lstStyle/>
                    <a:p>
                      <a:r>
                        <a:rPr lang="en-US" sz="2400" dirty="0" smtClean="0"/>
                        <a:t>Length</a:t>
                      </a:r>
                      <a:r>
                        <a:rPr lang="en-US" sz="2400" baseline="0" dirty="0" smtClean="0"/>
                        <a:t> Composition</a:t>
                      </a:r>
                      <a:endParaRPr lang="en-US" sz="2400" dirty="0"/>
                    </a:p>
                  </a:txBody>
                  <a:tcPr anchor="b"/>
                </a:tc>
              </a:tr>
              <a:tr h="697291">
                <a:tc>
                  <a:txBody>
                    <a:bodyPr/>
                    <a:lstStyle/>
                    <a:p>
                      <a:r>
                        <a:rPr lang="en-US" sz="2400" dirty="0" smtClean="0"/>
                        <a:t>Ultra-rich</a:t>
                      </a:r>
                      <a:endParaRPr lang="en-US" sz="2400" dirty="0"/>
                    </a:p>
                  </a:txBody>
                  <a:tcPr anchor="ctr"/>
                </a:tc>
                <a:tc>
                  <a:txBody>
                    <a:bodyPr/>
                    <a:lstStyle/>
                    <a:p>
                      <a:r>
                        <a:rPr lang="en-US" sz="2200" dirty="0" smtClean="0"/>
                        <a:t>Full</a:t>
                      </a:r>
                      <a:r>
                        <a:rPr lang="en-US" sz="2200" baseline="0" dirty="0" smtClean="0"/>
                        <a:t> catch known</a:t>
                      </a:r>
                      <a:endParaRPr lang="en-US" sz="2200" dirty="0" smtClean="0"/>
                    </a:p>
                  </a:txBody>
                  <a:tcPr anchor="ctr"/>
                </a:tc>
                <a:tc>
                  <a:txBody>
                    <a:bodyPr/>
                    <a:lstStyle/>
                    <a:p>
                      <a:r>
                        <a:rPr lang="en-US" sz="2200" dirty="0" smtClean="0"/>
                        <a:t>Full effort</a:t>
                      </a:r>
                      <a:r>
                        <a:rPr lang="en-US" sz="2200" baseline="0" dirty="0" smtClean="0"/>
                        <a:t> known </a:t>
                      </a:r>
                    </a:p>
                    <a:p>
                      <a:r>
                        <a:rPr lang="en-US" sz="2200" baseline="0" dirty="0" smtClean="0"/>
                        <a:t>(CPUE index)</a:t>
                      </a:r>
                      <a:endParaRPr lang="en-US" sz="2200" dirty="0"/>
                    </a:p>
                  </a:txBody>
                  <a:tcPr anchor="ctr"/>
                </a:tc>
                <a:tc>
                  <a:txBody>
                    <a:bodyPr/>
                    <a:lstStyle/>
                    <a:p>
                      <a:r>
                        <a:rPr lang="en-US" sz="2200" dirty="0" smtClean="0"/>
                        <a:t>10,000 samples annually</a:t>
                      </a:r>
                      <a:endParaRPr lang="en-US" sz="2200" dirty="0"/>
                    </a:p>
                  </a:txBody>
                  <a:tcPr anchor="ctr"/>
                </a:tc>
              </a:tr>
              <a:tr h="697291">
                <a:tc>
                  <a:txBody>
                    <a:bodyPr/>
                    <a:lstStyle/>
                    <a:p>
                      <a:r>
                        <a:rPr lang="en-US" sz="2400" dirty="0" smtClean="0"/>
                        <a:t>Rich</a:t>
                      </a:r>
                      <a:endParaRPr lang="en-US" sz="2400" dirty="0"/>
                    </a:p>
                  </a:txBody>
                  <a:tcPr anchor="ctr"/>
                </a:tc>
                <a:tc>
                  <a:txBody>
                    <a:bodyPr/>
                    <a:lstStyle/>
                    <a:p>
                      <a:r>
                        <a:rPr lang="en-US" sz="2200" dirty="0" smtClean="0"/>
                        <a:t>Full catch known</a:t>
                      </a:r>
                      <a:endParaRPr lang="en-US" sz="2200" dirty="0"/>
                    </a:p>
                  </a:txBody>
                  <a:tcPr anchor="ctr"/>
                </a:tc>
                <a:tc>
                  <a:txBody>
                    <a:bodyPr/>
                    <a:lstStyle/>
                    <a:p>
                      <a:r>
                        <a:rPr lang="en-US" sz="2200" dirty="0" smtClean="0"/>
                        <a:t>Full effort known </a:t>
                      </a:r>
                    </a:p>
                    <a:p>
                      <a:r>
                        <a:rPr lang="en-US" sz="2200" dirty="0" smtClean="0"/>
                        <a:t>(CPUE</a:t>
                      </a:r>
                      <a:r>
                        <a:rPr lang="en-US" sz="2200" baseline="0" dirty="0" smtClean="0"/>
                        <a:t> index</a:t>
                      </a:r>
                      <a:r>
                        <a:rPr lang="en-US" sz="2200" dirty="0" smtClean="0"/>
                        <a:t>)</a:t>
                      </a:r>
                      <a:endParaRPr lang="en-US" sz="2200" dirty="0"/>
                    </a:p>
                  </a:txBody>
                  <a:tcPr anchor="ctr"/>
                </a:tc>
                <a:tc>
                  <a:txBody>
                    <a:bodyPr/>
                    <a:lstStyle/>
                    <a:p>
                      <a:r>
                        <a:rPr lang="en-US" sz="2200" dirty="0" smtClean="0"/>
                        <a:t>2,000 samples annually</a:t>
                      </a:r>
                      <a:endParaRPr lang="en-US" sz="2200" dirty="0"/>
                    </a:p>
                  </a:txBody>
                  <a:tcPr anchor="ctr"/>
                </a:tc>
              </a:tr>
              <a:tr h="697291">
                <a:tc>
                  <a:txBody>
                    <a:bodyPr/>
                    <a:lstStyle/>
                    <a:p>
                      <a:r>
                        <a:rPr lang="en-US" sz="2400" dirty="0" smtClean="0"/>
                        <a:t>Moderate</a:t>
                      </a:r>
                      <a:endParaRPr lang="en-US" sz="2400" dirty="0"/>
                    </a:p>
                  </a:txBody>
                  <a:tcPr anchor="ctr"/>
                </a:tc>
                <a:tc>
                  <a:txBody>
                    <a:bodyPr/>
                    <a:lstStyle/>
                    <a:p>
                      <a:r>
                        <a:rPr lang="en-US" sz="2200" dirty="0" smtClean="0"/>
                        <a:t>20%</a:t>
                      </a:r>
                      <a:r>
                        <a:rPr lang="en-US" sz="2200" baseline="0" dirty="0" smtClean="0"/>
                        <a:t> of catch accounted for</a:t>
                      </a:r>
                      <a:endParaRPr lang="en-US" sz="2200" dirty="0"/>
                    </a:p>
                  </a:txBody>
                  <a:tcPr anchor="ctr"/>
                </a:tc>
                <a:tc>
                  <a:txBody>
                    <a:bodyPr/>
                    <a:lstStyle/>
                    <a:p>
                      <a:r>
                        <a:rPr lang="en-US" sz="2200" dirty="0" smtClean="0"/>
                        <a:t>20% of effort accounted for </a:t>
                      </a:r>
                    </a:p>
                    <a:p>
                      <a:r>
                        <a:rPr lang="en-US" sz="2200" dirty="0" smtClean="0"/>
                        <a:t>(CPUE index)</a:t>
                      </a:r>
                      <a:endParaRPr lang="en-US" sz="2200" dirty="0"/>
                    </a:p>
                  </a:txBody>
                  <a:tcPr anchor="ctr"/>
                </a:tc>
                <a:tc>
                  <a:txBody>
                    <a:bodyPr/>
                    <a:lstStyle/>
                    <a:p>
                      <a:r>
                        <a:rPr lang="en-US" sz="2200" dirty="0" smtClean="0"/>
                        <a:t>500 samples annually</a:t>
                      </a:r>
                      <a:endParaRPr lang="en-US" sz="2200" dirty="0"/>
                    </a:p>
                  </a:txBody>
                  <a:tcPr anchor="ctr"/>
                </a:tc>
              </a:tr>
              <a:tr h="697291">
                <a:tc>
                  <a:txBody>
                    <a:bodyPr/>
                    <a:lstStyle/>
                    <a:p>
                      <a:r>
                        <a:rPr lang="en-US" sz="2400" dirty="0" smtClean="0"/>
                        <a:t>Poor A</a:t>
                      </a:r>
                      <a:endParaRPr lang="en-US" sz="2400" dirty="0"/>
                    </a:p>
                  </a:txBody>
                  <a:tcPr anchor="ctr"/>
                </a:tc>
                <a:tc>
                  <a:txBody>
                    <a:bodyPr/>
                    <a:lstStyle/>
                    <a:p>
                      <a:r>
                        <a:rPr lang="en-US" sz="2200" dirty="0" smtClean="0"/>
                        <a:t>20% of</a:t>
                      </a:r>
                      <a:r>
                        <a:rPr lang="en-US" sz="2200" baseline="0" dirty="0" smtClean="0"/>
                        <a:t> catch accounted for</a:t>
                      </a:r>
                      <a:endParaRPr lang="en-US" sz="2200" dirty="0"/>
                    </a:p>
                  </a:txBody>
                  <a:tcPr anchor="ctr"/>
                </a:tc>
                <a:tc>
                  <a:txBody>
                    <a:bodyPr/>
                    <a:lstStyle/>
                    <a:p>
                      <a:r>
                        <a:rPr lang="en-US" sz="2200" dirty="0" smtClean="0"/>
                        <a:t>20% of effort accounted for </a:t>
                      </a:r>
                    </a:p>
                    <a:p>
                      <a:r>
                        <a:rPr lang="en-US" sz="2200" dirty="0" smtClean="0"/>
                        <a:t>(CPUE</a:t>
                      </a:r>
                      <a:r>
                        <a:rPr lang="en-US" sz="2200" baseline="0" dirty="0" smtClean="0"/>
                        <a:t> index)</a:t>
                      </a:r>
                      <a:endParaRPr lang="en-US" sz="2200" dirty="0"/>
                    </a:p>
                  </a:txBody>
                  <a:tcPr anchor="ctr"/>
                </a:tc>
                <a:tc>
                  <a:txBody>
                    <a:bodyPr/>
                    <a:lstStyle/>
                    <a:p>
                      <a:r>
                        <a:rPr lang="en-US" sz="2200" dirty="0" smtClean="0"/>
                        <a:t>50 samples annually</a:t>
                      </a:r>
                      <a:endParaRPr lang="en-US" sz="2200" dirty="0"/>
                    </a:p>
                  </a:txBody>
                  <a:tcPr anchor="ctr"/>
                </a:tc>
              </a:tr>
              <a:tr h="697291">
                <a:tc>
                  <a:txBody>
                    <a:bodyPr/>
                    <a:lstStyle/>
                    <a:p>
                      <a:r>
                        <a:rPr lang="en-US" sz="2400" dirty="0" smtClean="0"/>
                        <a:t>Poor B</a:t>
                      </a:r>
                      <a:endParaRPr lang="en-US" sz="2400" dirty="0"/>
                    </a:p>
                  </a:txBody>
                  <a:tcPr anchor="ctr"/>
                </a:tc>
                <a:tc>
                  <a:txBody>
                    <a:bodyPr/>
                    <a:lstStyle/>
                    <a:p>
                      <a:r>
                        <a:rPr lang="en-US" sz="2200" dirty="0" smtClean="0"/>
                        <a:t>Catch</a:t>
                      </a:r>
                      <a:r>
                        <a:rPr lang="en-US" sz="2200" baseline="0" dirty="0" smtClean="0"/>
                        <a:t> not accounted for</a:t>
                      </a:r>
                      <a:endParaRPr lang="en-US" sz="2200" dirty="0"/>
                    </a:p>
                  </a:txBody>
                  <a:tcPr anchor="ctr"/>
                </a:tc>
                <a:tc>
                  <a:txBody>
                    <a:bodyPr/>
                    <a:lstStyle/>
                    <a:p>
                      <a:r>
                        <a:rPr lang="en-US" sz="2200" dirty="0" smtClean="0"/>
                        <a:t>Fishery-independent</a:t>
                      </a:r>
                      <a:r>
                        <a:rPr lang="en-US" sz="2200" baseline="0" dirty="0" smtClean="0"/>
                        <a:t> index</a:t>
                      </a:r>
                      <a:endParaRPr lang="en-US" sz="2200" dirty="0"/>
                    </a:p>
                  </a:txBody>
                  <a:tcPr anchor="ctr"/>
                </a:tc>
                <a:tc>
                  <a:txBody>
                    <a:bodyPr/>
                    <a:lstStyle/>
                    <a:p>
                      <a:r>
                        <a:rPr lang="en-US" sz="2200" dirty="0" smtClean="0"/>
                        <a:t>500 samples</a:t>
                      </a:r>
                      <a:r>
                        <a:rPr lang="en-US" sz="2200" baseline="0" dirty="0" smtClean="0"/>
                        <a:t> in final year</a:t>
                      </a:r>
                      <a:endParaRPr lang="en-US" sz="2200" dirty="0"/>
                    </a:p>
                  </a:txBody>
                  <a:tcPr anchor="ctr"/>
                </a:tc>
              </a:tr>
              <a:tr h="697291">
                <a:tc>
                  <a:txBody>
                    <a:bodyPr/>
                    <a:lstStyle/>
                    <a:p>
                      <a:r>
                        <a:rPr lang="en-US" sz="2400" dirty="0" smtClean="0"/>
                        <a:t>Poor C</a:t>
                      </a:r>
                      <a:endParaRPr lang="en-US" sz="2400" dirty="0"/>
                    </a:p>
                  </a:txBody>
                  <a:tcPr anchor="ctr"/>
                </a:tc>
                <a:tc>
                  <a:txBody>
                    <a:bodyPr/>
                    <a:lstStyle/>
                    <a:p>
                      <a:r>
                        <a:rPr lang="en-US" sz="2200" dirty="0" smtClean="0"/>
                        <a:t>Catch not accounted for</a:t>
                      </a:r>
                      <a:endParaRPr lang="en-US" sz="2200" dirty="0"/>
                    </a:p>
                  </a:txBody>
                  <a:tcPr anchor="ctr"/>
                </a:tc>
                <a:tc>
                  <a:txBody>
                    <a:bodyPr/>
                    <a:lstStyle/>
                    <a:p>
                      <a:r>
                        <a:rPr lang="en-US" sz="2200" dirty="0" smtClean="0"/>
                        <a:t>No index</a:t>
                      </a:r>
                      <a:endParaRPr lang="en-US" sz="2200" dirty="0"/>
                    </a:p>
                  </a:txBody>
                  <a:tcPr anchor="ctr"/>
                </a:tc>
                <a:tc>
                  <a:txBody>
                    <a:bodyPr/>
                    <a:lstStyle/>
                    <a:p>
                      <a:r>
                        <a:rPr lang="en-US" sz="2200" dirty="0" smtClean="0"/>
                        <a:t>2,000</a:t>
                      </a:r>
                      <a:r>
                        <a:rPr lang="en-US" sz="2200" baseline="0" dirty="0" smtClean="0"/>
                        <a:t> samples in final year</a:t>
                      </a:r>
                      <a:endParaRPr lang="en-US" sz="2200" dirty="0"/>
                    </a:p>
                  </a:txBody>
                  <a:tcPr anchor="ctr"/>
                </a:tc>
              </a:tr>
            </a:tbl>
          </a:graphicData>
        </a:graphic>
      </p:graphicFrame>
      <p:sp>
        <p:nvSpPr>
          <p:cNvPr id="4" name="Title 4"/>
          <p:cNvSpPr>
            <a:spLocks noGrp="1"/>
          </p:cNvSpPr>
          <p:nvPr>
            <p:ph type="title"/>
          </p:nvPr>
        </p:nvSpPr>
        <p:spPr>
          <a:xfrm>
            <a:off x="96981" y="0"/>
            <a:ext cx="10657609" cy="1325563"/>
          </a:xfrm>
        </p:spPr>
        <p:txBody>
          <a:bodyPr>
            <a:normAutofit/>
          </a:bodyPr>
          <a:lstStyle/>
          <a:p>
            <a:r>
              <a:rPr lang="en-US" sz="3200" dirty="0" smtClean="0">
                <a:latin typeface="Helvetica" panose="020B0504020202030204" pitchFamily="34" charset="0"/>
              </a:rPr>
              <a:t>Operating model – data generation</a:t>
            </a:r>
            <a:endParaRPr lang="en-US" sz="3200" dirty="0">
              <a:latin typeface="Helvetica" panose="020B0504020202030204" pitchFamily="34" charset="0"/>
            </a:endParaRPr>
          </a:p>
        </p:txBody>
      </p:sp>
      <p:sp>
        <p:nvSpPr>
          <p:cNvPr id="3" name="Rectangle 2"/>
          <p:cNvSpPr/>
          <p:nvPr/>
        </p:nvSpPr>
        <p:spPr>
          <a:xfrm>
            <a:off x="0" y="2460721"/>
            <a:ext cx="12099354" cy="38999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4124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panose="020B0504020202030204" pitchFamily="34" charset="0"/>
              </a:rPr>
              <a:t>Length-based methods for data-limited fisheries</a:t>
            </a:r>
            <a:endParaRPr lang="en-US" sz="3600" dirty="0">
              <a:latin typeface="Helvetica" panose="020B0504020202030204" pitchFamily="34" charset="0"/>
            </a:endParaRPr>
          </a:p>
        </p:txBody>
      </p:sp>
      <p:sp>
        <p:nvSpPr>
          <p:cNvPr id="3" name="Content Placeholder 2"/>
          <p:cNvSpPr>
            <a:spLocks noGrp="1"/>
          </p:cNvSpPr>
          <p:nvPr>
            <p:ph idx="1"/>
          </p:nvPr>
        </p:nvSpPr>
        <p:spPr/>
        <p:txBody>
          <a:bodyPr/>
          <a:lstStyle/>
          <a:p>
            <a:r>
              <a:rPr lang="en-US" dirty="0" smtClean="0">
                <a:latin typeface="Helvetica" panose="020B0504020202030204" pitchFamily="34" charset="0"/>
              </a:rPr>
              <a:t>Easy and straightforward to take length measurements </a:t>
            </a:r>
          </a:p>
          <a:p>
            <a:r>
              <a:rPr lang="en-US" dirty="0" smtClean="0">
                <a:latin typeface="Helvetica" panose="020B0504020202030204" pitchFamily="34" charset="0"/>
              </a:rPr>
              <a:t>Length-based spawning potential ratio </a:t>
            </a:r>
            <a:r>
              <a:rPr lang="en-US" sz="2400" dirty="0" smtClean="0">
                <a:solidFill>
                  <a:schemeClr val="accent4">
                    <a:lumMod val="75000"/>
                  </a:schemeClr>
                </a:solidFill>
                <a:latin typeface="Helvetica" panose="020B0504020202030204" pitchFamily="34" charset="0"/>
              </a:rPr>
              <a:t>(</a:t>
            </a:r>
            <a:r>
              <a:rPr lang="en-US" sz="2400" dirty="0" err="1" smtClean="0">
                <a:solidFill>
                  <a:schemeClr val="accent4">
                    <a:lumMod val="75000"/>
                  </a:schemeClr>
                </a:solidFill>
                <a:latin typeface="Helvetica" panose="020B0504020202030204" pitchFamily="34" charset="0"/>
              </a:rPr>
              <a:t>Hordyk</a:t>
            </a:r>
            <a:r>
              <a:rPr lang="en-US" sz="2400" dirty="0" smtClean="0">
                <a:solidFill>
                  <a:schemeClr val="accent4">
                    <a:lumMod val="75000"/>
                  </a:schemeClr>
                </a:solidFill>
                <a:latin typeface="Helvetica" panose="020B0504020202030204" pitchFamily="34" charset="0"/>
              </a:rPr>
              <a:t> et al. 2015)</a:t>
            </a:r>
          </a:p>
          <a:p>
            <a:r>
              <a:rPr lang="en-US" dirty="0" smtClean="0">
                <a:latin typeface="Helvetica" panose="020B0504020202030204" pitchFamily="34" charset="0"/>
              </a:rPr>
              <a:t>Mean-length estimators of fishing mortality </a:t>
            </a:r>
            <a:r>
              <a:rPr lang="en-US" sz="2400" dirty="0" smtClean="0">
                <a:solidFill>
                  <a:schemeClr val="accent4">
                    <a:lumMod val="75000"/>
                  </a:schemeClr>
                </a:solidFill>
                <a:latin typeface="Helvetica" panose="020B0504020202030204" pitchFamily="34" charset="0"/>
              </a:rPr>
              <a:t>(</a:t>
            </a:r>
            <a:r>
              <a:rPr lang="en-US" sz="2400" dirty="0" err="1" smtClean="0">
                <a:solidFill>
                  <a:schemeClr val="accent4">
                    <a:lumMod val="75000"/>
                  </a:schemeClr>
                </a:solidFill>
                <a:latin typeface="Helvetica" panose="020B0504020202030204" pitchFamily="34" charset="0"/>
              </a:rPr>
              <a:t>Beverton</a:t>
            </a:r>
            <a:r>
              <a:rPr lang="en-US" sz="2400" dirty="0" smtClean="0">
                <a:solidFill>
                  <a:schemeClr val="accent4">
                    <a:lumMod val="75000"/>
                  </a:schemeClr>
                </a:solidFill>
                <a:latin typeface="Helvetica" panose="020B0504020202030204" pitchFamily="34" charset="0"/>
              </a:rPr>
              <a:t> and Holt 1957, Ault et al. 2005, </a:t>
            </a:r>
            <a:r>
              <a:rPr lang="en-US" sz="2400" dirty="0" err="1" smtClean="0">
                <a:solidFill>
                  <a:schemeClr val="accent4">
                    <a:lumMod val="75000"/>
                  </a:schemeClr>
                </a:solidFill>
                <a:latin typeface="Helvetica" panose="020B0504020202030204" pitchFamily="34" charset="0"/>
              </a:rPr>
              <a:t>Gedamke</a:t>
            </a:r>
            <a:r>
              <a:rPr lang="en-US" sz="2400" dirty="0" smtClean="0">
                <a:solidFill>
                  <a:schemeClr val="accent4">
                    <a:lumMod val="75000"/>
                  </a:schemeClr>
                </a:solidFill>
                <a:latin typeface="Helvetica" panose="020B0504020202030204" pitchFamily="34" charset="0"/>
              </a:rPr>
              <a:t> and </a:t>
            </a:r>
            <a:r>
              <a:rPr lang="en-US" sz="2400" dirty="0" err="1" smtClean="0">
                <a:solidFill>
                  <a:schemeClr val="accent4">
                    <a:lumMod val="75000"/>
                  </a:schemeClr>
                </a:solidFill>
                <a:latin typeface="Helvetica" panose="020B0504020202030204" pitchFamily="34" charset="0"/>
              </a:rPr>
              <a:t>Hoenig</a:t>
            </a:r>
            <a:r>
              <a:rPr lang="en-US" sz="2400" dirty="0" smtClean="0">
                <a:solidFill>
                  <a:schemeClr val="accent4">
                    <a:lumMod val="75000"/>
                  </a:schemeClr>
                </a:solidFill>
                <a:latin typeface="Helvetica" panose="020B0504020202030204" pitchFamily="34" charset="0"/>
              </a:rPr>
              <a:t> 2006, </a:t>
            </a:r>
            <a:r>
              <a:rPr lang="en-US" sz="2400" dirty="0" err="1" smtClean="0">
                <a:solidFill>
                  <a:schemeClr val="accent4">
                    <a:lumMod val="75000"/>
                  </a:schemeClr>
                </a:solidFill>
                <a:latin typeface="Helvetica" panose="020B0504020202030204" pitchFamily="34" charset="0"/>
              </a:rPr>
              <a:t>Nadon</a:t>
            </a:r>
            <a:r>
              <a:rPr lang="en-US" sz="2400" dirty="0" smtClean="0">
                <a:solidFill>
                  <a:schemeClr val="accent4">
                    <a:lumMod val="75000"/>
                  </a:schemeClr>
                </a:solidFill>
                <a:latin typeface="Helvetica" panose="020B0504020202030204" pitchFamily="34" charset="0"/>
              </a:rPr>
              <a:t> et al. 2015)</a:t>
            </a:r>
            <a:endParaRPr lang="en-US" dirty="0" smtClean="0">
              <a:solidFill>
                <a:schemeClr val="accent4">
                  <a:lumMod val="75000"/>
                </a:schemeClr>
              </a:solidFill>
              <a:latin typeface="Helvetica" panose="020B0504020202030204" pitchFamily="34" charset="0"/>
            </a:endParaRPr>
          </a:p>
          <a:p>
            <a:endParaRPr lang="en-US" dirty="0" smtClean="0"/>
          </a:p>
          <a:p>
            <a:r>
              <a:rPr lang="en-US" dirty="0" smtClean="0">
                <a:latin typeface="Helvetica" panose="020B0504020202030204" pitchFamily="34" charset="0"/>
              </a:rPr>
              <a:t>Assume equilibrium conditions or set breakpoints to represent changes in fishing mortality over time</a:t>
            </a:r>
            <a:endParaRPr lang="en-US" dirty="0">
              <a:latin typeface="Helvetica" panose="020B0504020202030204" pitchFamily="34" charset="0"/>
            </a:endParaRPr>
          </a:p>
        </p:txBody>
      </p:sp>
    </p:spTree>
    <p:extLst>
      <p:ext uri="{BB962C8B-B14F-4D97-AF65-F5344CB8AC3E}">
        <p14:creationId xmlns:p14="http://schemas.microsoft.com/office/powerpoint/2010/main" val="22178772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288808605"/>
              </p:ext>
            </p:extLst>
          </p:nvPr>
        </p:nvGraphicFramePr>
        <p:xfrm>
          <a:off x="85726" y="982858"/>
          <a:ext cx="12013628" cy="5139873"/>
        </p:xfrm>
        <a:graphic>
          <a:graphicData uri="http://schemas.openxmlformats.org/drawingml/2006/table">
            <a:tbl>
              <a:tblPr firstRow="1" bandRow="1">
                <a:tableStyleId>{5C22544A-7EE6-4342-B048-85BDC9FD1C3A}</a:tableStyleId>
              </a:tblPr>
              <a:tblGrid>
                <a:gridCol w="2085974"/>
                <a:gridCol w="3328988"/>
                <a:gridCol w="3389171"/>
                <a:gridCol w="3209495"/>
              </a:tblGrid>
              <a:tr h="697291">
                <a:tc>
                  <a:txBody>
                    <a:bodyPr/>
                    <a:lstStyle/>
                    <a:p>
                      <a:r>
                        <a:rPr lang="en-US" sz="2400" dirty="0" smtClean="0"/>
                        <a:t>Data Scenario</a:t>
                      </a:r>
                      <a:endParaRPr lang="en-US" sz="2400" dirty="0"/>
                    </a:p>
                  </a:txBody>
                  <a:tcPr anchor="b"/>
                </a:tc>
                <a:tc>
                  <a:txBody>
                    <a:bodyPr/>
                    <a:lstStyle/>
                    <a:p>
                      <a:r>
                        <a:rPr lang="en-US" sz="2400" dirty="0" smtClean="0"/>
                        <a:t>Catch</a:t>
                      </a:r>
                      <a:endParaRPr lang="en-US" sz="2400" dirty="0"/>
                    </a:p>
                  </a:txBody>
                  <a:tcPr anchor="b"/>
                </a:tc>
                <a:tc>
                  <a:txBody>
                    <a:bodyPr/>
                    <a:lstStyle/>
                    <a:p>
                      <a:r>
                        <a:rPr lang="en-US" sz="2400" dirty="0" smtClean="0"/>
                        <a:t>Index</a:t>
                      </a:r>
                      <a:endParaRPr lang="en-US" sz="2400" dirty="0"/>
                    </a:p>
                  </a:txBody>
                  <a:tcPr anchor="b"/>
                </a:tc>
                <a:tc>
                  <a:txBody>
                    <a:bodyPr/>
                    <a:lstStyle/>
                    <a:p>
                      <a:r>
                        <a:rPr lang="en-US" sz="2400" dirty="0" smtClean="0"/>
                        <a:t>Length</a:t>
                      </a:r>
                      <a:r>
                        <a:rPr lang="en-US" sz="2400" baseline="0" dirty="0" smtClean="0"/>
                        <a:t> Composition</a:t>
                      </a:r>
                      <a:endParaRPr lang="en-US" sz="2400" dirty="0"/>
                    </a:p>
                  </a:txBody>
                  <a:tcPr anchor="b"/>
                </a:tc>
              </a:tr>
              <a:tr h="697291">
                <a:tc>
                  <a:txBody>
                    <a:bodyPr/>
                    <a:lstStyle/>
                    <a:p>
                      <a:r>
                        <a:rPr lang="en-US" sz="2400" dirty="0" smtClean="0"/>
                        <a:t>Ultra-rich</a:t>
                      </a:r>
                      <a:endParaRPr lang="en-US" sz="2400" dirty="0"/>
                    </a:p>
                  </a:txBody>
                  <a:tcPr anchor="ctr"/>
                </a:tc>
                <a:tc>
                  <a:txBody>
                    <a:bodyPr/>
                    <a:lstStyle/>
                    <a:p>
                      <a:r>
                        <a:rPr lang="en-US" sz="2200" dirty="0" smtClean="0"/>
                        <a:t>Full</a:t>
                      </a:r>
                      <a:r>
                        <a:rPr lang="en-US" sz="2200" baseline="0" dirty="0" smtClean="0"/>
                        <a:t> catch known</a:t>
                      </a:r>
                      <a:endParaRPr lang="en-US" sz="2200" dirty="0" smtClean="0"/>
                    </a:p>
                  </a:txBody>
                  <a:tcPr anchor="ctr"/>
                </a:tc>
                <a:tc>
                  <a:txBody>
                    <a:bodyPr/>
                    <a:lstStyle/>
                    <a:p>
                      <a:r>
                        <a:rPr lang="en-US" sz="2200" dirty="0" smtClean="0"/>
                        <a:t>Full effort</a:t>
                      </a:r>
                      <a:r>
                        <a:rPr lang="en-US" sz="2200" baseline="0" dirty="0" smtClean="0"/>
                        <a:t> known </a:t>
                      </a:r>
                    </a:p>
                    <a:p>
                      <a:r>
                        <a:rPr lang="en-US" sz="2200" baseline="0" dirty="0" smtClean="0"/>
                        <a:t>(CPUE index)</a:t>
                      </a:r>
                      <a:endParaRPr lang="en-US" sz="2200" dirty="0"/>
                    </a:p>
                  </a:txBody>
                  <a:tcPr anchor="ctr"/>
                </a:tc>
                <a:tc>
                  <a:txBody>
                    <a:bodyPr/>
                    <a:lstStyle/>
                    <a:p>
                      <a:r>
                        <a:rPr lang="en-US" sz="2200" dirty="0" smtClean="0"/>
                        <a:t>10,000 samples annually</a:t>
                      </a:r>
                      <a:endParaRPr lang="en-US" sz="2200" dirty="0"/>
                    </a:p>
                  </a:txBody>
                  <a:tcPr anchor="ctr"/>
                </a:tc>
              </a:tr>
              <a:tr h="697291">
                <a:tc>
                  <a:txBody>
                    <a:bodyPr/>
                    <a:lstStyle/>
                    <a:p>
                      <a:r>
                        <a:rPr lang="en-US" sz="2400" dirty="0" smtClean="0"/>
                        <a:t>Rich</a:t>
                      </a:r>
                      <a:endParaRPr lang="en-US" sz="2400" dirty="0"/>
                    </a:p>
                  </a:txBody>
                  <a:tcPr anchor="ctr"/>
                </a:tc>
                <a:tc>
                  <a:txBody>
                    <a:bodyPr/>
                    <a:lstStyle/>
                    <a:p>
                      <a:r>
                        <a:rPr lang="en-US" sz="2200" dirty="0" smtClean="0"/>
                        <a:t>Full catch known</a:t>
                      </a:r>
                      <a:endParaRPr lang="en-US" sz="2200" dirty="0"/>
                    </a:p>
                  </a:txBody>
                  <a:tcPr anchor="ctr"/>
                </a:tc>
                <a:tc>
                  <a:txBody>
                    <a:bodyPr/>
                    <a:lstStyle/>
                    <a:p>
                      <a:r>
                        <a:rPr lang="en-US" sz="2200" dirty="0" smtClean="0"/>
                        <a:t>Full effort known </a:t>
                      </a:r>
                    </a:p>
                    <a:p>
                      <a:r>
                        <a:rPr lang="en-US" sz="2200" dirty="0" smtClean="0"/>
                        <a:t>(CPUE</a:t>
                      </a:r>
                      <a:r>
                        <a:rPr lang="en-US" sz="2200" baseline="0" dirty="0" smtClean="0"/>
                        <a:t> index</a:t>
                      </a:r>
                      <a:r>
                        <a:rPr lang="en-US" sz="2200" dirty="0" smtClean="0"/>
                        <a:t>)</a:t>
                      </a:r>
                      <a:endParaRPr lang="en-US" sz="2200" dirty="0"/>
                    </a:p>
                  </a:txBody>
                  <a:tcPr anchor="ctr"/>
                </a:tc>
                <a:tc>
                  <a:txBody>
                    <a:bodyPr/>
                    <a:lstStyle/>
                    <a:p>
                      <a:r>
                        <a:rPr lang="en-US" sz="2200" dirty="0" smtClean="0"/>
                        <a:t>2,000 samples annually</a:t>
                      </a:r>
                      <a:endParaRPr lang="en-US" sz="2200" dirty="0"/>
                    </a:p>
                  </a:txBody>
                  <a:tcPr anchor="ctr"/>
                </a:tc>
              </a:tr>
              <a:tr h="697291">
                <a:tc>
                  <a:txBody>
                    <a:bodyPr/>
                    <a:lstStyle/>
                    <a:p>
                      <a:r>
                        <a:rPr lang="en-US" sz="2400" dirty="0" smtClean="0"/>
                        <a:t>Moderate</a:t>
                      </a:r>
                      <a:endParaRPr lang="en-US" sz="2400" dirty="0"/>
                    </a:p>
                  </a:txBody>
                  <a:tcPr anchor="ctr"/>
                </a:tc>
                <a:tc>
                  <a:txBody>
                    <a:bodyPr/>
                    <a:lstStyle/>
                    <a:p>
                      <a:r>
                        <a:rPr lang="en-US" sz="2200" dirty="0" smtClean="0"/>
                        <a:t>20%</a:t>
                      </a:r>
                      <a:r>
                        <a:rPr lang="en-US" sz="2200" baseline="0" dirty="0" smtClean="0"/>
                        <a:t> of catch accounted for</a:t>
                      </a:r>
                      <a:endParaRPr lang="en-US" sz="2200" dirty="0"/>
                    </a:p>
                  </a:txBody>
                  <a:tcPr anchor="ctr"/>
                </a:tc>
                <a:tc>
                  <a:txBody>
                    <a:bodyPr/>
                    <a:lstStyle/>
                    <a:p>
                      <a:r>
                        <a:rPr lang="en-US" sz="2200" dirty="0" smtClean="0"/>
                        <a:t>20% of effort accounted for </a:t>
                      </a:r>
                    </a:p>
                    <a:p>
                      <a:r>
                        <a:rPr lang="en-US" sz="2200" dirty="0" smtClean="0"/>
                        <a:t>(CPUE index)</a:t>
                      </a:r>
                      <a:endParaRPr lang="en-US" sz="2200" dirty="0"/>
                    </a:p>
                  </a:txBody>
                  <a:tcPr anchor="ctr"/>
                </a:tc>
                <a:tc>
                  <a:txBody>
                    <a:bodyPr/>
                    <a:lstStyle/>
                    <a:p>
                      <a:r>
                        <a:rPr lang="en-US" sz="2200" dirty="0" smtClean="0"/>
                        <a:t>500 samples annually</a:t>
                      </a:r>
                      <a:endParaRPr lang="en-US" sz="2200" dirty="0"/>
                    </a:p>
                  </a:txBody>
                  <a:tcPr anchor="ctr"/>
                </a:tc>
              </a:tr>
              <a:tr h="697291">
                <a:tc>
                  <a:txBody>
                    <a:bodyPr/>
                    <a:lstStyle/>
                    <a:p>
                      <a:r>
                        <a:rPr lang="en-US" sz="2400" dirty="0" smtClean="0"/>
                        <a:t>Poor A</a:t>
                      </a:r>
                      <a:endParaRPr lang="en-US" sz="2400" dirty="0"/>
                    </a:p>
                  </a:txBody>
                  <a:tcPr anchor="ctr"/>
                </a:tc>
                <a:tc>
                  <a:txBody>
                    <a:bodyPr/>
                    <a:lstStyle/>
                    <a:p>
                      <a:r>
                        <a:rPr lang="en-US" sz="2200" dirty="0" smtClean="0"/>
                        <a:t>20% of</a:t>
                      </a:r>
                      <a:r>
                        <a:rPr lang="en-US" sz="2200" baseline="0" dirty="0" smtClean="0"/>
                        <a:t> catch accounted for</a:t>
                      </a:r>
                      <a:endParaRPr lang="en-US" sz="2200" dirty="0"/>
                    </a:p>
                  </a:txBody>
                  <a:tcPr anchor="ctr"/>
                </a:tc>
                <a:tc>
                  <a:txBody>
                    <a:bodyPr/>
                    <a:lstStyle/>
                    <a:p>
                      <a:r>
                        <a:rPr lang="en-US" sz="2200" dirty="0" smtClean="0"/>
                        <a:t>20% of effort accounted for </a:t>
                      </a:r>
                    </a:p>
                    <a:p>
                      <a:r>
                        <a:rPr lang="en-US" sz="2200" dirty="0" smtClean="0"/>
                        <a:t>(CPUE</a:t>
                      </a:r>
                      <a:r>
                        <a:rPr lang="en-US" sz="2200" baseline="0" dirty="0" smtClean="0"/>
                        <a:t> index)</a:t>
                      </a:r>
                      <a:endParaRPr lang="en-US" sz="2200" dirty="0"/>
                    </a:p>
                  </a:txBody>
                  <a:tcPr anchor="ctr"/>
                </a:tc>
                <a:tc>
                  <a:txBody>
                    <a:bodyPr/>
                    <a:lstStyle/>
                    <a:p>
                      <a:r>
                        <a:rPr lang="en-US" sz="2200" dirty="0" smtClean="0"/>
                        <a:t>50 samples annually</a:t>
                      </a:r>
                      <a:endParaRPr lang="en-US" sz="2200" dirty="0"/>
                    </a:p>
                  </a:txBody>
                  <a:tcPr anchor="ctr"/>
                </a:tc>
              </a:tr>
              <a:tr h="697291">
                <a:tc>
                  <a:txBody>
                    <a:bodyPr/>
                    <a:lstStyle/>
                    <a:p>
                      <a:r>
                        <a:rPr lang="en-US" sz="2400" dirty="0" smtClean="0"/>
                        <a:t>Poor B</a:t>
                      </a:r>
                      <a:endParaRPr lang="en-US" sz="2400" dirty="0"/>
                    </a:p>
                  </a:txBody>
                  <a:tcPr anchor="ctr"/>
                </a:tc>
                <a:tc>
                  <a:txBody>
                    <a:bodyPr/>
                    <a:lstStyle/>
                    <a:p>
                      <a:r>
                        <a:rPr lang="en-US" sz="2200" dirty="0" smtClean="0"/>
                        <a:t>Catch</a:t>
                      </a:r>
                      <a:r>
                        <a:rPr lang="en-US" sz="2200" baseline="0" dirty="0" smtClean="0"/>
                        <a:t> not accounted for</a:t>
                      </a:r>
                      <a:endParaRPr lang="en-US" sz="2200" dirty="0"/>
                    </a:p>
                  </a:txBody>
                  <a:tcPr anchor="ctr"/>
                </a:tc>
                <a:tc>
                  <a:txBody>
                    <a:bodyPr/>
                    <a:lstStyle/>
                    <a:p>
                      <a:r>
                        <a:rPr lang="en-US" sz="2200" dirty="0" smtClean="0"/>
                        <a:t>Fishery-independent</a:t>
                      </a:r>
                      <a:r>
                        <a:rPr lang="en-US" sz="2200" baseline="0" dirty="0" smtClean="0"/>
                        <a:t> index</a:t>
                      </a:r>
                      <a:endParaRPr lang="en-US" sz="2200" dirty="0"/>
                    </a:p>
                  </a:txBody>
                  <a:tcPr anchor="ctr"/>
                </a:tc>
                <a:tc>
                  <a:txBody>
                    <a:bodyPr/>
                    <a:lstStyle/>
                    <a:p>
                      <a:r>
                        <a:rPr lang="en-US" sz="2200" dirty="0" smtClean="0"/>
                        <a:t>500 samples</a:t>
                      </a:r>
                      <a:r>
                        <a:rPr lang="en-US" sz="2200" baseline="0" dirty="0" smtClean="0"/>
                        <a:t> in final year</a:t>
                      </a:r>
                      <a:endParaRPr lang="en-US" sz="2200" dirty="0"/>
                    </a:p>
                  </a:txBody>
                  <a:tcPr anchor="ctr"/>
                </a:tc>
              </a:tr>
              <a:tr h="697291">
                <a:tc>
                  <a:txBody>
                    <a:bodyPr/>
                    <a:lstStyle/>
                    <a:p>
                      <a:r>
                        <a:rPr lang="en-US" sz="2400" dirty="0" smtClean="0"/>
                        <a:t>Poor C</a:t>
                      </a:r>
                      <a:endParaRPr lang="en-US" sz="2400" dirty="0"/>
                    </a:p>
                  </a:txBody>
                  <a:tcPr anchor="ctr"/>
                </a:tc>
                <a:tc>
                  <a:txBody>
                    <a:bodyPr/>
                    <a:lstStyle/>
                    <a:p>
                      <a:r>
                        <a:rPr lang="en-US" sz="2200" dirty="0" smtClean="0"/>
                        <a:t>Catch not accounted for</a:t>
                      </a:r>
                      <a:endParaRPr lang="en-US" sz="2200" dirty="0"/>
                    </a:p>
                  </a:txBody>
                  <a:tcPr anchor="ctr"/>
                </a:tc>
                <a:tc>
                  <a:txBody>
                    <a:bodyPr/>
                    <a:lstStyle/>
                    <a:p>
                      <a:r>
                        <a:rPr lang="en-US" sz="2200" dirty="0" smtClean="0"/>
                        <a:t>No index</a:t>
                      </a:r>
                      <a:endParaRPr lang="en-US" sz="2200" dirty="0"/>
                    </a:p>
                  </a:txBody>
                  <a:tcPr anchor="ctr"/>
                </a:tc>
                <a:tc>
                  <a:txBody>
                    <a:bodyPr/>
                    <a:lstStyle/>
                    <a:p>
                      <a:r>
                        <a:rPr lang="en-US" sz="2200" dirty="0" smtClean="0"/>
                        <a:t>2,000</a:t>
                      </a:r>
                      <a:r>
                        <a:rPr lang="en-US" sz="2200" baseline="0" dirty="0" smtClean="0"/>
                        <a:t> samples in final year</a:t>
                      </a:r>
                      <a:endParaRPr lang="en-US" sz="2200" dirty="0"/>
                    </a:p>
                  </a:txBody>
                  <a:tcPr anchor="ctr"/>
                </a:tc>
              </a:tr>
            </a:tbl>
          </a:graphicData>
        </a:graphic>
      </p:graphicFrame>
      <p:sp>
        <p:nvSpPr>
          <p:cNvPr id="4" name="Title 4"/>
          <p:cNvSpPr>
            <a:spLocks noGrp="1"/>
          </p:cNvSpPr>
          <p:nvPr>
            <p:ph type="title"/>
          </p:nvPr>
        </p:nvSpPr>
        <p:spPr>
          <a:xfrm>
            <a:off x="96981" y="0"/>
            <a:ext cx="10657609" cy="1325563"/>
          </a:xfrm>
        </p:spPr>
        <p:txBody>
          <a:bodyPr>
            <a:normAutofit/>
          </a:bodyPr>
          <a:lstStyle/>
          <a:p>
            <a:r>
              <a:rPr lang="en-US" sz="3200" dirty="0" smtClean="0">
                <a:latin typeface="Helvetica" panose="020B0504020202030204" pitchFamily="34" charset="0"/>
              </a:rPr>
              <a:t>Operating model – data generation</a:t>
            </a:r>
            <a:endParaRPr lang="en-US" sz="3200" dirty="0">
              <a:latin typeface="Helvetica" panose="020B0504020202030204" pitchFamily="34" charset="0"/>
            </a:endParaRPr>
          </a:p>
        </p:txBody>
      </p:sp>
      <p:sp>
        <p:nvSpPr>
          <p:cNvPr id="6" name="Rectangle 5"/>
          <p:cNvSpPr/>
          <p:nvPr/>
        </p:nvSpPr>
        <p:spPr>
          <a:xfrm>
            <a:off x="85725" y="3194375"/>
            <a:ext cx="12244387" cy="3347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6995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54417018"/>
              </p:ext>
            </p:extLst>
          </p:nvPr>
        </p:nvGraphicFramePr>
        <p:xfrm>
          <a:off x="85726" y="982858"/>
          <a:ext cx="12013628" cy="5139873"/>
        </p:xfrm>
        <a:graphic>
          <a:graphicData uri="http://schemas.openxmlformats.org/drawingml/2006/table">
            <a:tbl>
              <a:tblPr firstRow="1" bandRow="1">
                <a:tableStyleId>{5C22544A-7EE6-4342-B048-85BDC9FD1C3A}</a:tableStyleId>
              </a:tblPr>
              <a:tblGrid>
                <a:gridCol w="2085974"/>
                <a:gridCol w="3328988"/>
                <a:gridCol w="3389171"/>
                <a:gridCol w="3209495"/>
              </a:tblGrid>
              <a:tr h="697291">
                <a:tc>
                  <a:txBody>
                    <a:bodyPr/>
                    <a:lstStyle/>
                    <a:p>
                      <a:r>
                        <a:rPr lang="en-US" sz="2400" dirty="0" smtClean="0"/>
                        <a:t>Data Scenario</a:t>
                      </a:r>
                      <a:endParaRPr lang="en-US" sz="2400" dirty="0"/>
                    </a:p>
                  </a:txBody>
                  <a:tcPr anchor="b"/>
                </a:tc>
                <a:tc>
                  <a:txBody>
                    <a:bodyPr/>
                    <a:lstStyle/>
                    <a:p>
                      <a:r>
                        <a:rPr lang="en-US" sz="2400" dirty="0" smtClean="0"/>
                        <a:t>Catch</a:t>
                      </a:r>
                      <a:endParaRPr lang="en-US" sz="2400" dirty="0"/>
                    </a:p>
                  </a:txBody>
                  <a:tcPr anchor="b"/>
                </a:tc>
                <a:tc>
                  <a:txBody>
                    <a:bodyPr/>
                    <a:lstStyle/>
                    <a:p>
                      <a:r>
                        <a:rPr lang="en-US" sz="2400" dirty="0" smtClean="0"/>
                        <a:t>Index</a:t>
                      </a:r>
                      <a:endParaRPr lang="en-US" sz="2400" dirty="0"/>
                    </a:p>
                  </a:txBody>
                  <a:tcPr anchor="b"/>
                </a:tc>
                <a:tc>
                  <a:txBody>
                    <a:bodyPr/>
                    <a:lstStyle/>
                    <a:p>
                      <a:r>
                        <a:rPr lang="en-US" sz="2400" dirty="0" smtClean="0"/>
                        <a:t>Length</a:t>
                      </a:r>
                      <a:r>
                        <a:rPr lang="en-US" sz="2400" baseline="0" dirty="0" smtClean="0"/>
                        <a:t> Composition</a:t>
                      </a:r>
                      <a:endParaRPr lang="en-US" sz="2400" dirty="0"/>
                    </a:p>
                  </a:txBody>
                  <a:tcPr anchor="b"/>
                </a:tc>
              </a:tr>
              <a:tr h="697291">
                <a:tc>
                  <a:txBody>
                    <a:bodyPr/>
                    <a:lstStyle/>
                    <a:p>
                      <a:r>
                        <a:rPr lang="en-US" sz="2400" dirty="0" smtClean="0"/>
                        <a:t>Ultra-rich</a:t>
                      </a:r>
                      <a:endParaRPr lang="en-US" sz="2400" dirty="0"/>
                    </a:p>
                  </a:txBody>
                  <a:tcPr anchor="ctr"/>
                </a:tc>
                <a:tc>
                  <a:txBody>
                    <a:bodyPr/>
                    <a:lstStyle/>
                    <a:p>
                      <a:r>
                        <a:rPr lang="en-US" sz="2200" dirty="0" smtClean="0"/>
                        <a:t>Full</a:t>
                      </a:r>
                      <a:r>
                        <a:rPr lang="en-US" sz="2200" baseline="0" dirty="0" smtClean="0"/>
                        <a:t> catch known</a:t>
                      </a:r>
                      <a:endParaRPr lang="en-US" sz="2200" dirty="0" smtClean="0"/>
                    </a:p>
                  </a:txBody>
                  <a:tcPr anchor="ctr"/>
                </a:tc>
                <a:tc>
                  <a:txBody>
                    <a:bodyPr/>
                    <a:lstStyle/>
                    <a:p>
                      <a:r>
                        <a:rPr lang="en-US" sz="2200" dirty="0" smtClean="0"/>
                        <a:t>Full effort</a:t>
                      </a:r>
                      <a:r>
                        <a:rPr lang="en-US" sz="2200" baseline="0" dirty="0" smtClean="0"/>
                        <a:t> known </a:t>
                      </a:r>
                    </a:p>
                    <a:p>
                      <a:r>
                        <a:rPr lang="en-US" sz="2200" baseline="0" dirty="0" smtClean="0"/>
                        <a:t>(CPUE index)</a:t>
                      </a:r>
                      <a:endParaRPr lang="en-US" sz="2200" dirty="0"/>
                    </a:p>
                  </a:txBody>
                  <a:tcPr anchor="ctr"/>
                </a:tc>
                <a:tc>
                  <a:txBody>
                    <a:bodyPr/>
                    <a:lstStyle/>
                    <a:p>
                      <a:r>
                        <a:rPr lang="en-US" sz="2200" dirty="0" smtClean="0"/>
                        <a:t>10,000 samples annually</a:t>
                      </a:r>
                      <a:endParaRPr lang="en-US" sz="2200" dirty="0"/>
                    </a:p>
                  </a:txBody>
                  <a:tcPr anchor="ctr"/>
                </a:tc>
              </a:tr>
              <a:tr h="697291">
                <a:tc>
                  <a:txBody>
                    <a:bodyPr/>
                    <a:lstStyle/>
                    <a:p>
                      <a:r>
                        <a:rPr lang="en-US" sz="2400" dirty="0" smtClean="0"/>
                        <a:t>Rich</a:t>
                      </a:r>
                      <a:endParaRPr lang="en-US" sz="2400" dirty="0"/>
                    </a:p>
                  </a:txBody>
                  <a:tcPr anchor="ctr"/>
                </a:tc>
                <a:tc>
                  <a:txBody>
                    <a:bodyPr/>
                    <a:lstStyle/>
                    <a:p>
                      <a:r>
                        <a:rPr lang="en-US" sz="2200" dirty="0" smtClean="0"/>
                        <a:t>Full catch known</a:t>
                      </a:r>
                      <a:endParaRPr lang="en-US" sz="2200" dirty="0"/>
                    </a:p>
                  </a:txBody>
                  <a:tcPr anchor="ctr"/>
                </a:tc>
                <a:tc>
                  <a:txBody>
                    <a:bodyPr/>
                    <a:lstStyle/>
                    <a:p>
                      <a:r>
                        <a:rPr lang="en-US" sz="2200" dirty="0" smtClean="0"/>
                        <a:t>Full effort known </a:t>
                      </a:r>
                    </a:p>
                    <a:p>
                      <a:r>
                        <a:rPr lang="en-US" sz="2200" dirty="0" smtClean="0"/>
                        <a:t>(CPUE</a:t>
                      </a:r>
                      <a:r>
                        <a:rPr lang="en-US" sz="2200" baseline="0" dirty="0" smtClean="0"/>
                        <a:t> index</a:t>
                      </a:r>
                      <a:r>
                        <a:rPr lang="en-US" sz="2200" dirty="0" smtClean="0"/>
                        <a:t>)</a:t>
                      </a:r>
                      <a:endParaRPr lang="en-US" sz="2200" dirty="0"/>
                    </a:p>
                  </a:txBody>
                  <a:tcPr anchor="ctr"/>
                </a:tc>
                <a:tc>
                  <a:txBody>
                    <a:bodyPr/>
                    <a:lstStyle/>
                    <a:p>
                      <a:r>
                        <a:rPr lang="en-US" sz="2200" dirty="0" smtClean="0"/>
                        <a:t>2,000 samples annually</a:t>
                      </a:r>
                      <a:endParaRPr lang="en-US" sz="2200" dirty="0"/>
                    </a:p>
                  </a:txBody>
                  <a:tcPr anchor="ctr"/>
                </a:tc>
              </a:tr>
              <a:tr h="697291">
                <a:tc>
                  <a:txBody>
                    <a:bodyPr/>
                    <a:lstStyle/>
                    <a:p>
                      <a:r>
                        <a:rPr lang="en-US" sz="2400" dirty="0" smtClean="0"/>
                        <a:t>Moderate</a:t>
                      </a:r>
                      <a:endParaRPr lang="en-US" sz="2400" dirty="0"/>
                    </a:p>
                  </a:txBody>
                  <a:tcPr anchor="ctr"/>
                </a:tc>
                <a:tc>
                  <a:txBody>
                    <a:bodyPr/>
                    <a:lstStyle/>
                    <a:p>
                      <a:r>
                        <a:rPr lang="en-US" sz="2200" dirty="0" smtClean="0"/>
                        <a:t>20%</a:t>
                      </a:r>
                      <a:r>
                        <a:rPr lang="en-US" sz="2200" baseline="0" dirty="0" smtClean="0"/>
                        <a:t> of catch accounted for</a:t>
                      </a:r>
                      <a:endParaRPr lang="en-US" sz="2200" dirty="0"/>
                    </a:p>
                  </a:txBody>
                  <a:tcPr anchor="ctr"/>
                </a:tc>
                <a:tc>
                  <a:txBody>
                    <a:bodyPr/>
                    <a:lstStyle/>
                    <a:p>
                      <a:r>
                        <a:rPr lang="en-US" sz="2200" dirty="0" smtClean="0"/>
                        <a:t>20% of effort accounted for </a:t>
                      </a:r>
                    </a:p>
                    <a:p>
                      <a:r>
                        <a:rPr lang="en-US" sz="2200" dirty="0" smtClean="0"/>
                        <a:t>(CPUE index)</a:t>
                      </a:r>
                      <a:endParaRPr lang="en-US" sz="2200" dirty="0"/>
                    </a:p>
                  </a:txBody>
                  <a:tcPr anchor="ctr"/>
                </a:tc>
                <a:tc>
                  <a:txBody>
                    <a:bodyPr/>
                    <a:lstStyle/>
                    <a:p>
                      <a:r>
                        <a:rPr lang="en-US" sz="2200" dirty="0" smtClean="0"/>
                        <a:t>500 samples annually</a:t>
                      </a:r>
                      <a:endParaRPr lang="en-US" sz="2200" dirty="0"/>
                    </a:p>
                  </a:txBody>
                  <a:tcPr anchor="ctr"/>
                </a:tc>
              </a:tr>
              <a:tr h="697291">
                <a:tc>
                  <a:txBody>
                    <a:bodyPr/>
                    <a:lstStyle/>
                    <a:p>
                      <a:r>
                        <a:rPr lang="en-US" sz="2400" dirty="0" smtClean="0"/>
                        <a:t>Poor A</a:t>
                      </a:r>
                      <a:endParaRPr lang="en-US" sz="2400" dirty="0"/>
                    </a:p>
                  </a:txBody>
                  <a:tcPr anchor="ctr"/>
                </a:tc>
                <a:tc>
                  <a:txBody>
                    <a:bodyPr/>
                    <a:lstStyle/>
                    <a:p>
                      <a:r>
                        <a:rPr lang="en-US" sz="2200" dirty="0" smtClean="0"/>
                        <a:t>20% of</a:t>
                      </a:r>
                      <a:r>
                        <a:rPr lang="en-US" sz="2200" baseline="0" dirty="0" smtClean="0"/>
                        <a:t> catch accounted for</a:t>
                      </a:r>
                      <a:endParaRPr lang="en-US" sz="2200" dirty="0"/>
                    </a:p>
                  </a:txBody>
                  <a:tcPr anchor="ctr"/>
                </a:tc>
                <a:tc>
                  <a:txBody>
                    <a:bodyPr/>
                    <a:lstStyle/>
                    <a:p>
                      <a:r>
                        <a:rPr lang="en-US" sz="2200" dirty="0" smtClean="0"/>
                        <a:t>20% of effort accounted for </a:t>
                      </a:r>
                    </a:p>
                    <a:p>
                      <a:r>
                        <a:rPr lang="en-US" sz="2200" dirty="0" smtClean="0"/>
                        <a:t>(CPUE</a:t>
                      </a:r>
                      <a:r>
                        <a:rPr lang="en-US" sz="2200" baseline="0" dirty="0" smtClean="0"/>
                        <a:t> index)</a:t>
                      </a:r>
                      <a:endParaRPr lang="en-US" sz="2200" dirty="0"/>
                    </a:p>
                  </a:txBody>
                  <a:tcPr anchor="ctr"/>
                </a:tc>
                <a:tc>
                  <a:txBody>
                    <a:bodyPr/>
                    <a:lstStyle/>
                    <a:p>
                      <a:r>
                        <a:rPr lang="en-US" sz="2200" dirty="0" smtClean="0"/>
                        <a:t>50 samples annually</a:t>
                      </a:r>
                      <a:endParaRPr lang="en-US" sz="2200" dirty="0"/>
                    </a:p>
                  </a:txBody>
                  <a:tcPr anchor="ctr"/>
                </a:tc>
              </a:tr>
              <a:tr h="697291">
                <a:tc>
                  <a:txBody>
                    <a:bodyPr/>
                    <a:lstStyle/>
                    <a:p>
                      <a:r>
                        <a:rPr lang="en-US" sz="2400" dirty="0" smtClean="0"/>
                        <a:t>Poor B</a:t>
                      </a:r>
                      <a:endParaRPr lang="en-US" sz="2400" dirty="0"/>
                    </a:p>
                  </a:txBody>
                  <a:tcPr anchor="ctr"/>
                </a:tc>
                <a:tc>
                  <a:txBody>
                    <a:bodyPr/>
                    <a:lstStyle/>
                    <a:p>
                      <a:r>
                        <a:rPr lang="en-US" sz="2200" dirty="0" smtClean="0"/>
                        <a:t>Catch</a:t>
                      </a:r>
                      <a:r>
                        <a:rPr lang="en-US" sz="2200" baseline="0" dirty="0" smtClean="0"/>
                        <a:t> not accounted for</a:t>
                      </a:r>
                      <a:endParaRPr lang="en-US" sz="2200" dirty="0"/>
                    </a:p>
                  </a:txBody>
                  <a:tcPr anchor="ctr"/>
                </a:tc>
                <a:tc>
                  <a:txBody>
                    <a:bodyPr/>
                    <a:lstStyle/>
                    <a:p>
                      <a:r>
                        <a:rPr lang="en-US" sz="2200" dirty="0" smtClean="0"/>
                        <a:t>Fishery-independent</a:t>
                      </a:r>
                      <a:r>
                        <a:rPr lang="en-US" sz="2200" baseline="0" dirty="0" smtClean="0"/>
                        <a:t> index</a:t>
                      </a:r>
                      <a:endParaRPr lang="en-US" sz="2200" dirty="0"/>
                    </a:p>
                  </a:txBody>
                  <a:tcPr anchor="ctr"/>
                </a:tc>
                <a:tc>
                  <a:txBody>
                    <a:bodyPr/>
                    <a:lstStyle/>
                    <a:p>
                      <a:r>
                        <a:rPr lang="en-US" sz="2200" dirty="0" smtClean="0"/>
                        <a:t>500 samples</a:t>
                      </a:r>
                      <a:r>
                        <a:rPr lang="en-US" sz="2200" baseline="0" dirty="0" smtClean="0"/>
                        <a:t> in final year</a:t>
                      </a:r>
                      <a:endParaRPr lang="en-US" sz="2200" dirty="0"/>
                    </a:p>
                  </a:txBody>
                  <a:tcPr anchor="ctr"/>
                </a:tc>
              </a:tr>
              <a:tr h="697291">
                <a:tc>
                  <a:txBody>
                    <a:bodyPr/>
                    <a:lstStyle/>
                    <a:p>
                      <a:r>
                        <a:rPr lang="en-US" sz="2400" dirty="0" smtClean="0"/>
                        <a:t>Poor C</a:t>
                      </a:r>
                      <a:endParaRPr lang="en-US" sz="2400" dirty="0"/>
                    </a:p>
                  </a:txBody>
                  <a:tcPr anchor="ctr"/>
                </a:tc>
                <a:tc>
                  <a:txBody>
                    <a:bodyPr/>
                    <a:lstStyle/>
                    <a:p>
                      <a:r>
                        <a:rPr lang="en-US" sz="2200" dirty="0" smtClean="0"/>
                        <a:t>Catch not accounted for</a:t>
                      </a:r>
                      <a:endParaRPr lang="en-US" sz="2200" dirty="0"/>
                    </a:p>
                  </a:txBody>
                  <a:tcPr anchor="ctr"/>
                </a:tc>
                <a:tc>
                  <a:txBody>
                    <a:bodyPr/>
                    <a:lstStyle/>
                    <a:p>
                      <a:r>
                        <a:rPr lang="en-US" sz="2200" dirty="0" smtClean="0"/>
                        <a:t>No index</a:t>
                      </a:r>
                      <a:endParaRPr lang="en-US" sz="2200" dirty="0"/>
                    </a:p>
                  </a:txBody>
                  <a:tcPr anchor="ctr"/>
                </a:tc>
                <a:tc>
                  <a:txBody>
                    <a:bodyPr/>
                    <a:lstStyle/>
                    <a:p>
                      <a:r>
                        <a:rPr lang="en-US" sz="2200" dirty="0" smtClean="0"/>
                        <a:t>2,000</a:t>
                      </a:r>
                      <a:r>
                        <a:rPr lang="en-US" sz="2200" baseline="0" dirty="0" smtClean="0"/>
                        <a:t> samples in final year</a:t>
                      </a:r>
                      <a:endParaRPr lang="en-US" sz="2200" dirty="0"/>
                    </a:p>
                  </a:txBody>
                  <a:tcPr anchor="ctr"/>
                </a:tc>
              </a:tr>
            </a:tbl>
          </a:graphicData>
        </a:graphic>
      </p:graphicFrame>
      <p:sp>
        <p:nvSpPr>
          <p:cNvPr id="4" name="Title 4"/>
          <p:cNvSpPr>
            <a:spLocks noGrp="1"/>
          </p:cNvSpPr>
          <p:nvPr>
            <p:ph type="title"/>
          </p:nvPr>
        </p:nvSpPr>
        <p:spPr>
          <a:xfrm>
            <a:off x="96981" y="0"/>
            <a:ext cx="10657609" cy="1325563"/>
          </a:xfrm>
        </p:spPr>
        <p:txBody>
          <a:bodyPr>
            <a:normAutofit/>
          </a:bodyPr>
          <a:lstStyle/>
          <a:p>
            <a:r>
              <a:rPr lang="en-US" sz="3200" dirty="0" smtClean="0">
                <a:latin typeface="Helvetica" panose="020B0504020202030204" pitchFamily="34" charset="0"/>
              </a:rPr>
              <a:t>Operating model – data generation</a:t>
            </a:r>
            <a:endParaRPr lang="en-US" sz="3200" dirty="0">
              <a:latin typeface="Helvetica" panose="020B0504020202030204" pitchFamily="34" charset="0"/>
            </a:endParaRPr>
          </a:p>
        </p:txBody>
      </p:sp>
      <p:sp>
        <p:nvSpPr>
          <p:cNvPr id="6" name="Rectangle 5"/>
          <p:cNvSpPr/>
          <p:nvPr/>
        </p:nvSpPr>
        <p:spPr>
          <a:xfrm>
            <a:off x="96980" y="3987473"/>
            <a:ext cx="12095019" cy="2827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92564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974307219"/>
              </p:ext>
            </p:extLst>
          </p:nvPr>
        </p:nvGraphicFramePr>
        <p:xfrm>
          <a:off x="85726" y="982858"/>
          <a:ext cx="12013628" cy="5139873"/>
        </p:xfrm>
        <a:graphic>
          <a:graphicData uri="http://schemas.openxmlformats.org/drawingml/2006/table">
            <a:tbl>
              <a:tblPr firstRow="1" bandRow="1">
                <a:tableStyleId>{5C22544A-7EE6-4342-B048-85BDC9FD1C3A}</a:tableStyleId>
              </a:tblPr>
              <a:tblGrid>
                <a:gridCol w="2085974"/>
                <a:gridCol w="3328988"/>
                <a:gridCol w="3389171"/>
                <a:gridCol w="3209495"/>
              </a:tblGrid>
              <a:tr h="697291">
                <a:tc>
                  <a:txBody>
                    <a:bodyPr/>
                    <a:lstStyle/>
                    <a:p>
                      <a:r>
                        <a:rPr lang="en-US" sz="2400" dirty="0" smtClean="0"/>
                        <a:t>Data Scenario</a:t>
                      </a:r>
                      <a:endParaRPr lang="en-US" sz="2400" dirty="0"/>
                    </a:p>
                  </a:txBody>
                  <a:tcPr anchor="b"/>
                </a:tc>
                <a:tc>
                  <a:txBody>
                    <a:bodyPr/>
                    <a:lstStyle/>
                    <a:p>
                      <a:r>
                        <a:rPr lang="en-US" sz="2400" dirty="0" smtClean="0"/>
                        <a:t>Catch</a:t>
                      </a:r>
                      <a:endParaRPr lang="en-US" sz="2400" dirty="0"/>
                    </a:p>
                  </a:txBody>
                  <a:tcPr anchor="b"/>
                </a:tc>
                <a:tc>
                  <a:txBody>
                    <a:bodyPr/>
                    <a:lstStyle/>
                    <a:p>
                      <a:r>
                        <a:rPr lang="en-US" sz="2400" dirty="0" smtClean="0"/>
                        <a:t>Index</a:t>
                      </a:r>
                      <a:endParaRPr lang="en-US" sz="2400" dirty="0"/>
                    </a:p>
                  </a:txBody>
                  <a:tcPr anchor="b"/>
                </a:tc>
                <a:tc>
                  <a:txBody>
                    <a:bodyPr/>
                    <a:lstStyle/>
                    <a:p>
                      <a:r>
                        <a:rPr lang="en-US" sz="2400" dirty="0" smtClean="0"/>
                        <a:t>Length</a:t>
                      </a:r>
                      <a:r>
                        <a:rPr lang="en-US" sz="2400" baseline="0" dirty="0" smtClean="0"/>
                        <a:t> Composition</a:t>
                      </a:r>
                      <a:endParaRPr lang="en-US" sz="2400" dirty="0"/>
                    </a:p>
                  </a:txBody>
                  <a:tcPr anchor="b"/>
                </a:tc>
              </a:tr>
              <a:tr h="697291">
                <a:tc>
                  <a:txBody>
                    <a:bodyPr/>
                    <a:lstStyle/>
                    <a:p>
                      <a:r>
                        <a:rPr lang="en-US" sz="2400" dirty="0" smtClean="0"/>
                        <a:t>Ultra-rich</a:t>
                      </a:r>
                      <a:endParaRPr lang="en-US" sz="2400" dirty="0"/>
                    </a:p>
                  </a:txBody>
                  <a:tcPr anchor="ctr"/>
                </a:tc>
                <a:tc>
                  <a:txBody>
                    <a:bodyPr/>
                    <a:lstStyle/>
                    <a:p>
                      <a:r>
                        <a:rPr lang="en-US" sz="2200" dirty="0" smtClean="0"/>
                        <a:t>Full</a:t>
                      </a:r>
                      <a:r>
                        <a:rPr lang="en-US" sz="2200" baseline="0" dirty="0" smtClean="0"/>
                        <a:t> catch known</a:t>
                      </a:r>
                      <a:endParaRPr lang="en-US" sz="2200" dirty="0" smtClean="0"/>
                    </a:p>
                  </a:txBody>
                  <a:tcPr anchor="ctr"/>
                </a:tc>
                <a:tc>
                  <a:txBody>
                    <a:bodyPr/>
                    <a:lstStyle/>
                    <a:p>
                      <a:r>
                        <a:rPr lang="en-US" sz="2200" dirty="0" smtClean="0"/>
                        <a:t>Full effort</a:t>
                      </a:r>
                      <a:r>
                        <a:rPr lang="en-US" sz="2200" baseline="0" dirty="0" smtClean="0"/>
                        <a:t> known </a:t>
                      </a:r>
                    </a:p>
                    <a:p>
                      <a:r>
                        <a:rPr lang="en-US" sz="2200" baseline="0" dirty="0" smtClean="0"/>
                        <a:t>(CPUE index)</a:t>
                      </a:r>
                      <a:endParaRPr lang="en-US" sz="2200" dirty="0"/>
                    </a:p>
                  </a:txBody>
                  <a:tcPr anchor="ctr"/>
                </a:tc>
                <a:tc>
                  <a:txBody>
                    <a:bodyPr/>
                    <a:lstStyle/>
                    <a:p>
                      <a:r>
                        <a:rPr lang="en-US" sz="2200" dirty="0" smtClean="0"/>
                        <a:t>10,000 samples annually</a:t>
                      </a:r>
                      <a:endParaRPr lang="en-US" sz="2200" dirty="0"/>
                    </a:p>
                  </a:txBody>
                  <a:tcPr anchor="ctr"/>
                </a:tc>
              </a:tr>
              <a:tr h="697291">
                <a:tc>
                  <a:txBody>
                    <a:bodyPr/>
                    <a:lstStyle/>
                    <a:p>
                      <a:r>
                        <a:rPr lang="en-US" sz="2400" dirty="0" smtClean="0"/>
                        <a:t>Rich</a:t>
                      </a:r>
                      <a:endParaRPr lang="en-US" sz="2400" dirty="0"/>
                    </a:p>
                  </a:txBody>
                  <a:tcPr anchor="ctr"/>
                </a:tc>
                <a:tc>
                  <a:txBody>
                    <a:bodyPr/>
                    <a:lstStyle/>
                    <a:p>
                      <a:r>
                        <a:rPr lang="en-US" sz="2200" dirty="0" smtClean="0"/>
                        <a:t>Full catch known</a:t>
                      </a:r>
                      <a:endParaRPr lang="en-US" sz="2200" dirty="0"/>
                    </a:p>
                  </a:txBody>
                  <a:tcPr anchor="ctr"/>
                </a:tc>
                <a:tc>
                  <a:txBody>
                    <a:bodyPr/>
                    <a:lstStyle/>
                    <a:p>
                      <a:r>
                        <a:rPr lang="en-US" sz="2200" dirty="0" smtClean="0"/>
                        <a:t>Full effort known </a:t>
                      </a:r>
                    </a:p>
                    <a:p>
                      <a:r>
                        <a:rPr lang="en-US" sz="2200" dirty="0" smtClean="0"/>
                        <a:t>(CPUE</a:t>
                      </a:r>
                      <a:r>
                        <a:rPr lang="en-US" sz="2200" baseline="0" dirty="0" smtClean="0"/>
                        <a:t> index</a:t>
                      </a:r>
                      <a:r>
                        <a:rPr lang="en-US" sz="2200" dirty="0" smtClean="0"/>
                        <a:t>)</a:t>
                      </a:r>
                      <a:endParaRPr lang="en-US" sz="2200" dirty="0"/>
                    </a:p>
                  </a:txBody>
                  <a:tcPr anchor="ctr"/>
                </a:tc>
                <a:tc>
                  <a:txBody>
                    <a:bodyPr/>
                    <a:lstStyle/>
                    <a:p>
                      <a:r>
                        <a:rPr lang="en-US" sz="2200" dirty="0" smtClean="0"/>
                        <a:t>2,000 samples annually</a:t>
                      </a:r>
                      <a:endParaRPr lang="en-US" sz="2200" dirty="0"/>
                    </a:p>
                  </a:txBody>
                  <a:tcPr anchor="ctr"/>
                </a:tc>
              </a:tr>
              <a:tr h="697291">
                <a:tc>
                  <a:txBody>
                    <a:bodyPr/>
                    <a:lstStyle/>
                    <a:p>
                      <a:r>
                        <a:rPr lang="en-US" sz="2400" dirty="0" smtClean="0"/>
                        <a:t>Moderate</a:t>
                      </a:r>
                      <a:endParaRPr lang="en-US" sz="2400" dirty="0"/>
                    </a:p>
                  </a:txBody>
                  <a:tcPr anchor="ctr"/>
                </a:tc>
                <a:tc>
                  <a:txBody>
                    <a:bodyPr/>
                    <a:lstStyle/>
                    <a:p>
                      <a:r>
                        <a:rPr lang="en-US" sz="2200" dirty="0" smtClean="0"/>
                        <a:t>20%</a:t>
                      </a:r>
                      <a:r>
                        <a:rPr lang="en-US" sz="2200" baseline="0" dirty="0" smtClean="0"/>
                        <a:t> of catch accounted for</a:t>
                      </a:r>
                      <a:endParaRPr lang="en-US" sz="2200" dirty="0"/>
                    </a:p>
                  </a:txBody>
                  <a:tcPr anchor="ctr"/>
                </a:tc>
                <a:tc>
                  <a:txBody>
                    <a:bodyPr/>
                    <a:lstStyle/>
                    <a:p>
                      <a:r>
                        <a:rPr lang="en-US" sz="2200" dirty="0" smtClean="0"/>
                        <a:t>20% of effort accounted for </a:t>
                      </a:r>
                    </a:p>
                    <a:p>
                      <a:r>
                        <a:rPr lang="en-US" sz="2200" dirty="0" smtClean="0"/>
                        <a:t>(CPUE index)</a:t>
                      </a:r>
                      <a:endParaRPr lang="en-US" sz="2200" dirty="0"/>
                    </a:p>
                  </a:txBody>
                  <a:tcPr anchor="ctr"/>
                </a:tc>
                <a:tc>
                  <a:txBody>
                    <a:bodyPr/>
                    <a:lstStyle/>
                    <a:p>
                      <a:r>
                        <a:rPr lang="en-US" sz="2200" dirty="0" smtClean="0"/>
                        <a:t>500 samples annually</a:t>
                      </a:r>
                      <a:endParaRPr lang="en-US" sz="2200" dirty="0"/>
                    </a:p>
                  </a:txBody>
                  <a:tcPr anchor="ctr"/>
                </a:tc>
              </a:tr>
              <a:tr h="697291">
                <a:tc>
                  <a:txBody>
                    <a:bodyPr/>
                    <a:lstStyle/>
                    <a:p>
                      <a:r>
                        <a:rPr lang="en-US" sz="2400" dirty="0" smtClean="0"/>
                        <a:t>Poor A</a:t>
                      </a:r>
                      <a:endParaRPr lang="en-US" sz="2400" dirty="0"/>
                    </a:p>
                  </a:txBody>
                  <a:tcPr anchor="ctr"/>
                </a:tc>
                <a:tc>
                  <a:txBody>
                    <a:bodyPr/>
                    <a:lstStyle/>
                    <a:p>
                      <a:r>
                        <a:rPr lang="en-US" sz="2200" dirty="0" smtClean="0"/>
                        <a:t>20% of</a:t>
                      </a:r>
                      <a:r>
                        <a:rPr lang="en-US" sz="2200" baseline="0" dirty="0" smtClean="0"/>
                        <a:t> catch accounted for</a:t>
                      </a:r>
                      <a:endParaRPr lang="en-US" sz="2200" dirty="0"/>
                    </a:p>
                  </a:txBody>
                  <a:tcPr anchor="ctr"/>
                </a:tc>
                <a:tc>
                  <a:txBody>
                    <a:bodyPr/>
                    <a:lstStyle/>
                    <a:p>
                      <a:r>
                        <a:rPr lang="en-US" sz="2200" dirty="0" smtClean="0"/>
                        <a:t>20% of effort accounted for </a:t>
                      </a:r>
                    </a:p>
                    <a:p>
                      <a:r>
                        <a:rPr lang="en-US" sz="2200" dirty="0" smtClean="0"/>
                        <a:t>(CPUE</a:t>
                      </a:r>
                      <a:r>
                        <a:rPr lang="en-US" sz="2200" baseline="0" dirty="0" smtClean="0"/>
                        <a:t> index)</a:t>
                      </a:r>
                      <a:endParaRPr lang="en-US" sz="2200" dirty="0"/>
                    </a:p>
                  </a:txBody>
                  <a:tcPr anchor="ctr"/>
                </a:tc>
                <a:tc>
                  <a:txBody>
                    <a:bodyPr/>
                    <a:lstStyle/>
                    <a:p>
                      <a:r>
                        <a:rPr lang="en-US" sz="2200" dirty="0" smtClean="0"/>
                        <a:t>50 samples annually</a:t>
                      </a:r>
                      <a:endParaRPr lang="en-US" sz="2200" dirty="0"/>
                    </a:p>
                  </a:txBody>
                  <a:tcPr anchor="ctr"/>
                </a:tc>
              </a:tr>
              <a:tr h="697291">
                <a:tc>
                  <a:txBody>
                    <a:bodyPr/>
                    <a:lstStyle/>
                    <a:p>
                      <a:r>
                        <a:rPr lang="en-US" sz="2400" dirty="0" smtClean="0"/>
                        <a:t>Poor B</a:t>
                      </a:r>
                      <a:endParaRPr lang="en-US" sz="2400" dirty="0"/>
                    </a:p>
                  </a:txBody>
                  <a:tcPr anchor="ctr"/>
                </a:tc>
                <a:tc>
                  <a:txBody>
                    <a:bodyPr/>
                    <a:lstStyle/>
                    <a:p>
                      <a:r>
                        <a:rPr lang="en-US" sz="2200" dirty="0" smtClean="0"/>
                        <a:t>Catch</a:t>
                      </a:r>
                      <a:r>
                        <a:rPr lang="en-US" sz="2200" baseline="0" dirty="0" smtClean="0"/>
                        <a:t> not accounted for</a:t>
                      </a:r>
                      <a:endParaRPr lang="en-US" sz="2200" dirty="0"/>
                    </a:p>
                  </a:txBody>
                  <a:tcPr anchor="ctr"/>
                </a:tc>
                <a:tc>
                  <a:txBody>
                    <a:bodyPr/>
                    <a:lstStyle/>
                    <a:p>
                      <a:r>
                        <a:rPr lang="en-US" sz="2200" dirty="0" smtClean="0"/>
                        <a:t>Fishery-independent</a:t>
                      </a:r>
                      <a:r>
                        <a:rPr lang="en-US" sz="2200" baseline="0" dirty="0" smtClean="0"/>
                        <a:t> index</a:t>
                      </a:r>
                      <a:endParaRPr lang="en-US" sz="2200" dirty="0"/>
                    </a:p>
                  </a:txBody>
                  <a:tcPr anchor="ctr"/>
                </a:tc>
                <a:tc>
                  <a:txBody>
                    <a:bodyPr/>
                    <a:lstStyle/>
                    <a:p>
                      <a:r>
                        <a:rPr lang="en-US" sz="2200" dirty="0" smtClean="0"/>
                        <a:t>500 samples</a:t>
                      </a:r>
                      <a:r>
                        <a:rPr lang="en-US" sz="2200" baseline="0" dirty="0" smtClean="0"/>
                        <a:t> in final year</a:t>
                      </a:r>
                      <a:endParaRPr lang="en-US" sz="2200" dirty="0"/>
                    </a:p>
                  </a:txBody>
                  <a:tcPr anchor="ctr"/>
                </a:tc>
              </a:tr>
              <a:tr h="697291">
                <a:tc>
                  <a:txBody>
                    <a:bodyPr/>
                    <a:lstStyle/>
                    <a:p>
                      <a:r>
                        <a:rPr lang="en-US" sz="2400" dirty="0" smtClean="0"/>
                        <a:t>Poor C</a:t>
                      </a:r>
                      <a:endParaRPr lang="en-US" sz="2400" dirty="0"/>
                    </a:p>
                  </a:txBody>
                  <a:tcPr anchor="ctr"/>
                </a:tc>
                <a:tc>
                  <a:txBody>
                    <a:bodyPr/>
                    <a:lstStyle/>
                    <a:p>
                      <a:r>
                        <a:rPr lang="en-US" sz="2200" dirty="0" smtClean="0"/>
                        <a:t>Catch not accounted for</a:t>
                      </a:r>
                      <a:endParaRPr lang="en-US" sz="2200" dirty="0"/>
                    </a:p>
                  </a:txBody>
                  <a:tcPr anchor="ctr"/>
                </a:tc>
                <a:tc>
                  <a:txBody>
                    <a:bodyPr/>
                    <a:lstStyle/>
                    <a:p>
                      <a:r>
                        <a:rPr lang="en-US" sz="2200" dirty="0" smtClean="0"/>
                        <a:t>No index</a:t>
                      </a:r>
                      <a:endParaRPr lang="en-US" sz="2200" dirty="0"/>
                    </a:p>
                  </a:txBody>
                  <a:tcPr anchor="ctr"/>
                </a:tc>
                <a:tc>
                  <a:txBody>
                    <a:bodyPr/>
                    <a:lstStyle/>
                    <a:p>
                      <a:r>
                        <a:rPr lang="en-US" sz="2200" dirty="0" smtClean="0"/>
                        <a:t>2,000</a:t>
                      </a:r>
                      <a:r>
                        <a:rPr lang="en-US" sz="2200" baseline="0" dirty="0" smtClean="0"/>
                        <a:t> samples in final year</a:t>
                      </a:r>
                      <a:endParaRPr lang="en-US" sz="2200" dirty="0"/>
                    </a:p>
                  </a:txBody>
                  <a:tcPr anchor="ctr"/>
                </a:tc>
              </a:tr>
            </a:tbl>
          </a:graphicData>
        </a:graphic>
      </p:graphicFrame>
      <p:sp>
        <p:nvSpPr>
          <p:cNvPr id="4" name="Title 4"/>
          <p:cNvSpPr>
            <a:spLocks noGrp="1"/>
          </p:cNvSpPr>
          <p:nvPr>
            <p:ph type="title"/>
          </p:nvPr>
        </p:nvSpPr>
        <p:spPr>
          <a:xfrm>
            <a:off x="96981" y="0"/>
            <a:ext cx="10657609" cy="1325563"/>
          </a:xfrm>
        </p:spPr>
        <p:txBody>
          <a:bodyPr>
            <a:normAutofit/>
          </a:bodyPr>
          <a:lstStyle/>
          <a:p>
            <a:r>
              <a:rPr lang="en-US" sz="3200" dirty="0" smtClean="0">
                <a:latin typeface="Helvetica" panose="020B0504020202030204" pitchFamily="34" charset="0"/>
              </a:rPr>
              <a:t>Operating model – data generation</a:t>
            </a:r>
            <a:endParaRPr lang="en-US" sz="3200" dirty="0">
              <a:latin typeface="Helvetica" panose="020B0504020202030204" pitchFamily="34" charset="0"/>
            </a:endParaRPr>
          </a:p>
        </p:txBody>
      </p:sp>
      <p:sp>
        <p:nvSpPr>
          <p:cNvPr id="6" name="Rectangle 5"/>
          <p:cNvSpPr/>
          <p:nvPr/>
        </p:nvSpPr>
        <p:spPr>
          <a:xfrm>
            <a:off x="85726" y="4743163"/>
            <a:ext cx="12106274" cy="2100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8198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507517495"/>
              </p:ext>
            </p:extLst>
          </p:nvPr>
        </p:nvGraphicFramePr>
        <p:xfrm>
          <a:off x="85726" y="982858"/>
          <a:ext cx="12013628" cy="5139873"/>
        </p:xfrm>
        <a:graphic>
          <a:graphicData uri="http://schemas.openxmlformats.org/drawingml/2006/table">
            <a:tbl>
              <a:tblPr firstRow="1" bandRow="1">
                <a:tableStyleId>{5C22544A-7EE6-4342-B048-85BDC9FD1C3A}</a:tableStyleId>
              </a:tblPr>
              <a:tblGrid>
                <a:gridCol w="2085974"/>
                <a:gridCol w="3328988"/>
                <a:gridCol w="3389171"/>
                <a:gridCol w="3209495"/>
              </a:tblGrid>
              <a:tr h="697291">
                <a:tc>
                  <a:txBody>
                    <a:bodyPr/>
                    <a:lstStyle/>
                    <a:p>
                      <a:r>
                        <a:rPr lang="en-US" sz="2400" dirty="0" smtClean="0"/>
                        <a:t>Data Scenario</a:t>
                      </a:r>
                      <a:endParaRPr lang="en-US" sz="2400" dirty="0"/>
                    </a:p>
                  </a:txBody>
                  <a:tcPr anchor="b"/>
                </a:tc>
                <a:tc>
                  <a:txBody>
                    <a:bodyPr/>
                    <a:lstStyle/>
                    <a:p>
                      <a:r>
                        <a:rPr lang="en-US" sz="2400" dirty="0" smtClean="0"/>
                        <a:t>Catch</a:t>
                      </a:r>
                      <a:endParaRPr lang="en-US" sz="2400" dirty="0"/>
                    </a:p>
                  </a:txBody>
                  <a:tcPr anchor="b"/>
                </a:tc>
                <a:tc>
                  <a:txBody>
                    <a:bodyPr/>
                    <a:lstStyle/>
                    <a:p>
                      <a:r>
                        <a:rPr lang="en-US" sz="2400" dirty="0" smtClean="0"/>
                        <a:t>Index</a:t>
                      </a:r>
                      <a:endParaRPr lang="en-US" sz="2400" dirty="0"/>
                    </a:p>
                  </a:txBody>
                  <a:tcPr anchor="b"/>
                </a:tc>
                <a:tc>
                  <a:txBody>
                    <a:bodyPr/>
                    <a:lstStyle/>
                    <a:p>
                      <a:r>
                        <a:rPr lang="en-US" sz="2400" dirty="0" smtClean="0"/>
                        <a:t>Length</a:t>
                      </a:r>
                      <a:r>
                        <a:rPr lang="en-US" sz="2400" baseline="0" dirty="0" smtClean="0"/>
                        <a:t> Composition</a:t>
                      </a:r>
                      <a:endParaRPr lang="en-US" sz="2400" dirty="0"/>
                    </a:p>
                  </a:txBody>
                  <a:tcPr anchor="b"/>
                </a:tc>
              </a:tr>
              <a:tr h="697291">
                <a:tc>
                  <a:txBody>
                    <a:bodyPr/>
                    <a:lstStyle/>
                    <a:p>
                      <a:r>
                        <a:rPr lang="en-US" sz="2400" dirty="0" smtClean="0"/>
                        <a:t>Ultra-rich</a:t>
                      </a:r>
                      <a:endParaRPr lang="en-US" sz="2400" dirty="0"/>
                    </a:p>
                  </a:txBody>
                  <a:tcPr anchor="ctr"/>
                </a:tc>
                <a:tc>
                  <a:txBody>
                    <a:bodyPr/>
                    <a:lstStyle/>
                    <a:p>
                      <a:r>
                        <a:rPr lang="en-US" sz="2200" dirty="0" smtClean="0"/>
                        <a:t>Full</a:t>
                      </a:r>
                      <a:r>
                        <a:rPr lang="en-US" sz="2200" baseline="0" dirty="0" smtClean="0"/>
                        <a:t> catch known</a:t>
                      </a:r>
                      <a:endParaRPr lang="en-US" sz="2200" dirty="0" smtClean="0"/>
                    </a:p>
                  </a:txBody>
                  <a:tcPr anchor="ctr"/>
                </a:tc>
                <a:tc>
                  <a:txBody>
                    <a:bodyPr/>
                    <a:lstStyle/>
                    <a:p>
                      <a:r>
                        <a:rPr lang="en-US" sz="2200" dirty="0" smtClean="0"/>
                        <a:t>Full effort</a:t>
                      </a:r>
                      <a:r>
                        <a:rPr lang="en-US" sz="2200" baseline="0" dirty="0" smtClean="0"/>
                        <a:t> known </a:t>
                      </a:r>
                    </a:p>
                    <a:p>
                      <a:r>
                        <a:rPr lang="en-US" sz="2200" baseline="0" dirty="0" smtClean="0"/>
                        <a:t>(CPUE index)</a:t>
                      </a:r>
                      <a:endParaRPr lang="en-US" sz="2200" dirty="0"/>
                    </a:p>
                  </a:txBody>
                  <a:tcPr anchor="ctr"/>
                </a:tc>
                <a:tc>
                  <a:txBody>
                    <a:bodyPr/>
                    <a:lstStyle/>
                    <a:p>
                      <a:r>
                        <a:rPr lang="en-US" sz="2200" dirty="0" smtClean="0"/>
                        <a:t>10,000 samples annually</a:t>
                      </a:r>
                      <a:endParaRPr lang="en-US" sz="2200" dirty="0"/>
                    </a:p>
                  </a:txBody>
                  <a:tcPr anchor="ctr"/>
                </a:tc>
              </a:tr>
              <a:tr h="697291">
                <a:tc>
                  <a:txBody>
                    <a:bodyPr/>
                    <a:lstStyle/>
                    <a:p>
                      <a:r>
                        <a:rPr lang="en-US" sz="2400" dirty="0" smtClean="0"/>
                        <a:t>Rich</a:t>
                      </a:r>
                      <a:endParaRPr lang="en-US" sz="2400" dirty="0"/>
                    </a:p>
                  </a:txBody>
                  <a:tcPr anchor="ctr"/>
                </a:tc>
                <a:tc>
                  <a:txBody>
                    <a:bodyPr/>
                    <a:lstStyle/>
                    <a:p>
                      <a:r>
                        <a:rPr lang="en-US" sz="2200" dirty="0" smtClean="0"/>
                        <a:t>Full catch known</a:t>
                      </a:r>
                      <a:endParaRPr lang="en-US" sz="2200" dirty="0"/>
                    </a:p>
                  </a:txBody>
                  <a:tcPr anchor="ctr"/>
                </a:tc>
                <a:tc>
                  <a:txBody>
                    <a:bodyPr/>
                    <a:lstStyle/>
                    <a:p>
                      <a:r>
                        <a:rPr lang="en-US" sz="2200" dirty="0" smtClean="0"/>
                        <a:t>Full effort known </a:t>
                      </a:r>
                    </a:p>
                    <a:p>
                      <a:r>
                        <a:rPr lang="en-US" sz="2200" dirty="0" smtClean="0"/>
                        <a:t>(CPUE</a:t>
                      </a:r>
                      <a:r>
                        <a:rPr lang="en-US" sz="2200" baseline="0" dirty="0" smtClean="0"/>
                        <a:t> index</a:t>
                      </a:r>
                      <a:r>
                        <a:rPr lang="en-US" sz="2200" dirty="0" smtClean="0"/>
                        <a:t>)</a:t>
                      </a:r>
                      <a:endParaRPr lang="en-US" sz="2200" dirty="0"/>
                    </a:p>
                  </a:txBody>
                  <a:tcPr anchor="ctr"/>
                </a:tc>
                <a:tc>
                  <a:txBody>
                    <a:bodyPr/>
                    <a:lstStyle/>
                    <a:p>
                      <a:r>
                        <a:rPr lang="en-US" sz="2200" dirty="0" smtClean="0"/>
                        <a:t>2,000 samples annually</a:t>
                      </a:r>
                      <a:endParaRPr lang="en-US" sz="2200" dirty="0"/>
                    </a:p>
                  </a:txBody>
                  <a:tcPr anchor="ctr"/>
                </a:tc>
              </a:tr>
              <a:tr h="697291">
                <a:tc>
                  <a:txBody>
                    <a:bodyPr/>
                    <a:lstStyle/>
                    <a:p>
                      <a:r>
                        <a:rPr lang="en-US" sz="2400" dirty="0" smtClean="0"/>
                        <a:t>Moderate</a:t>
                      </a:r>
                      <a:endParaRPr lang="en-US" sz="2400" dirty="0"/>
                    </a:p>
                  </a:txBody>
                  <a:tcPr anchor="ctr"/>
                </a:tc>
                <a:tc>
                  <a:txBody>
                    <a:bodyPr/>
                    <a:lstStyle/>
                    <a:p>
                      <a:r>
                        <a:rPr lang="en-US" sz="2200" dirty="0" smtClean="0"/>
                        <a:t>20%</a:t>
                      </a:r>
                      <a:r>
                        <a:rPr lang="en-US" sz="2200" baseline="0" dirty="0" smtClean="0"/>
                        <a:t> of catch accounted for</a:t>
                      </a:r>
                      <a:endParaRPr lang="en-US" sz="2200" dirty="0"/>
                    </a:p>
                  </a:txBody>
                  <a:tcPr anchor="ctr"/>
                </a:tc>
                <a:tc>
                  <a:txBody>
                    <a:bodyPr/>
                    <a:lstStyle/>
                    <a:p>
                      <a:r>
                        <a:rPr lang="en-US" sz="2200" dirty="0" smtClean="0"/>
                        <a:t>20% of effort accounted for </a:t>
                      </a:r>
                    </a:p>
                    <a:p>
                      <a:r>
                        <a:rPr lang="en-US" sz="2200" dirty="0" smtClean="0"/>
                        <a:t>(CPUE index)</a:t>
                      </a:r>
                      <a:endParaRPr lang="en-US" sz="2200" dirty="0"/>
                    </a:p>
                  </a:txBody>
                  <a:tcPr anchor="ctr"/>
                </a:tc>
                <a:tc>
                  <a:txBody>
                    <a:bodyPr/>
                    <a:lstStyle/>
                    <a:p>
                      <a:r>
                        <a:rPr lang="en-US" sz="2200" dirty="0" smtClean="0"/>
                        <a:t>500 samples annually</a:t>
                      </a:r>
                      <a:endParaRPr lang="en-US" sz="2200" dirty="0"/>
                    </a:p>
                  </a:txBody>
                  <a:tcPr anchor="ctr"/>
                </a:tc>
              </a:tr>
              <a:tr h="697291">
                <a:tc>
                  <a:txBody>
                    <a:bodyPr/>
                    <a:lstStyle/>
                    <a:p>
                      <a:r>
                        <a:rPr lang="en-US" sz="2400" dirty="0" smtClean="0"/>
                        <a:t>Poor A</a:t>
                      </a:r>
                      <a:endParaRPr lang="en-US" sz="2400" dirty="0"/>
                    </a:p>
                  </a:txBody>
                  <a:tcPr anchor="ctr"/>
                </a:tc>
                <a:tc>
                  <a:txBody>
                    <a:bodyPr/>
                    <a:lstStyle/>
                    <a:p>
                      <a:r>
                        <a:rPr lang="en-US" sz="2200" dirty="0" smtClean="0"/>
                        <a:t>20% of</a:t>
                      </a:r>
                      <a:r>
                        <a:rPr lang="en-US" sz="2200" baseline="0" dirty="0" smtClean="0"/>
                        <a:t> catch accounted for</a:t>
                      </a:r>
                      <a:endParaRPr lang="en-US" sz="2200" dirty="0"/>
                    </a:p>
                  </a:txBody>
                  <a:tcPr anchor="ctr"/>
                </a:tc>
                <a:tc>
                  <a:txBody>
                    <a:bodyPr/>
                    <a:lstStyle/>
                    <a:p>
                      <a:r>
                        <a:rPr lang="en-US" sz="2200" dirty="0" smtClean="0"/>
                        <a:t>20% of effort accounted for </a:t>
                      </a:r>
                    </a:p>
                    <a:p>
                      <a:r>
                        <a:rPr lang="en-US" sz="2200" dirty="0" smtClean="0"/>
                        <a:t>(CPUE</a:t>
                      </a:r>
                      <a:r>
                        <a:rPr lang="en-US" sz="2200" baseline="0" dirty="0" smtClean="0"/>
                        <a:t> index)</a:t>
                      </a:r>
                      <a:endParaRPr lang="en-US" sz="2200" dirty="0"/>
                    </a:p>
                  </a:txBody>
                  <a:tcPr anchor="ctr"/>
                </a:tc>
                <a:tc>
                  <a:txBody>
                    <a:bodyPr/>
                    <a:lstStyle/>
                    <a:p>
                      <a:r>
                        <a:rPr lang="en-US" sz="2200" dirty="0" smtClean="0"/>
                        <a:t>50 samples annually</a:t>
                      </a:r>
                      <a:endParaRPr lang="en-US" sz="2200" dirty="0"/>
                    </a:p>
                  </a:txBody>
                  <a:tcPr anchor="ctr"/>
                </a:tc>
              </a:tr>
              <a:tr h="697291">
                <a:tc>
                  <a:txBody>
                    <a:bodyPr/>
                    <a:lstStyle/>
                    <a:p>
                      <a:r>
                        <a:rPr lang="en-US" sz="2400" dirty="0" smtClean="0"/>
                        <a:t>Poor B</a:t>
                      </a:r>
                      <a:endParaRPr lang="en-US" sz="2400" dirty="0"/>
                    </a:p>
                  </a:txBody>
                  <a:tcPr anchor="ctr"/>
                </a:tc>
                <a:tc>
                  <a:txBody>
                    <a:bodyPr/>
                    <a:lstStyle/>
                    <a:p>
                      <a:r>
                        <a:rPr lang="en-US" sz="2200" dirty="0" smtClean="0"/>
                        <a:t>Catch</a:t>
                      </a:r>
                      <a:r>
                        <a:rPr lang="en-US" sz="2200" baseline="0" dirty="0" smtClean="0"/>
                        <a:t> not accounted for</a:t>
                      </a:r>
                      <a:endParaRPr lang="en-US" sz="2200" dirty="0"/>
                    </a:p>
                  </a:txBody>
                  <a:tcPr anchor="ctr"/>
                </a:tc>
                <a:tc>
                  <a:txBody>
                    <a:bodyPr/>
                    <a:lstStyle/>
                    <a:p>
                      <a:r>
                        <a:rPr lang="en-US" sz="2200" dirty="0" smtClean="0"/>
                        <a:t>Fishery-independent</a:t>
                      </a:r>
                      <a:r>
                        <a:rPr lang="en-US" sz="2200" baseline="0" dirty="0" smtClean="0"/>
                        <a:t> index</a:t>
                      </a:r>
                      <a:endParaRPr lang="en-US" sz="2200" dirty="0"/>
                    </a:p>
                  </a:txBody>
                  <a:tcPr anchor="ctr"/>
                </a:tc>
                <a:tc>
                  <a:txBody>
                    <a:bodyPr/>
                    <a:lstStyle/>
                    <a:p>
                      <a:r>
                        <a:rPr lang="en-US" sz="2200" dirty="0" smtClean="0"/>
                        <a:t>500 samples</a:t>
                      </a:r>
                      <a:r>
                        <a:rPr lang="en-US" sz="2200" baseline="0" dirty="0" smtClean="0"/>
                        <a:t> in final year</a:t>
                      </a:r>
                      <a:endParaRPr lang="en-US" sz="2200" dirty="0"/>
                    </a:p>
                  </a:txBody>
                  <a:tcPr anchor="ctr"/>
                </a:tc>
              </a:tr>
              <a:tr h="697291">
                <a:tc>
                  <a:txBody>
                    <a:bodyPr/>
                    <a:lstStyle/>
                    <a:p>
                      <a:r>
                        <a:rPr lang="en-US" sz="2400" dirty="0" smtClean="0"/>
                        <a:t>Poor C</a:t>
                      </a:r>
                      <a:endParaRPr lang="en-US" sz="2400" dirty="0"/>
                    </a:p>
                  </a:txBody>
                  <a:tcPr anchor="ctr"/>
                </a:tc>
                <a:tc>
                  <a:txBody>
                    <a:bodyPr/>
                    <a:lstStyle/>
                    <a:p>
                      <a:r>
                        <a:rPr lang="en-US" sz="2200" dirty="0" smtClean="0"/>
                        <a:t>Catch not accounted for</a:t>
                      </a:r>
                      <a:endParaRPr lang="en-US" sz="2200" dirty="0"/>
                    </a:p>
                  </a:txBody>
                  <a:tcPr anchor="ctr"/>
                </a:tc>
                <a:tc>
                  <a:txBody>
                    <a:bodyPr/>
                    <a:lstStyle/>
                    <a:p>
                      <a:r>
                        <a:rPr lang="en-US" sz="2200" dirty="0" smtClean="0"/>
                        <a:t>No index</a:t>
                      </a:r>
                      <a:endParaRPr lang="en-US" sz="2200" dirty="0"/>
                    </a:p>
                  </a:txBody>
                  <a:tcPr anchor="ctr"/>
                </a:tc>
                <a:tc>
                  <a:txBody>
                    <a:bodyPr/>
                    <a:lstStyle/>
                    <a:p>
                      <a:r>
                        <a:rPr lang="en-US" sz="2200" dirty="0" smtClean="0"/>
                        <a:t>2,000</a:t>
                      </a:r>
                      <a:r>
                        <a:rPr lang="en-US" sz="2200" baseline="0" dirty="0" smtClean="0"/>
                        <a:t> samples in final year</a:t>
                      </a:r>
                      <a:endParaRPr lang="en-US" sz="2200" dirty="0"/>
                    </a:p>
                  </a:txBody>
                  <a:tcPr anchor="ctr"/>
                </a:tc>
              </a:tr>
            </a:tbl>
          </a:graphicData>
        </a:graphic>
      </p:graphicFrame>
      <p:sp>
        <p:nvSpPr>
          <p:cNvPr id="4" name="Title 4"/>
          <p:cNvSpPr>
            <a:spLocks noGrp="1"/>
          </p:cNvSpPr>
          <p:nvPr>
            <p:ph type="title"/>
          </p:nvPr>
        </p:nvSpPr>
        <p:spPr>
          <a:xfrm>
            <a:off x="96981" y="0"/>
            <a:ext cx="10657609" cy="1325563"/>
          </a:xfrm>
        </p:spPr>
        <p:txBody>
          <a:bodyPr>
            <a:normAutofit/>
          </a:bodyPr>
          <a:lstStyle/>
          <a:p>
            <a:r>
              <a:rPr lang="en-US" sz="3200" dirty="0" smtClean="0">
                <a:latin typeface="Helvetica" panose="020B0504020202030204" pitchFamily="34" charset="0"/>
              </a:rPr>
              <a:t>Operating model – data generation</a:t>
            </a:r>
            <a:endParaRPr lang="en-US" sz="3200" dirty="0">
              <a:latin typeface="Helvetica" panose="020B0504020202030204" pitchFamily="34" charset="0"/>
            </a:endParaRPr>
          </a:p>
        </p:txBody>
      </p:sp>
      <p:sp>
        <p:nvSpPr>
          <p:cNvPr id="6" name="Rectangle 5"/>
          <p:cNvSpPr/>
          <p:nvPr/>
        </p:nvSpPr>
        <p:spPr>
          <a:xfrm>
            <a:off x="85726" y="5440497"/>
            <a:ext cx="12106274" cy="1417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76328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96981" y="0"/>
            <a:ext cx="10657609" cy="1325563"/>
          </a:xfrm>
        </p:spPr>
        <p:txBody>
          <a:bodyPr>
            <a:normAutofit/>
          </a:bodyPr>
          <a:lstStyle/>
          <a:p>
            <a:r>
              <a:rPr lang="en-US" sz="3200" dirty="0" smtClean="0">
                <a:latin typeface="Helvetica" panose="020B0504020202030204" pitchFamily="34" charset="0"/>
              </a:rPr>
              <a:t>Operating model – data generation</a:t>
            </a:r>
            <a:endParaRPr lang="en-US" sz="3200" dirty="0">
              <a:latin typeface="Helvetica" panose="020B050402020203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076976216"/>
              </p:ext>
            </p:extLst>
          </p:nvPr>
        </p:nvGraphicFramePr>
        <p:xfrm>
          <a:off x="85726" y="982858"/>
          <a:ext cx="12013628" cy="5139873"/>
        </p:xfrm>
        <a:graphic>
          <a:graphicData uri="http://schemas.openxmlformats.org/drawingml/2006/table">
            <a:tbl>
              <a:tblPr firstRow="1" bandRow="1">
                <a:tableStyleId>{5C22544A-7EE6-4342-B048-85BDC9FD1C3A}</a:tableStyleId>
              </a:tblPr>
              <a:tblGrid>
                <a:gridCol w="2085974"/>
                <a:gridCol w="3328988"/>
                <a:gridCol w="3389171"/>
                <a:gridCol w="3209495"/>
              </a:tblGrid>
              <a:tr h="697291">
                <a:tc>
                  <a:txBody>
                    <a:bodyPr/>
                    <a:lstStyle/>
                    <a:p>
                      <a:r>
                        <a:rPr lang="en-US" sz="2400" dirty="0" smtClean="0"/>
                        <a:t>Data Scenario</a:t>
                      </a:r>
                      <a:endParaRPr lang="en-US" sz="2400" dirty="0"/>
                    </a:p>
                  </a:txBody>
                  <a:tcPr anchor="b"/>
                </a:tc>
                <a:tc>
                  <a:txBody>
                    <a:bodyPr/>
                    <a:lstStyle/>
                    <a:p>
                      <a:r>
                        <a:rPr lang="en-US" sz="2400" dirty="0" smtClean="0"/>
                        <a:t>Catch</a:t>
                      </a:r>
                      <a:endParaRPr lang="en-US" sz="2400" dirty="0"/>
                    </a:p>
                  </a:txBody>
                  <a:tcPr anchor="b"/>
                </a:tc>
                <a:tc>
                  <a:txBody>
                    <a:bodyPr/>
                    <a:lstStyle/>
                    <a:p>
                      <a:r>
                        <a:rPr lang="en-US" sz="2400" dirty="0" smtClean="0"/>
                        <a:t>Index</a:t>
                      </a:r>
                      <a:endParaRPr lang="en-US" sz="2400" dirty="0"/>
                    </a:p>
                  </a:txBody>
                  <a:tcPr anchor="b"/>
                </a:tc>
                <a:tc>
                  <a:txBody>
                    <a:bodyPr/>
                    <a:lstStyle/>
                    <a:p>
                      <a:r>
                        <a:rPr lang="en-US" sz="2400" dirty="0" smtClean="0"/>
                        <a:t>Length</a:t>
                      </a:r>
                      <a:r>
                        <a:rPr lang="en-US" sz="2400" baseline="0" dirty="0" smtClean="0"/>
                        <a:t> Composition</a:t>
                      </a:r>
                      <a:endParaRPr lang="en-US" sz="2400" dirty="0"/>
                    </a:p>
                  </a:txBody>
                  <a:tcPr anchor="b"/>
                </a:tc>
              </a:tr>
              <a:tr h="697291">
                <a:tc>
                  <a:txBody>
                    <a:bodyPr/>
                    <a:lstStyle/>
                    <a:p>
                      <a:r>
                        <a:rPr lang="en-US" sz="2400" dirty="0" smtClean="0"/>
                        <a:t>Ultra-rich</a:t>
                      </a:r>
                      <a:endParaRPr lang="en-US" sz="2400" dirty="0"/>
                    </a:p>
                  </a:txBody>
                  <a:tcPr anchor="ctr"/>
                </a:tc>
                <a:tc>
                  <a:txBody>
                    <a:bodyPr/>
                    <a:lstStyle/>
                    <a:p>
                      <a:r>
                        <a:rPr lang="en-US" sz="2200" dirty="0" smtClean="0"/>
                        <a:t>Full</a:t>
                      </a:r>
                      <a:r>
                        <a:rPr lang="en-US" sz="2200" baseline="0" dirty="0" smtClean="0"/>
                        <a:t> catch known</a:t>
                      </a:r>
                      <a:endParaRPr lang="en-US" sz="2200" dirty="0" smtClean="0"/>
                    </a:p>
                  </a:txBody>
                  <a:tcPr anchor="ctr"/>
                </a:tc>
                <a:tc>
                  <a:txBody>
                    <a:bodyPr/>
                    <a:lstStyle/>
                    <a:p>
                      <a:r>
                        <a:rPr lang="en-US" sz="2200" dirty="0" smtClean="0"/>
                        <a:t>Full effort</a:t>
                      </a:r>
                      <a:r>
                        <a:rPr lang="en-US" sz="2200" baseline="0" dirty="0" smtClean="0"/>
                        <a:t> known </a:t>
                      </a:r>
                    </a:p>
                    <a:p>
                      <a:r>
                        <a:rPr lang="en-US" sz="2200" baseline="0" dirty="0" smtClean="0"/>
                        <a:t>(CPUE index)</a:t>
                      </a:r>
                      <a:endParaRPr lang="en-US" sz="2200" dirty="0"/>
                    </a:p>
                  </a:txBody>
                  <a:tcPr anchor="ctr"/>
                </a:tc>
                <a:tc>
                  <a:txBody>
                    <a:bodyPr/>
                    <a:lstStyle/>
                    <a:p>
                      <a:r>
                        <a:rPr lang="en-US" sz="2200" dirty="0" smtClean="0"/>
                        <a:t>10,000 samples annually</a:t>
                      </a:r>
                      <a:endParaRPr lang="en-US" sz="2200" dirty="0"/>
                    </a:p>
                  </a:txBody>
                  <a:tcPr anchor="ctr"/>
                </a:tc>
              </a:tr>
              <a:tr h="697291">
                <a:tc>
                  <a:txBody>
                    <a:bodyPr/>
                    <a:lstStyle/>
                    <a:p>
                      <a:r>
                        <a:rPr lang="en-US" sz="2400" dirty="0" smtClean="0"/>
                        <a:t>Rich</a:t>
                      </a:r>
                      <a:endParaRPr lang="en-US" sz="2400" dirty="0"/>
                    </a:p>
                  </a:txBody>
                  <a:tcPr anchor="ctr"/>
                </a:tc>
                <a:tc>
                  <a:txBody>
                    <a:bodyPr/>
                    <a:lstStyle/>
                    <a:p>
                      <a:r>
                        <a:rPr lang="en-US" sz="2200" dirty="0" smtClean="0"/>
                        <a:t>Full catch known</a:t>
                      </a:r>
                      <a:endParaRPr lang="en-US" sz="2200" dirty="0"/>
                    </a:p>
                  </a:txBody>
                  <a:tcPr anchor="ctr"/>
                </a:tc>
                <a:tc>
                  <a:txBody>
                    <a:bodyPr/>
                    <a:lstStyle/>
                    <a:p>
                      <a:r>
                        <a:rPr lang="en-US" sz="2200" dirty="0" smtClean="0"/>
                        <a:t>Full effort known </a:t>
                      </a:r>
                    </a:p>
                    <a:p>
                      <a:r>
                        <a:rPr lang="en-US" sz="2200" dirty="0" smtClean="0"/>
                        <a:t>(CPUE</a:t>
                      </a:r>
                      <a:r>
                        <a:rPr lang="en-US" sz="2200" baseline="0" dirty="0" smtClean="0"/>
                        <a:t> index</a:t>
                      </a:r>
                      <a:r>
                        <a:rPr lang="en-US" sz="2200" dirty="0" smtClean="0"/>
                        <a:t>)</a:t>
                      </a:r>
                      <a:endParaRPr lang="en-US" sz="2200" dirty="0"/>
                    </a:p>
                  </a:txBody>
                  <a:tcPr anchor="ctr"/>
                </a:tc>
                <a:tc>
                  <a:txBody>
                    <a:bodyPr/>
                    <a:lstStyle/>
                    <a:p>
                      <a:r>
                        <a:rPr lang="en-US" sz="2200" dirty="0" smtClean="0"/>
                        <a:t>2,000 samples annually</a:t>
                      </a:r>
                      <a:endParaRPr lang="en-US" sz="2200" dirty="0"/>
                    </a:p>
                  </a:txBody>
                  <a:tcPr anchor="ctr"/>
                </a:tc>
              </a:tr>
              <a:tr h="697291">
                <a:tc>
                  <a:txBody>
                    <a:bodyPr/>
                    <a:lstStyle/>
                    <a:p>
                      <a:r>
                        <a:rPr lang="en-US" sz="2400" dirty="0" smtClean="0"/>
                        <a:t>Moderate</a:t>
                      </a:r>
                      <a:endParaRPr lang="en-US" sz="2400" dirty="0"/>
                    </a:p>
                  </a:txBody>
                  <a:tcPr anchor="ctr"/>
                </a:tc>
                <a:tc>
                  <a:txBody>
                    <a:bodyPr/>
                    <a:lstStyle/>
                    <a:p>
                      <a:r>
                        <a:rPr lang="en-US" sz="2200" dirty="0" smtClean="0"/>
                        <a:t>20%</a:t>
                      </a:r>
                      <a:r>
                        <a:rPr lang="en-US" sz="2200" baseline="0" dirty="0" smtClean="0"/>
                        <a:t> of catch accounted for</a:t>
                      </a:r>
                      <a:endParaRPr lang="en-US" sz="2200" dirty="0"/>
                    </a:p>
                  </a:txBody>
                  <a:tcPr anchor="ctr"/>
                </a:tc>
                <a:tc>
                  <a:txBody>
                    <a:bodyPr/>
                    <a:lstStyle/>
                    <a:p>
                      <a:r>
                        <a:rPr lang="en-US" sz="2200" dirty="0" smtClean="0"/>
                        <a:t>20% of effort accounted for </a:t>
                      </a:r>
                    </a:p>
                    <a:p>
                      <a:r>
                        <a:rPr lang="en-US" sz="2200" dirty="0" smtClean="0"/>
                        <a:t>(CPUE index)</a:t>
                      </a:r>
                      <a:endParaRPr lang="en-US" sz="2200" dirty="0"/>
                    </a:p>
                  </a:txBody>
                  <a:tcPr anchor="ctr"/>
                </a:tc>
                <a:tc>
                  <a:txBody>
                    <a:bodyPr/>
                    <a:lstStyle/>
                    <a:p>
                      <a:r>
                        <a:rPr lang="en-US" sz="2200" dirty="0" smtClean="0"/>
                        <a:t>500 samples annually</a:t>
                      </a:r>
                      <a:endParaRPr lang="en-US" sz="2200" dirty="0"/>
                    </a:p>
                  </a:txBody>
                  <a:tcPr anchor="ctr"/>
                </a:tc>
              </a:tr>
              <a:tr h="697291">
                <a:tc>
                  <a:txBody>
                    <a:bodyPr/>
                    <a:lstStyle/>
                    <a:p>
                      <a:r>
                        <a:rPr lang="en-US" sz="2400" dirty="0" smtClean="0"/>
                        <a:t>Poor A</a:t>
                      </a:r>
                      <a:endParaRPr lang="en-US" sz="2400" dirty="0"/>
                    </a:p>
                  </a:txBody>
                  <a:tcPr anchor="ctr"/>
                </a:tc>
                <a:tc>
                  <a:txBody>
                    <a:bodyPr/>
                    <a:lstStyle/>
                    <a:p>
                      <a:r>
                        <a:rPr lang="en-US" sz="2200" dirty="0" smtClean="0"/>
                        <a:t>20% of</a:t>
                      </a:r>
                      <a:r>
                        <a:rPr lang="en-US" sz="2200" baseline="0" dirty="0" smtClean="0"/>
                        <a:t> catch accounted for</a:t>
                      </a:r>
                      <a:endParaRPr lang="en-US" sz="2200" dirty="0"/>
                    </a:p>
                  </a:txBody>
                  <a:tcPr anchor="ctr"/>
                </a:tc>
                <a:tc>
                  <a:txBody>
                    <a:bodyPr/>
                    <a:lstStyle/>
                    <a:p>
                      <a:r>
                        <a:rPr lang="en-US" sz="2200" dirty="0" smtClean="0"/>
                        <a:t>20% of effort accounted for </a:t>
                      </a:r>
                    </a:p>
                    <a:p>
                      <a:r>
                        <a:rPr lang="en-US" sz="2200" dirty="0" smtClean="0"/>
                        <a:t>(CPUE</a:t>
                      </a:r>
                      <a:r>
                        <a:rPr lang="en-US" sz="2200" baseline="0" dirty="0" smtClean="0"/>
                        <a:t> index)</a:t>
                      </a:r>
                      <a:endParaRPr lang="en-US" sz="2200" dirty="0"/>
                    </a:p>
                  </a:txBody>
                  <a:tcPr anchor="ctr"/>
                </a:tc>
                <a:tc>
                  <a:txBody>
                    <a:bodyPr/>
                    <a:lstStyle/>
                    <a:p>
                      <a:r>
                        <a:rPr lang="en-US" sz="2200" dirty="0" smtClean="0"/>
                        <a:t>50 samples annually</a:t>
                      </a:r>
                      <a:endParaRPr lang="en-US" sz="2200" dirty="0"/>
                    </a:p>
                  </a:txBody>
                  <a:tcPr anchor="ctr"/>
                </a:tc>
              </a:tr>
              <a:tr h="697291">
                <a:tc>
                  <a:txBody>
                    <a:bodyPr/>
                    <a:lstStyle/>
                    <a:p>
                      <a:r>
                        <a:rPr lang="en-US" sz="2400" dirty="0" smtClean="0"/>
                        <a:t>Poor B</a:t>
                      </a:r>
                      <a:endParaRPr lang="en-US" sz="2400" dirty="0"/>
                    </a:p>
                  </a:txBody>
                  <a:tcPr anchor="ctr"/>
                </a:tc>
                <a:tc>
                  <a:txBody>
                    <a:bodyPr/>
                    <a:lstStyle/>
                    <a:p>
                      <a:r>
                        <a:rPr lang="en-US" sz="2200" dirty="0" smtClean="0"/>
                        <a:t>Catch</a:t>
                      </a:r>
                      <a:r>
                        <a:rPr lang="en-US" sz="2200" baseline="0" dirty="0" smtClean="0"/>
                        <a:t> not accounted for</a:t>
                      </a:r>
                      <a:endParaRPr lang="en-US" sz="2200" dirty="0"/>
                    </a:p>
                  </a:txBody>
                  <a:tcPr anchor="ctr"/>
                </a:tc>
                <a:tc>
                  <a:txBody>
                    <a:bodyPr/>
                    <a:lstStyle/>
                    <a:p>
                      <a:r>
                        <a:rPr lang="en-US" sz="2200" dirty="0" smtClean="0"/>
                        <a:t>Fishery-independent</a:t>
                      </a:r>
                      <a:r>
                        <a:rPr lang="en-US" sz="2200" baseline="0" dirty="0" smtClean="0"/>
                        <a:t> index</a:t>
                      </a:r>
                      <a:endParaRPr lang="en-US" sz="2200" dirty="0"/>
                    </a:p>
                  </a:txBody>
                  <a:tcPr anchor="ctr"/>
                </a:tc>
                <a:tc>
                  <a:txBody>
                    <a:bodyPr/>
                    <a:lstStyle/>
                    <a:p>
                      <a:r>
                        <a:rPr lang="en-US" sz="2200" dirty="0" smtClean="0"/>
                        <a:t>500 samples</a:t>
                      </a:r>
                      <a:r>
                        <a:rPr lang="en-US" sz="2200" baseline="0" dirty="0" smtClean="0"/>
                        <a:t> in final year</a:t>
                      </a:r>
                      <a:endParaRPr lang="en-US" sz="2200" dirty="0"/>
                    </a:p>
                  </a:txBody>
                  <a:tcPr anchor="ctr"/>
                </a:tc>
              </a:tr>
              <a:tr h="697291">
                <a:tc>
                  <a:txBody>
                    <a:bodyPr/>
                    <a:lstStyle/>
                    <a:p>
                      <a:r>
                        <a:rPr lang="en-US" sz="2400" dirty="0" smtClean="0"/>
                        <a:t>Poor C</a:t>
                      </a:r>
                      <a:endParaRPr lang="en-US" sz="2400" dirty="0"/>
                    </a:p>
                  </a:txBody>
                  <a:tcPr anchor="ctr"/>
                </a:tc>
                <a:tc>
                  <a:txBody>
                    <a:bodyPr/>
                    <a:lstStyle/>
                    <a:p>
                      <a:r>
                        <a:rPr lang="en-US" sz="2200" dirty="0" smtClean="0"/>
                        <a:t>Catch not accounted for</a:t>
                      </a:r>
                      <a:endParaRPr lang="en-US" sz="2200" dirty="0"/>
                    </a:p>
                  </a:txBody>
                  <a:tcPr anchor="ctr"/>
                </a:tc>
                <a:tc>
                  <a:txBody>
                    <a:bodyPr/>
                    <a:lstStyle/>
                    <a:p>
                      <a:r>
                        <a:rPr lang="en-US" sz="2200" dirty="0" smtClean="0"/>
                        <a:t>No index</a:t>
                      </a:r>
                      <a:endParaRPr lang="en-US" sz="2200" dirty="0"/>
                    </a:p>
                  </a:txBody>
                  <a:tcPr anchor="ctr"/>
                </a:tc>
                <a:tc>
                  <a:txBody>
                    <a:bodyPr/>
                    <a:lstStyle/>
                    <a:p>
                      <a:r>
                        <a:rPr lang="en-US" sz="2200" dirty="0" smtClean="0"/>
                        <a:t>2,000</a:t>
                      </a:r>
                      <a:r>
                        <a:rPr lang="en-US" sz="2200" baseline="0" dirty="0" smtClean="0"/>
                        <a:t> samples in final year</a:t>
                      </a:r>
                      <a:endParaRPr lang="en-US" sz="2200" dirty="0"/>
                    </a:p>
                  </a:txBody>
                  <a:tcPr anchor="ctr"/>
                </a:tc>
              </a:tr>
            </a:tbl>
          </a:graphicData>
        </a:graphic>
      </p:graphicFrame>
    </p:spTree>
    <p:extLst>
      <p:ext uri="{BB962C8B-B14F-4D97-AF65-F5344CB8AC3E}">
        <p14:creationId xmlns:p14="http://schemas.microsoft.com/office/powerpoint/2010/main" val="24164674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panose="020B0504020202030204" pitchFamily="34" charset="0"/>
              </a:rPr>
              <a:t>Reference point:</a:t>
            </a:r>
            <a:br>
              <a:rPr lang="en-US" dirty="0" smtClean="0">
                <a:latin typeface="Helvetica" panose="020B0504020202030204" pitchFamily="34" charset="0"/>
              </a:rPr>
            </a:br>
            <a:r>
              <a:rPr lang="en-US" dirty="0" smtClean="0">
                <a:latin typeface="Helvetica" panose="020B0504020202030204" pitchFamily="34" charset="0"/>
              </a:rPr>
              <a:t>Spawning potential ratio (SPR)</a:t>
            </a:r>
            <a:endParaRPr lang="en-US" dirty="0">
              <a:latin typeface="Helvetica" panose="020B050402020203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196325757"/>
              </p:ext>
            </p:extLst>
          </p:nvPr>
        </p:nvGraphicFramePr>
        <p:xfrm>
          <a:off x="838200" y="2483099"/>
          <a:ext cx="3144610" cy="1078808"/>
        </p:xfrm>
        <a:graphic>
          <a:graphicData uri="http://schemas.openxmlformats.org/presentationml/2006/ole">
            <mc:AlternateContent xmlns:mc="http://schemas.openxmlformats.org/markup-compatibility/2006">
              <mc:Choice xmlns:v="urn:schemas-microsoft-com:vml" Requires="v">
                <p:oleObj spid="_x0000_s2266" name="Equation" r:id="rId4" imgW="1307532" imgH="444307" progId="Equation.DSMT4">
                  <p:embed/>
                </p:oleObj>
              </mc:Choice>
              <mc:Fallback>
                <p:oleObj name="Equation" r:id="rId4" imgW="1307532" imgH="44430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483099"/>
                        <a:ext cx="3144610" cy="1078808"/>
                      </a:xfrm>
                      <a:prstGeom prst="rect">
                        <a:avLst/>
                      </a:prstGeom>
                      <a:noFill/>
                    </p:spPr>
                  </p:pic>
                </p:oleObj>
              </mc:Fallback>
            </mc:AlternateContent>
          </a:graphicData>
        </a:graphic>
      </p:graphicFrame>
      <p:sp>
        <p:nvSpPr>
          <p:cNvPr id="5" name="TextBox 4"/>
          <p:cNvSpPr txBox="1"/>
          <p:nvPr/>
        </p:nvSpPr>
        <p:spPr>
          <a:xfrm>
            <a:off x="838200" y="2021434"/>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Annual Biomass</a:t>
            </a:r>
            <a:endParaRPr lang="en-US" sz="2400" dirty="0">
              <a:solidFill>
                <a:schemeClr val="accent6">
                  <a:lumMod val="75000"/>
                </a:schemeClr>
              </a:solidFill>
              <a:latin typeface="Helvetica" panose="020B0504020202030204" pitchFamily="34" charset="0"/>
            </a:endParaRPr>
          </a:p>
        </p:txBody>
      </p:sp>
      <p:sp>
        <p:nvSpPr>
          <p:cNvPr id="6" name="Rectangle 2"/>
          <p:cNvSpPr>
            <a:spLocks noChangeArrowheads="1"/>
          </p:cNvSpPr>
          <p:nvPr/>
        </p:nvSpPr>
        <p:spPr bwMode="auto">
          <a:xfrm>
            <a:off x="838200" y="4582390"/>
            <a:ext cx="1790324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868540125"/>
              </p:ext>
            </p:extLst>
          </p:nvPr>
        </p:nvGraphicFramePr>
        <p:xfrm>
          <a:off x="838200" y="4582390"/>
          <a:ext cx="3603675" cy="1078807"/>
        </p:xfrm>
        <a:graphic>
          <a:graphicData uri="http://schemas.openxmlformats.org/presentationml/2006/ole">
            <mc:AlternateContent xmlns:mc="http://schemas.openxmlformats.org/markup-compatibility/2006">
              <mc:Choice xmlns:v="urn:schemas-microsoft-com:vml" Requires="v">
                <p:oleObj spid="_x0000_s2267" name="Equation" r:id="rId6" imgW="1497950" imgH="444307" progId="Equation.DSMT4">
                  <p:embed/>
                </p:oleObj>
              </mc:Choice>
              <mc:Fallback>
                <p:oleObj name="Equation" r:id="rId6" imgW="1497950" imgH="444307"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4582390"/>
                        <a:ext cx="3603675" cy="1078807"/>
                      </a:xfrm>
                      <a:prstGeom prst="rect">
                        <a:avLst/>
                      </a:prstGeom>
                      <a:noFill/>
                    </p:spPr>
                  </p:pic>
                </p:oleObj>
              </mc:Fallback>
            </mc:AlternateContent>
          </a:graphicData>
        </a:graphic>
      </p:graphicFrame>
      <p:sp>
        <p:nvSpPr>
          <p:cNvPr id="8" name="TextBox 7"/>
          <p:cNvSpPr txBox="1"/>
          <p:nvPr/>
        </p:nvSpPr>
        <p:spPr>
          <a:xfrm>
            <a:off x="838200" y="4120725"/>
            <a:ext cx="4072512" cy="461665"/>
          </a:xfrm>
          <a:prstGeom prst="rect">
            <a:avLst/>
          </a:prstGeom>
          <a:noFill/>
        </p:spPr>
        <p:txBody>
          <a:bodyPr wrap="square" rtlCol="0">
            <a:spAutoFit/>
          </a:bodyPr>
          <a:lstStyle/>
          <a:p>
            <a:r>
              <a:rPr lang="en-US" sz="2400" dirty="0">
                <a:solidFill>
                  <a:schemeClr val="accent6">
                    <a:lumMod val="75000"/>
                  </a:schemeClr>
                </a:solidFill>
                <a:latin typeface="Helvetica" panose="020B0504020202030204" pitchFamily="34" charset="0"/>
              </a:rPr>
              <a:t>U</a:t>
            </a:r>
            <a:r>
              <a:rPr lang="en-US" sz="2400" dirty="0" smtClean="0">
                <a:solidFill>
                  <a:schemeClr val="accent6">
                    <a:lumMod val="75000"/>
                  </a:schemeClr>
                </a:solidFill>
                <a:latin typeface="Helvetica" panose="020B0504020202030204" pitchFamily="34" charset="0"/>
              </a:rPr>
              <a:t>nfished biomass</a:t>
            </a:r>
            <a:endParaRPr lang="en-US" sz="2400" dirty="0">
              <a:solidFill>
                <a:schemeClr val="accent6">
                  <a:lumMod val="75000"/>
                </a:schemeClr>
              </a:solidFill>
              <a:latin typeface="Helvetica" panose="020B0504020202030204" pitchFamily="34"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3054327909"/>
              </p:ext>
            </p:extLst>
          </p:nvPr>
        </p:nvGraphicFramePr>
        <p:xfrm>
          <a:off x="6414337" y="2673026"/>
          <a:ext cx="2431016" cy="1116953"/>
        </p:xfrm>
        <a:graphic>
          <a:graphicData uri="http://schemas.openxmlformats.org/presentationml/2006/ole">
            <mc:AlternateContent xmlns:mc="http://schemas.openxmlformats.org/markup-compatibility/2006">
              <mc:Choice xmlns:v="urn:schemas-microsoft-com:vml" Requires="v">
                <p:oleObj spid="_x0000_s2268" name="Equation" r:id="rId8" imgW="939600" imgH="431640" progId="Equation.DSMT4">
                  <p:embed/>
                </p:oleObj>
              </mc:Choice>
              <mc:Fallback>
                <p:oleObj name="Equation" r:id="rId8" imgW="939600" imgH="431640" progId="Equation.DSMT4">
                  <p:embed/>
                  <p:pic>
                    <p:nvPicPr>
                      <p:cNvPr id="0" name=""/>
                      <p:cNvPicPr/>
                      <p:nvPr/>
                    </p:nvPicPr>
                    <p:blipFill>
                      <a:blip r:embed="rId9"/>
                      <a:stretch>
                        <a:fillRect/>
                      </a:stretch>
                    </p:blipFill>
                    <p:spPr>
                      <a:xfrm>
                        <a:off x="6414337" y="2673026"/>
                        <a:ext cx="2431016" cy="1116953"/>
                      </a:xfrm>
                      <a:prstGeom prst="rect">
                        <a:avLst/>
                      </a:prstGeom>
                    </p:spPr>
                  </p:pic>
                </p:oleObj>
              </mc:Fallback>
            </mc:AlternateContent>
          </a:graphicData>
        </a:graphic>
      </p:graphicFrame>
      <p:sp>
        <p:nvSpPr>
          <p:cNvPr id="13" name="TextBox 12"/>
          <p:cNvSpPr txBox="1"/>
          <p:nvPr/>
        </p:nvSpPr>
        <p:spPr>
          <a:xfrm>
            <a:off x="6213390" y="2021434"/>
            <a:ext cx="4610553"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Spawning Potential Ratio (SPR)</a:t>
            </a:r>
            <a:endParaRPr lang="en-US" sz="2400" dirty="0">
              <a:solidFill>
                <a:schemeClr val="accent6">
                  <a:lumMod val="75000"/>
                </a:schemeClr>
              </a:solidFill>
              <a:latin typeface="Helvetica" panose="020B0504020202030204" pitchFamily="34" charset="0"/>
            </a:endParaRPr>
          </a:p>
        </p:txBody>
      </p:sp>
      <p:sp>
        <p:nvSpPr>
          <p:cNvPr id="3" name="TextBox 2"/>
          <p:cNvSpPr txBox="1"/>
          <p:nvPr/>
        </p:nvSpPr>
        <p:spPr>
          <a:xfrm>
            <a:off x="6828126" y="6079997"/>
            <a:ext cx="5363874" cy="461665"/>
          </a:xfrm>
          <a:prstGeom prst="rect">
            <a:avLst/>
          </a:prstGeom>
          <a:noFill/>
        </p:spPr>
        <p:txBody>
          <a:bodyPr wrap="square" rtlCol="0">
            <a:spAutoFit/>
          </a:bodyPr>
          <a:lstStyle/>
          <a:p>
            <a:r>
              <a:rPr lang="en-US" sz="2400" dirty="0" smtClean="0">
                <a:solidFill>
                  <a:schemeClr val="accent4">
                    <a:lumMod val="75000"/>
                  </a:schemeClr>
                </a:solidFill>
                <a:latin typeface="Helvetica" panose="020B0504020202030204" pitchFamily="34" charset="0"/>
              </a:rPr>
              <a:t>(</a:t>
            </a:r>
            <a:r>
              <a:rPr lang="en-US" sz="2400" dirty="0" err="1" smtClean="0">
                <a:solidFill>
                  <a:schemeClr val="accent4">
                    <a:lumMod val="75000"/>
                  </a:schemeClr>
                </a:solidFill>
                <a:latin typeface="Helvetica" panose="020B0504020202030204" pitchFamily="34" charset="0"/>
              </a:rPr>
              <a:t>Nadon</a:t>
            </a:r>
            <a:r>
              <a:rPr lang="en-US" sz="2400" dirty="0" smtClean="0">
                <a:solidFill>
                  <a:schemeClr val="accent4">
                    <a:lumMod val="75000"/>
                  </a:schemeClr>
                </a:solidFill>
                <a:latin typeface="Helvetica" panose="020B0504020202030204" pitchFamily="34" charset="0"/>
              </a:rPr>
              <a:t> et al. 2015, Ault </a:t>
            </a:r>
            <a:r>
              <a:rPr lang="en-US" sz="2400" dirty="0">
                <a:solidFill>
                  <a:schemeClr val="accent4">
                    <a:lumMod val="75000"/>
                  </a:schemeClr>
                </a:solidFill>
                <a:latin typeface="Helvetica" panose="020B0504020202030204" pitchFamily="34" charset="0"/>
              </a:rPr>
              <a:t>et al. </a:t>
            </a:r>
            <a:r>
              <a:rPr lang="en-US" sz="2400" dirty="0" smtClean="0">
                <a:solidFill>
                  <a:schemeClr val="accent4">
                    <a:lumMod val="75000"/>
                  </a:schemeClr>
                </a:solidFill>
                <a:latin typeface="Helvetica" panose="020B0504020202030204" pitchFamily="34" charset="0"/>
              </a:rPr>
              <a:t>2008)</a:t>
            </a:r>
            <a:endParaRPr lang="en-US" sz="2400" dirty="0"/>
          </a:p>
        </p:txBody>
      </p:sp>
    </p:spTree>
    <p:extLst>
      <p:ext uri="{BB962C8B-B14F-4D97-AF65-F5344CB8AC3E}">
        <p14:creationId xmlns:p14="http://schemas.microsoft.com/office/powerpoint/2010/main" val="3756654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8053" y="1194911"/>
            <a:ext cx="4696691" cy="5663089"/>
          </a:xfrm>
          <a:prstGeom prst="rect">
            <a:avLst/>
          </a:prstGeom>
          <a:noFill/>
        </p:spPr>
        <p:txBody>
          <a:bodyPr wrap="square" rtlCol="0">
            <a:spAutoFit/>
          </a:bodyPr>
          <a:lstStyle/>
          <a:p>
            <a:r>
              <a:rPr lang="en-US" sz="2800" dirty="0" smtClean="0">
                <a:solidFill>
                  <a:schemeClr val="accent2">
                    <a:lumMod val="75000"/>
                  </a:schemeClr>
                </a:solidFill>
                <a:latin typeface="Helvetica" panose="020B0504020202030204" pitchFamily="34" charset="0"/>
              </a:rPr>
              <a:t>Inputs</a:t>
            </a:r>
          </a:p>
          <a:p>
            <a:endParaRPr lang="en-US" sz="1400" dirty="0">
              <a:solidFill>
                <a:schemeClr val="accent2">
                  <a:lumMod val="75000"/>
                </a:schemeClr>
              </a:solidFill>
              <a:latin typeface="Helvetica" panose="020B0504020202030204" pitchFamily="34" charset="0"/>
            </a:endParaRPr>
          </a:p>
          <a:p>
            <a:r>
              <a:rPr lang="en-US" sz="2400" dirty="0" smtClean="0">
                <a:latin typeface="Helvetica" panose="020B0504020202030204" pitchFamily="34" charset="0"/>
              </a:rPr>
              <a:t>Fixed parameters</a:t>
            </a:r>
          </a:p>
          <a:p>
            <a:pPr marL="514350" indent="-514350">
              <a:buAutoNum type="arabicParenR"/>
            </a:pPr>
            <a:r>
              <a:rPr lang="en-US" sz="2400" dirty="0" smtClean="0">
                <a:latin typeface="Helvetica" panose="020B0504020202030204" pitchFamily="34" charset="0"/>
              </a:rPr>
              <a:t>Von </a:t>
            </a:r>
            <a:r>
              <a:rPr lang="en-US" sz="2400" dirty="0" err="1" smtClean="0">
                <a:latin typeface="Helvetica" panose="020B0504020202030204" pitchFamily="34" charset="0"/>
              </a:rPr>
              <a:t>Bertalanffy</a:t>
            </a:r>
            <a:r>
              <a:rPr lang="en-US" sz="2400" dirty="0" smtClean="0">
                <a:latin typeface="Helvetica" panose="020B0504020202030204" pitchFamily="34" charset="0"/>
              </a:rPr>
              <a:t> </a:t>
            </a:r>
            <a:r>
              <a:rPr lang="en-US" sz="2400" dirty="0" err="1">
                <a:latin typeface="Helvetica" panose="020B0504020202030204" pitchFamily="34" charset="0"/>
              </a:rPr>
              <a:t>Linf</a:t>
            </a:r>
            <a:r>
              <a:rPr lang="en-US" sz="2400" dirty="0">
                <a:latin typeface="Helvetica" panose="020B0504020202030204" pitchFamily="34" charset="0"/>
              </a:rPr>
              <a:t> and k</a:t>
            </a:r>
          </a:p>
          <a:p>
            <a:pPr marL="514350" indent="-514350">
              <a:buAutoNum type="arabicParenR"/>
            </a:pPr>
            <a:r>
              <a:rPr lang="en-US" sz="2400" dirty="0" smtClean="0">
                <a:latin typeface="Helvetica" panose="020B0504020202030204" pitchFamily="34" charset="0"/>
              </a:rPr>
              <a:t>Maturity curve</a:t>
            </a:r>
          </a:p>
          <a:p>
            <a:pPr marL="514350" indent="-514350">
              <a:buAutoNum type="arabicParenR"/>
            </a:pPr>
            <a:r>
              <a:rPr lang="en-US" sz="2400" dirty="0" smtClean="0">
                <a:latin typeface="Helvetica" panose="020B0504020202030204" pitchFamily="34" charset="0"/>
              </a:rPr>
              <a:t>Natural mortality</a:t>
            </a:r>
          </a:p>
          <a:p>
            <a:pPr marL="514350" indent="-514350">
              <a:buAutoNum type="arabicParenR"/>
            </a:pPr>
            <a:r>
              <a:rPr lang="en-US" sz="2400" dirty="0" smtClean="0">
                <a:latin typeface="Helvetica" panose="020B0504020202030204" pitchFamily="34" charset="0"/>
              </a:rPr>
              <a:t>CV for length-at-age</a:t>
            </a:r>
          </a:p>
          <a:p>
            <a:pPr marL="514350" indent="-514350">
              <a:buAutoNum type="arabicParenR"/>
            </a:pPr>
            <a:r>
              <a:rPr lang="en-US" sz="2400" dirty="0" smtClean="0">
                <a:latin typeface="Helvetica" panose="020B0504020202030204" pitchFamily="34" charset="0"/>
              </a:rPr>
              <a:t>CV for observed catch and index</a:t>
            </a:r>
          </a:p>
          <a:p>
            <a:endParaRPr lang="en-US" sz="2800" dirty="0" smtClean="0">
              <a:latin typeface="Helvetica" panose="020B0504020202030204" pitchFamily="34" charset="0"/>
            </a:endParaRPr>
          </a:p>
          <a:p>
            <a:r>
              <a:rPr lang="en-US" sz="2400" dirty="0" smtClean="0">
                <a:latin typeface="Helvetica" panose="020B0504020202030204" pitchFamily="34" charset="0"/>
              </a:rPr>
              <a:t>Data inputs</a:t>
            </a:r>
          </a:p>
          <a:p>
            <a:pPr marL="457200" indent="-457200">
              <a:buAutoNum type="arabicParenR"/>
            </a:pPr>
            <a:r>
              <a:rPr lang="en-US" sz="2400" dirty="0" smtClean="0">
                <a:latin typeface="Helvetica" panose="020B0504020202030204" pitchFamily="34" charset="0"/>
              </a:rPr>
              <a:t>Length composition</a:t>
            </a:r>
          </a:p>
          <a:p>
            <a:pPr marL="457200" indent="-457200">
              <a:buAutoNum type="arabicParenR"/>
            </a:pPr>
            <a:r>
              <a:rPr lang="en-US" sz="2400" dirty="0" smtClean="0">
                <a:latin typeface="Helvetica" panose="020B0504020202030204" pitchFamily="34" charset="0"/>
              </a:rPr>
              <a:t>Catch time series</a:t>
            </a:r>
          </a:p>
          <a:p>
            <a:pPr marL="457200" indent="-457200">
              <a:buAutoNum type="arabicParenR"/>
            </a:pPr>
            <a:r>
              <a:rPr lang="en-US" sz="2400" dirty="0" smtClean="0">
                <a:latin typeface="Helvetica" panose="020B0504020202030204" pitchFamily="34" charset="0"/>
              </a:rPr>
              <a:t>Abundance index time series</a:t>
            </a:r>
          </a:p>
          <a:p>
            <a:endParaRPr lang="en-US" sz="2800" dirty="0">
              <a:solidFill>
                <a:schemeClr val="accent2">
                  <a:lumMod val="75000"/>
                </a:schemeClr>
              </a:solidFill>
              <a:latin typeface="Helvetica" panose="020B0504020202030204" pitchFamily="34" charset="0"/>
            </a:endParaRPr>
          </a:p>
        </p:txBody>
      </p:sp>
      <p:sp>
        <p:nvSpPr>
          <p:cNvPr id="8" name="Title 4"/>
          <p:cNvSpPr txBox="1">
            <a:spLocks/>
          </p:cNvSpPr>
          <p:nvPr/>
        </p:nvSpPr>
        <p:spPr>
          <a:xfrm>
            <a:off x="96981" y="0"/>
            <a:ext cx="11809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smtClean="0">
                <a:latin typeface="Helvetica" panose="020B0504020202030204" pitchFamily="34" charset="0"/>
              </a:rPr>
              <a:t>Estimation model – implemented using Template Model Builder</a:t>
            </a:r>
            <a:endParaRPr lang="en-US" sz="3200" dirty="0">
              <a:latin typeface="Helvetica" panose="020B0504020202030204" pitchFamily="34" charset="0"/>
            </a:endParaRPr>
          </a:p>
        </p:txBody>
      </p:sp>
    </p:spTree>
    <p:extLst>
      <p:ext uri="{BB962C8B-B14F-4D97-AF65-F5344CB8AC3E}">
        <p14:creationId xmlns:p14="http://schemas.microsoft.com/office/powerpoint/2010/main" val="2901126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96981" y="0"/>
            <a:ext cx="11809269" cy="1325563"/>
          </a:xfrm>
        </p:spPr>
        <p:txBody>
          <a:bodyPr>
            <a:normAutofit/>
          </a:bodyPr>
          <a:lstStyle/>
          <a:p>
            <a:r>
              <a:rPr lang="en-US" sz="3200" dirty="0" smtClean="0">
                <a:latin typeface="Helvetica" panose="020B0504020202030204" pitchFamily="34" charset="0"/>
              </a:rPr>
              <a:t>Estimation model – implemented using Template Model Builder</a:t>
            </a:r>
            <a:endParaRPr lang="en-US" sz="3200" dirty="0">
              <a:latin typeface="Helvetica" panose="020B0504020202030204" pitchFamily="34" charset="0"/>
            </a:endParaRPr>
          </a:p>
        </p:txBody>
      </p:sp>
      <p:sp>
        <p:nvSpPr>
          <p:cNvPr id="7" name="TextBox 6"/>
          <p:cNvSpPr txBox="1"/>
          <p:nvPr/>
        </p:nvSpPr>
        <p:spPr>
          <a:xfrm>
            <a:off x="5470813" y="1215735"/>
            <a:ext cx="5740978" cy="5601533"/>
          </a:xfrm>
          <a:prstGeom prst="rect">
            <a:avLst/>
          </a:prstGeom>
          <a:noFill/>
        </p:spPr>
        <p:txBody>
          <a:bodyPr wrap="square" rtlCol="0">
            <a:spAutoFit/>
          </a:bodyPr>
          <a:lstStyle/>
          <a:p>
            <a:r>
              <a:rPr lang="en-US" sz="2800" dirty="0" smtClean="0">
                <a:solidFill>
                  <a:schemeClr val="accent2">
                    <a:lumMod val="75000"/>
                  </a:schemeClr>
                </a:solidFill>
                <a:latin typeface="Helvetica" panose="020B0504020202030204" pitchFamily="34" charset="0"/>
              </a:rPr>
              <a:t>Outputs</a:t>
            </a:r>
          </a:p>
          <a:p>
            <a:endParaRPr lang="en-US" sz="1400" dirty="0" smtClean="0">
              <a:solidFill>
                <a:schemeClr val="accent2">
                  <a:lumMod val="75000"/>
                </a:schemeClr>
              </a:solidFill>
              <a:latin typeface="Helvetica" panose="020B0504020202030204" pitchFamily="34" charset="0"/>
            </a:endParaRPr>
          </a:p>
          <a:p>
            <a:r>
              <a:rPr lang="en-US" sz="2400" dirty="0" smtClean="0">
                <a:latin typeface="Helvetica" panose="020B0504020202030204" pitchFamily="34" charset="0"/>
              </a:rPr>
              <a:t>Estimated</a:t>
            </a:r>
            <a:endParaRPr lang="en-US" sz="1400" dirty="0">
              <a:solidFill>
                <a:schemeClr val="accent2">
                  <a:lumMod val="75000"/>
                </a:schemeClr>
              </a:solidFill>
              <a:latin typeface="Helvetica" panose="020B0504020202030204" pitchFamily="34" charset="0"/>
            </a:endParaRPr>
          </a:p>
          <a:p>
            <a:pPr marL="457200" indent="-457200">
              <a:buAutoNum type="arabicParenR"/>
            </a:pPr>
            <a:r>
              <a:rPr lang="en-US" sz="2400" dirty="0" smtClean="0">
                <a:latin typeface="Helvetica" panose="020B0504020202030204" pitchFamily="34" charset="0"/>
              </a:rPr>
              <a:t>Annual fishing mortality (fixed effect)</a:t>
            </a:r>
          </a:p>
          <a:p>
            <a:pPr marL="457200" indent="-457200">
              <a:buAutoNum type="arabicParenR"/>
            </a:pPr>
            <a:r>
              <a:rPr lang="en-US" sz="2400" dirty="0" smtClean="0">
                <a:latin typeface="Helvetica" panose="020B0504020202030204" pitchFamily="34" charset="0"/>
              </a:rPr>
              <a:t>Global mean recruitment</a:t>
            </a:r>
          </a:p>
          <a:p>
            <a:pPr marL="457200" indent="-457200">
              <a:buAutoNum type="arabicParenR"/>
            </a:pPr>
            <a:r>
              <a:rPr lang="en-US" sz="2400" dirty="0" smtClean="0">
                <a:latin typeface="Helvetica" panose="020B0504020202030204" pitchFamily="34" charset="0"/>
              </a:rPr>
              <a:t>Random effects on annual recruitment</a:t>
            </a:r>
          </a:p>
          <a:p>
            <a:pPr marL="457200" indent="-457200">
              <a:buAutoNum type="arabicParenR"/>
            </a:pPr>
            <a:r>
              <a:rPr lang="en-US" sz="2400" dirty="0" smtClean="0">
                <a:latin typeface="Helvetica" panose="020B0504020202030204" pitchFamily="34" charset="0"/>
              </a:rPr>
              <a:t>Recruitment variation (</a:t>
            </a:r>
            <a:r>
              <a:rPr lang="el-GR" sz="2400" dirty="0" smtClean="0">
                <a:latin typeface="Calibri" panose="020F0502020204030204" pitchFamily="34" charset="0"/>
              </a:rPr>
              <a:t>σ</a:t>
            </a:r>
            <a:r>
              <a:rPr lang="en-US" sz="2400" baseline="-25000" dirty="0" smtClean="0">
                <a:latin typeface="Calibri" panose="020F0502020204030204" pitchFamily="34" charset="0"/>
              </a:rPr>
              <a:t>R</a:t>
            </a:r>
            <a:r>
              <a:rPr lang="en-US" sz="2400" dirty="0" smtClean="0">
                <a:latin typeface="Helvetica" panose="020B0504020202030204" pitchFamily="34" charset="0"/>
              </a:rPr>
              <a:t>)</a:t>
            </a:r>
          </a:p>
          <a:p>
            <a:pPr marL="457200" indent="-457200">
              <a:buAutoNum type="arabicParenR"/>
            </a:pPr>
            <a:r>
              <a:rPr lang="en-US" sz="2400" dirty="0" smtClean="0">
                <a:latin typeface="Helvetica" panose="020B0504020202030204" pitchFamily="34" charset="0"/>
              </a:rPr>
              <a:t>Catchability coefficient</a:t>
            </a:r>
          </a:p>
          <a:p>
            <a:pPr marL="457200" indent="-457200">
              <a:buAutoNum type="arabicParenR"/>
            </a:pPr>
            <a:r>
              <a:rPr lang="en-US" sz="2400" dirty="0" smtClean="0">
                <a:latin typeface="Helvetica" panose="020B0504020202030204" pitchFamily="34" charset="0"/>
              </a:rPr>
              <a:t>Logistic selectivity parameters</a:t>
            </a:r>
          </a:p>
          <a:p>
            <a:endParaRPr lang="en-US" sz="2400" dirty="0">
              <a:latin typeface="Helvetica" panose="020B0504020202030204" pitchFamily="34" charset="0"/>
            </a:endParaRPr>
          </a:p>
          <a:p>
            <a:r>
              <a:rPr lang="en-US" sz="2400" dirty="0" smtClean="0">
                <a:latin typeface="Helvetica" panose="020B0504020202030204" pitchFamily="34" charset="0"/>
              </a:rPr>
              <a:t>Performance measure</a:t>
            </a:r>
          </a:p>
          <a:p>
            <a:r>
              <a:rPr lang="en-US" sz="2400" dirty="0" smtClean="0">
                <a:latin typeface="Helvetica" panose="020B0504020202030204" pitchFamily="34" charset="0"/>
              </a:rPr>
              <a:t>- SPR</a:t>
            </a:r>
          </a:p>
          <a:p>
            <a:pPr marL="457200" indent="-457200">
              <a:buAutoNum type="arabicParenR"/>
            </a:pPr>
            <a:endParaRPr lang="en-US" sz="2400" dirty="0" smtClean="0">
              <a:latin typeface="Helvetica" panose="020B0504020202030204" pitchFamily="34" charset="0"/>
            </a:endParaRPr>
          </a:p>
          <a:p>
            <a:endParaRPr lang="en-US" sz="2800" dirty="0">
              <a:solidFill>
                <a:schemeClr val="accent2">
                  <a:lumMod val="75000"/>
                </a:schemeClr>
              </a:solidFill>
              <a:latin typeface="Helvetica" panose="020B0504020202030204" pitchFamily="34" charset="0"/>
            </a:endParaRPr>
          </a:p>
        </p:txBody>
      </p:sp>
      <p:sp>
        <p:nvSpPr>
          <p:cNvPr id="5" name="TextBox 4"/>
          <p:cNvSpPr txBox="1"/>
          <p:nvPr/>
        </p:nvSpPr>
        <p:spPr>
          <a:xfrm>
            <a:off x="198053" y="1194911"/>
            <a:ext cx="4696691" cy="5663089"/>
          </a:xfrm>
          <a:prstGeom prst="rect">
            <a:avLst/>
          </a:prstGeom>
          <a:noFill/>
        </p:spPr>
        <p:txBody>
          <a:bodyPr wrap="square" rtlCol="0">
            <a:spAutoFit/>
          </a:bodyPr>
          <a:lstStyle/>
          <a:p>
            <a:r>
              <a:rPr lang="en-US" sz="2800" dirty="0" smtClean="0">
                <a:solidFill>
                  <a:schemeClr val="accent2">
                    <a:lumMod val="75000"/>
                  </a:schemeClr>
                </a:solidFill>
                <a:latin typeface="Helvetica" panose="020B0504020202030204" pitchFamily="34" charset="0"/>
              </a:rPr>
              <a:t>Inputs</a:t>
            </a:r>
          </a:p>
          <a:p>
            <a:endParaRPr lang="en-US" sz="1400" dirty="0">
              <a:solidFill>
                <a:schemeClr val="accent2">
                  <a:lumMod val="75000"/>
                </a:schemeClr>
              </a:solidFill>
              <a:latin typeface="Helvetica" panose="020B0504020202030204" pitchFamily="34" charset="0"/>
            </a:endParaRPr>
          </a:p>
          <a:p>
            <a:r>
              <a:rPr lang="en-US" sz="2400" dirty="0" smtClean="0">
                <a:latin typeface="Helvetica" panose="020B0504020202030204" pitchFamily="34" charset="0"/>
              </a:rPr>
              <a:t>Fixed parameters</a:t>
            </a:r>
          </a:p>
          <a:p>
            <a:pPr marL="514350" indent="-514350">
              <a:buAutoNum type="arabicParenR"/>
            </a:pPr>
            <a:r>
              <a:rPr lang="en-US" sz="2400" dirty="0" smtClean="0">
                <a:latin typeface="Helvetica" panose="020B0504020202030204" pitchFamily="34" charset="0"/>
              </a:rPr>
              <a:t>Von </a:t>
            </a:r>
            <a:r>
              <a:rPr lang="en-US" sz="2400" dirty="0" err="1" smtClean="0">
                <a:latin typeface="Helvetica" panose="020B0504020202030204" pitchFamily="34" charset="0"/>
              </a:rPr>
              <a:t>Bertalanffy</a:t>
            </a:r>
            <a:r>
              <a:rPr lang="en-US" sz="2400" dirty="0" smtClean="0">
                <a:latin typeface="Helvetica" panose="020B0504020202030204" pitchFamily="34" charset="0"/>
              </a:rPr>
              <a:t> </a:t>
            </a:r>
            <a:r>
              <a:rPr lang="en-US" sz="2400" dirty="0" err="1" smtClean="0">
                <a:latin typeface="Helvetica" panose="020B0504020202030204" pitchFamily="34" charset="0"/>
              </a:rPr>
              <a:t>Linf</a:t>
            </a:r>
            <a:r>
              <a:rPr lang="en-US" sz="2400" dirty="0" smtClean="0">
                <a:latin typeface="Helvetica" panose="020B0504020202030204" pitchFamily="34" charset="0"/>
              </a:rPr>
              <a:t> and k</a:t>
            </a:r>
          </a:p>
          <a:p>
            <a:pPr marL="514350" indent="-514350">
              <a:buAutoNum type="arabicParenR"/>
            </a:pPr>
            <a:r>
              <a:rPr lang="en-US" sz="2400" dirty="0" smtClean="0">
                <a:latin typeface="Helvetica" panose="020B0504020202030204" pitchFamily="34" charset="0"/>
              </a:rPr>
              <a:t>Maturity curve</a:t>
            </a:r>
          </a:p>
          <a:p>
            <a:pPr marL="514350" indent="-514350">
              <a:buAutoNum type="arabicParenR"/>
            </a:pPr>
            <a:r>
              <a:rPr lang="en-US" sz="2400" dirty="0" smtClean="0">
                <a:latin typeface="Helvetica" panose="020B0504020202030204" pitchFamily="34" charset="0"/>
              </a:rPr>
              <a:t>Natural mortality</a:t>
            </a:r>
          </a:p>
          <a:p>
            <a:pPr marL="514350" indent="-514350">
              <a:buAutoNum type="arabicParenR"/>
            </a:pPr>
            <a:r>
              <a:rPr lang="en-US" sz="2400" dirty="0" smtClean="0">
                <a:latin typeface="Helvetica" panose="020B0504020202030204" pitchFamily="34" charset="0"/>
              </a:rPr>
              <a:t>CV for length-at-age</a:t>
            </a:r>
          </a:p>
          <a:p>
            <a:pPr marL="514350" indent="-514350">
              <a:buAutoNum type="arabicParenR"/>
            </a:pPr>
            <a:r>
              <a:rPr lang="en-US" sz="2400" dirty="0" smtClean="0">
                <a:latin typeface="Helvetica" panose="020B0504020202030204" pitchFamily="34" charset="0"/>
              </a:rPr>
              <a:t>CV for observed catch and index</a:t>
            </a:r>
          </a:p>
          <a:p>
            <a:endParaRPr lang="en-US" sz="2800" dirty="0" smtClean="0">
              <a:latin typeface="Helvetica" panose="020B0504020202030204" pitchFamily="34" charset="0"/>
            </a:endParaRPr>
          </a:p>
          <a:p>
            <a:r>
              <a:rPr lang="en-US" sz="2400" dirty="0" smtClean="0">
                <a:latin typeface="Helvetica" panose="020B0504020202030204" pitchFamily="34" charset="0"/>
              </a:rPr>
              <a:t>Data inputs</a:t>
            </a:r>
          </a:p>
          <a:p>
            <a:pPr marL="457200" indent="-457200">
              <a:buAutoNum type="arabicParenR"/>
            </a:pPr>
            <a:r>
              <a:rPr lang="en-US" sz="2400" dirty="0" smtClean="0">
                <a:latin typeface="Helvetica" panose="020B0504020202030204" pitchFamily="34" charset="0"/>
              </a:rPr>
              <a:t>Length composition</a:t>
            </a:r>
          </a:p>
          <a:p>
            <a:pPr marL="457200" indent="-457200">
              <a:buAutoNum type="arabicParenR"/>
            </a:pPr>
            <a:r>
              <a:rPr lang="en-US" sz="2400" dirty="0" smtClean="0">
                <a:latin typeface="Helvetica" panose="020B0504020202030204" pitchFamily="34" charset="0"/>
              </a:rPr>
              <a:t>Catch time series</a:t>
            </a:r>
          </a:p>
          <a:p>
            <a:pPr marL="457200" indent="-457200">
              <a:buAutoNum type="arabicParenR"/>
            </a:pPr>
            <a:r>
              <a:rPr lang="en-US" sz="2400" dirty="0" smtClean="0">
                <a:latin typeface="Helvetica" panose="020B0504020202030204" pitchFamily="34" charset="0"/>
              </a:rPr>
              <a:t>Abundance index time series</a:t>
            </a:r>
          </a:p>
          <a:p>
            <a:endParaRPr lang="en-US" sz="2800" dirty="0">
              <a:solidFill>
                <a:schemeClr val="accent2">
                  <a:lumMod val="75000"/>
                </a:schemeClr>
              </a:solidFill>
              <a:latin typeface="Helvetica" panose="020B0504020202030204" pitchFamily="34" charset="0"/>
            </a:endParaRPr>
          </a:p>
        </p:txBody>
      </p:sp>
    </p:spTree>
    <p:extLst>
      <p:ext uri="{BB962C8B-B14F-4D97-AF65-F5344CB8AC3E}">
        <p14:creationId xmlns:p14="http://schemas.microsoft.com/office/powerpoint/2010/main" val="41858399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96981" y="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age-converted to length-structured</a:t>
            </a:r>
            <a:endParaRPr lang="en-US" sz="3200" dirty="0">
              <a:latin typeface="Helvetica" panose="020B0504020202030204" pitchFamily="34" charset="0"/>
            </a:endParaRPr>
          </a:p>
        </p:txBody>
      </p:sp>
      <p:sp>
        <p:nvSpPr>
          <p:cNvPr id="5" name="TextBox 4"/>
          <p:cNvSpPr txBox="1"/>
          <p:nvPr/>
        </p:nvSpPr>
        <p:spPr>
          <a:xfrm>
            <a:off x="897081" y="1094417"/>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Recruitment</a:t>
            </a:r>
          </a:p>
        </p:txBody>
      </p:sp>
      <p:sp>
        <p:nvSpPr>
          <p:cNvPr id="6" name="Rectangle 2"/>
          <p:cNvSpPr>
            <a:spLocks noChangeArrowheads="1"/>
          </p:cNvSpPr>
          <p:nvPr/>
        </p:nvSpPr>
        <p:spPr bwMode="auto">
          <a:xfrm>
            <a:off x="897081" y="2845594"/>
            <a:ext cx="2463538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893973896"/>
              </p:ext>
            </p:extLst>
          </p:nvPr>
        </p:nvGraphicFramePr>
        <p:xfrm>
          <a:off x="897081" y="1825724"/>
          <a:ext cx="2692423" cy="971493"/>
        </p:xfrm>
        <a:graphic>
          <a:graphicData uri="http://schemas.openxmlformats.org/presentationml/2006/ole">
            <mc:AlternateContent xmlns:mc="http://schemas.openxmlformats.org/markup-compatibility/2006">
              <mc:Choice xmlns:v="urn:schemas-microsoft-com:vml" Requires="v">
                <p:oleObj spid="_x0000_s3417" name="Equation" r:id="rId4" imgW="927000" imgH="330120" progId="Equation.DSMT4">
                  <p:embed/>
                </p:oleObj>
              </mc:Choice>
              <mc:Fallback>
                <p:oleObj name="Equation" r:id="rId4" imgW="927000" imgH="330120" progId="Equation.DSMT4">
                  <p:embed/>
                  <p:pic>
                    <p:nvPicPr>
                      <p:cNvPr id="0" name="Object 1"/>
                      <p:cNvPicPr>
                        <a:picLocks noChangeAspect="1" noChangeArrowheads="1"/>
                      </p:cNvPicPr>
                      <p:nvPr/>
                    </p:nvPicPr>
                    <p:blipFill>
                      <a:blip r:embed="rId5"/>
                      <a:srcRect/>
                      <a:stretch>
                        <a:fillRect/>
                      </a:stretch>
                    </p:blipFill>
                    <p:spPr bwMode="auto">
                      <a:xfrm>
                        <a:off x="897081" y="1825724"/>
                        <a:ext cx="2692423" cy="971493"/>
                      </a:xfrm>
                      <a:prstGeom prst="rect">
                        <a:avLst/>
                      </a:prstGeom>
                      <a:noFill/>
                    </p:spPr>
                  </p:pic>
                </p:oleObj>
              </mc:Fallback>
            </mc:AlternateContent>
          </a:graphicData>
        </a:graphic>
      </p:graphicFrame>
      <p:sp>
        <p:nvSpPr>
          <p:cNvPr id="8" name="Rectangle 4"/>
          <p:cNvSpPr>
            <a:spLocks noChangeArrowheads="1"/>
          </p:cNvSpPr>
          <p:nvPr/>
        </p:nvSpPr>
        <p:spPr bwMode="auto">
          <a:xfrm>
            <a:off x="988828" y="4003129"/>
            <a:ext cx="243139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766791846"/>
              </p:ext>
            </p:extLst>
          </p:nvPr>
        </p:nvGraphicFramePr>
        <p:xfrm>
          <a:off x="930275" y="4189413"/>
          <a:ext cx="2122488" cy="1303337"/>
        </p:xfrm>
        <a:graphic>
          <a:graphicData uri="http://schemas.openxmlformats.org/presentationml/2006/ole">
            <mc:AlternateContent xmlns:mc="http://schemas.openxmlformats.org/markup-compatibility/2006">
              <mc:Choice xmlns:v="urn:schemas-microsoft-com:vml" Requires="v">
                <p:oleObj spid="_x0000_s3418" name="Equation" r:id="rId6" imgW="825480" imgH="495000" progId="Equation.DSMT4">
                  <p:embed/>
                </p:oleObj>
              </mc:Choice>
              <mc:Fallback>
                <p:oleObj name="Equation" r:id="rId6" imgW="825480" imgH="495000" progId="Equation.DSMT4">
                  <p:embed/>
                  <p:pic>
                    <p:nvPicPr>
                      <p:cNvPr id="0" name="Object 3"/>
                      <p:cNvPicPr>
                        <a:picLocks noChangeAspect="1" noChangeArrowheads="1"/>
                      </p:cNvPicPr>
                      <p:nvPr/>
                    </p:nvPicPr>
                    <p:blipFill>
                      <a:blip r:embed="rId7"/>
                      <a:srcRect/>
                      <a:stretch>
                        <a:fillRect/>
                      </a:stretch>
                    </p:blipFill>
                    <p:spPr bwMode="auto">
                      <a:xfrm>
                        <a:off x="930275" y="4189413"/>
                        <a:ext cx="2122488" cy="1303337"/>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65097741"/>
              </p:ext>
            </p:extLst>
          </p:nvPr>
        </p:nvGraphicFramePr>
        <p:xfrm>
          <a:off x="897081" y="3170630"/>
          <a:ext cx="2404697" cy="646038"/>
        </p:xfrm>
        <a:graphic>
          <a:graphicData uri="http://schemas.openxmlformats.org/presentationml/2006/ole">
            <mc:AlternateContent xmlns:mc="http://schemas.openxmlformats.org/markup-compatibility/2006">
              <mc:Choice xmlns:v="urn:schemas-microsoft-com:vml" Requires="v">
                <p:oleObj spid="_x0000_s3419" name="Equation" r:id="rId8" imgW="850680" imgH="228600" progId="Equation.DSMT4">
                  <p:embed/>
                </p:oleObj>
              </mc:Choice>
              <mc:Fallback>
                <p:oleObj name="Equation" r:id="rId8" imgW="850680" imgH="228600" progId="Equation.DSMT4">
                  <p:embed/>
                  <p:pic>
                    <p:nvPicPr>
                      <p:cNvPr id="0" name=""/>
                      <p:cNvPicPr/>
                      <p:nvPr/>
                    </p:nvPicPr>
                    <p:blipFill>
                      <a:blip r:embed="rId9"/>
                      <a:stretch>
                        <a:fillRect/>
                      </a:stretch>
                    </p:blipFill>
                    <p:spPr>
                      <a:xfrm>
                        <a:off x="897081" y="3170630"/>
                        <a:ext cx="2404697" cy="646038"/>
                      </a:xfrm>
                      <a:prstGeom prst="rect">
                        <a:avLst/>
                      </a:prstGeom>
                    </p:spPr>
                  </p:pic>
                </p:oleObj>
              </mc:Fallback>
            </mc:AlternateContent>
          </a:graphicData>
        </a:graphic>
      </p:graphicFrame>
      <p:sp>
        <p:nvSpPr>
          <p:cNvPr id="19" name="TextBox 18"/>
          <p:cNvSpPr txBox="1"/>
          <p:nvPr/>
        </p:nvSpPr>
        <p:spPr>
          <a:xfrm>
            <a:off x="370826" y="5865495"/>
            <a:ext cx="5363874" cy="461665"/>
          </a:xfrm>
          <a:prstGeom prst="rect">
            <a:avLst/>
          </a:prstGeom>
          <a:noFill/>
        </p:spPr>
        <p:txBody>
          <a:bodyPr wrap="square" rtlCol="0">
            <a:spAutoFit/>
          </a:bodyPr>
          <a:lstStyle/>
          <a:p>
            <a:r>
              <a:rPr lang="en-US" sz="2400" dirty="0" smtClean="0">
                <a:solidFill>
                  <a:schemeClr val="accent4">
                    <a:lumMod val="75000"/>
                  </a:schemeClr>
                </a:solidFill>
                <a:latin typeface="Helvetica" panose="020B0504020202030204" pitchFamily="34" charset="0"/>
              </a:rPr>
              <a:t>(</a:t>
            </a:r>
            <a:r>
              <a:rPr lang="en-US" sz="2400" dirty="0" err="1" smtClean="0">
                <a:solidFill>
                  <a:schemeClr val="accent4">
                    <a:lumMod val="75000"/>
                  </a:schemeClr>
                </a:solidFill>
                <a:latin typeface="Helvetica" panose="020B0504020202030204" pitchFamily="34" charset="0"/>
              </a:rPr>
              <a:t>Methot</a:t>
            </a:r>
            <a:r>
              <a:rPr lang="en-US" sz="2400" dirty="0" smtClean="0">
                <a:solidFill>
                  <a:schemeClr val="accent4">
                    <a:lumMod val="75000"/>
                  </a:schemeClr>
                </a:solidFill>
                <a:latin typeface="Helvetica" panose="020B0504020202030204" pitchFamily="34" charset="0"/>
              </a:rPr>
              <a:t> and Taylor 2011)</a:t>
            </a:r>
            <a:endParaRPr lang="en-US" sz="2400" dirty="0"/>
          </a:p>
        </p:txBody>
      </p:sp>
    </p:spTree>
    <p:extLst>
      <p:ext uri="{BB962C8B-B14F-4D97-AF65-F5344CB8AC3E}">
        <p14:creationId xmlns:p14="http://schemas.microsoft.com/office/powerpoint/2010/main" val="3545740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96981" y="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age- converted to length-structured</a:t>
            </a:r>
            <a:endParaRPr lang="en-US" sz="3200" dirty="0">
              <a:latin typeface="Helvetica" panose="020B0504020202030204" pitchFamily="34" charset="0"/>
            </a:endParaRPr>
          </a:p>
        </p:txBody>
      </p:sp>
      <p:sp>
        <p:nvSpPr>
          <p:cNvPr id="5" name="TextBox 4"/>
          <p:cNvSpPr txBox="1"/>
          <p:nvPr/>
        </p:nvSpPr>
        <p:spPr>
          <a:xfrm>
            <a:off x="897081" y="1094417"/>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Recruitment</a:t>
            </a:r>
          </a:p>
        </p:txBody>
      </p:sp>
      <p:sp>
        <p:nvSpPr>
          <p:cNvPr id="6" name="Rectangle 2"/>
          <p:cNvSpPr>
            <a:spLocks noChangeArrowheads="1"/>
          </p:cNvSpPr>
          <p:nvPr/>
        </p:nvSpPr>
        <p:spPr bwMode="auto">
          <a:xfrm>
            <a:off x="897081" y="2845594"/>
            <a:ext cx="2463538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nvPr>
        </p:nvGraphicFramePr>
        <p:xfrm>
          <a:off x="897081" y="1825724"/>
          <a:ext cx="2692423" cy="971493"/>
        </p:xfrm>
        <a:graphic>
          <a:graphicData uri="http://schemas.openxmlformats.org/presentationml/2006/ole">
            <mc:AlternateContent xmlns:mc="http://schemas.openxmlformats.org/markup-compatibility/2006">
              <mc:Choice xmlns:v="urn:schemas-microsoft-com:vml" Requires="v">
                <p:oleObj spid="_x0000_s10482" name="Equation" r:id="rId4" imgW="927100" imgH="330200" progId="Equation.DSMT4">
                  <p:embed/>
                </p:oleObj>
              </mc:Choice>
              <mc:Fallback>
                <p:oleObj name="Equation" r:id="rId4" imgW="927100" imgH="330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7081" y="1825724"/>
                        <a:ext cx="2692423" cy="971493"/>
                      </a:xfrm>
                      <a:prstGeom prst="rect">
                        <a:avLst/>
                      </a:prstGeom>
                      <a:noFill/>
                    </p:spPr>
                  </p:pic>
                </p:oleObj>
              </mc:Fallback>
            </mc:AlternateContent>
          </a:graphicData>
        </a:graphic>
      </p:graphicFrame>
      <p:sp>
        <p:nvSpPr>
          <p:cNvPr id="8" name="Rectangle 4"/>
          <p:cNvSpPr>
            <a:spLocks noChangeArrowheads="1"/>
          </p:cNvSpPr>
          <p:nvPr/>
        </p:nvSpPr>
        <p:spPr bwMode="auto">
          <a:xfrm>
            <a:off x="988828" y="4003129"/>
            <a:ext cx="243139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nvPr>
        </p:nvGraphicFramePr>
        <p:xfrm>
          <a:off x="930275" y="4189413"/>
          <a:ext cx="2122488" cy="1303337"/>
        </p:xfrm>
        <a:graphic>
          <a:graphicData uri="http://schemas.openxmlformats.org/presentationml/2006/ole">
            <mc:AlternateContent xmlns:mc="http://schemas.openxmlformats.org/markup-compatibility/2006">
              <mc:Choice xmlns:v="urn:schemas-microsoft-com:vml" Requires="v">
                <p:oleObj spid="_x0000_s10483" name="Equation" r:id="rId6" imgW="825480" imgH="495000" progId="Equation.DSMT4">
                  <p:embed/>
                </p:oleObj>
              </mc:Choice>
              <mc:Fallback>
                <p:oleObj name="Equation" r:id="rId6" imgW="825480" imgH="495000" progId="Equation.DSMT4">
                  <p:embed/>
                  <p:pic>
                    <p:nvPicPr>
                      <p:cNvPr id="0" name=""/>
                      <p:cNvPicPr>
                        <a:picLocks noChangeAspect="1" noChangeArrowheads="1"/>
                      </p:cNvPicPr>
                      <p:nvPr/>
                    </p:nvPicPr>
                    <p:blipFill>
                      <a:blip r:embed="rId7"/>
                      <a:srcRect/>
                      <a:stretch>
                        <a:fillRect/>
                      </a:stretch>
                    </p:blipFill>
                    <p:spPr bwMode="auto">
                      <a:xfrm>
                        <a:off x="930275" y="4189413"/>
                        <a:ext cx="2122488" cy="1303337"/>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nvPr>
        </p:nvGraphicFramePr>
        <p:xfrm>
          <a:off x="897081" y="3170630"/>
          <a:ext cx="2404697" cy="646038"/>
        </p:xfrm>
        <a:graphic>
          <a:graphicData uri="http://schemas.openxmlformats.org/presentationml/2006/ole">
            <mc:AlternateContent xmlns:mc="http://schemas.openxmlformats.org/markup-compatibility/2006">
              <mc:Choice xmlns:v="urn:schemas-microsoft-com:vml" Requires="v">
                <p:oleObj spid="_x0000_s10484" name="Equation" r:id="rId8" imgW="850680" imgH="228600" progId="Equation.DSMT4">
                  <p:embed/>
                </p:oleObj>
              </mc:Choice>
              <mc:Fallback>
                <p:oleObj name="Equation" r:id="rId8" imgW="850680" imgH="228600" progId="Equation.DSMT4">
                  <p:embed/>
                  <p:pic>
                    <p:nvPicPr>
                      <p:cNvPr id="0" name=""/>
                      <p:cNvPicPr/>
                      <p:nvPr/>
                    </p:nvPicPr>
                    <p:blipFill>
                      <a:blip r:embed="rId9"/>
                      <a:stretch>
                        <a:fillRect/>
                      </a:stretch>
                    </p:blipFill>
                    <p:spPr>
                      <a:xfrm>
                        <a:off x="897081" y="3170630"/>
                        <a:ext cx="2404697" cy="646038"/>
                      </a:xfrm>
                      <a:prstGeom prst="rect">
                        <a:avLst/>
                      </a:prstGeom>
                    </p:spPr>
                  </p:pic>
                </p:oleObj>
              </mc:Fallback>
            </mc:AlternateContent>
          </a:graphicData>
        </a:graphic>
      </p:graphicFrame>
      <p:sp>
        <p:nvSpPr>
          <p:cNvPr id="13" name="TextBox 12"/>
          <p:cNvSpPr txBox="1"/>
          <p:nvPr/>
        </p:nvSpPr>
        <p:spPr>
          <a:xfrm>
            <a:off x="5825411" y="1094417"/>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Abundance</a:t>
            </a:r>
            <a:endParaRPr lang="en-US" sz="2400" dirty="0">
              <a:solidFill>
                <a:schemeClr val="accent6">
                  <a:lumMod val="75000"/>
                </a:schemeClr>
              </a:solidFill>
              <a:latin typeface="Helvetica" panose="020B0504020202030204" pitchFamily="34"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1673052442"/>
              </p:ext>
            </p:extLst>
          </p:nvPr>
        </p:nvGraphicFramePr>
        <p:xfrm>
          <a:off x="5839691" y="3520611"/>
          <a:ext cx="2293937" cy="627062"/>
        </p:xfrm>
        <a:graphic>
          <a:graphicData uri="http://schemas.openxmlformats.org/presentationml/2006/ole">
            <mc:AlternateContent xmlns:mc="http://schemas.openxmlformats.org/markup-compatibility/2006">
              <mc:Choice xmlns:v="urn:schemas-microsoft-com:vml" Requires="v">
                <p:oleObj spid="_x0000_s10485" name="Equation" r:id="rId10" imgW="965160" imgH="266400" progId="Equation.DSMT4">
                  <p:embed/>
                </p:oleObj>
              </mc:Choice>
              <mc:Fallback>
                <p:oleObj name="Equation" r:id="rId10" imgW="965160" imgH="266400" progId="Equation.DSMT4">
                  <p:embed/>
                  <p:pic>
                    <p:nvPicPr>
                      <p:cNvPr id="0" name=""/>
                      <p:cNvPicPr>
                        <a:picLocks noChangeAspect="1" noChangeArrowheads="1"/>
                      </p:cNvPicPr>
                      <p:nvPr/>
                    </p:nvPicPr>
                    <p:blipFill>
                      <a:blip r:embed="rId11"/>
                      <a:srcRect/>
                      <a:stretch>
                        <a:fillRect/>
                      </a:stretch>
                    </p:blipFill>
                    <p:spPr bwMode="auto">
                      <a:xfrm>
                        <a:off x="5839691" y="3520611"/>
                        <a:ext cx="2293937" cy="627062"/>
                      </a:xfrm>
                      <a:prstGeom prst="rect">
                        <a:avLst/>
                      </a:prstGeom>
                      <a:noFill/>
                    </p:spPr>
                  </p:pic>
                </p:oleObj>
              </mc:Fallback>
            </mc:AlternateContent>
          </a:graphicData>
        </a:graphic>
      </p:graphicFrame>
      <p:sp>
        <p:nvSpPr>
          <p:cNvPr id="15" name="TextBox 14"/>
          <p:cNvSpPr txBox="1"/>
          <p:nvPr/>
        </p:nvSpPr>
        <p:spPr>
          <a:xfrm>
            <a:off x="5809536" y="3043575"/>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Mortality</a:t>
            </a:r>
            <a:endParaRPr lang="en-US" sz="2400" dirty="0">
              <a:solidFill>
                <a:schemeClr val="accent6">
                  <a:lumMod val="75000"/>
                </a:schemeClr>
              </a:solidFill>
              <a:latin typeface="Helvetica" panose="020B0504020202030204" pitchFamily="34"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660260262"/>
              </p:ext>
            </p:extLst>
          </p:nvPr>
        </p:nvGraphicFramePr>
        <p:xfrm>
          <a:off x="5825403" y="4146086"/>
          <a:ext cx="3294063" cy="1071562"/>
        </p:xfrm>
        <a:graphic>
          <a:graphicData uri="http://schemas.openxmlformats.org/presentationml/2006/ole">
            <mc:AlternateContent xmlns:mc="http://schemas.openxmlformats.org/markup-compatibility/2006">
              <mc:Choice xmlns:v="urn:schemas-microsoft-com:vml" Requires="v">
                <p:oleObj spid="_x0000_s10486" name="Equation" r:id="rId12" imgW="1536480" imgH="495000" progId="Equation.DSMT4">
                  <p:embed/>
                </p:oleObj>
              </mc:Choice>
              <mc:Fallback>
                <p:oleObj name="Equation" r:id="rId12" imgW="1536480" imgH="495000" progId="Equation.DSMT4">
                  <p:embed/>
                  <p:pic>
                    <p:nvPicPr>
                      <p:cNvPr id="0" name=""/>
                      <p:cNvPicPr>
                        <a:picLocks noChangeAspect="1" noChangeArrowheads="1"/>
                      </p:cNvPicPr>
                      <p:nvPr/>
                    </p:nvPicPr>
                    <p:blipFill>
                      <a:blip r:embed="rId13"/>
                      <a:srcRect/>
                      <a:stretch>
                        <a:fillRect/>
                      </a:stretch>
                    </p:blipFill>
                    <p:spPr bwMode="auto">
                      <a:xfrm>
                        <a:off x="5825403" y="4146086"/>
                        <a:ext cx="3294063" cy="1071562"/>
                      </a:xfrm>
                      <a:prstGeom prst="rect">
                        <a:avLst/>
                      </a:prstGeom>
                      <a:noFill/>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934481789"/>
              </p:ext>
            </p:extLst>
          </p:nvPr>
        </p:nvGraphicFramePr>
        <p:xfrm>
          <a:off x="5825403" y="1461369"/>
          <a:ext cx="5870068" cy="1395205"/>
        </p:xfrm>
        <a:graphic>
          <a:graphicData uri="http://schemas.openxmlformats.org/presentationml/2006/ole">
            <mc:AlternateContent xmlns:mc="http://schemas.openxmlformats.org/markup-compatibility/2006">
              <mc:Choice xmlns:v="urn:schemas-microsoft-com:vml" Requires="v">
                <p:oleObj spid="_x0000_s10487" name="Equation" r:id="rId14" imgW="2336760" imgH="558720" progId="Equation.DSMT4">
                  <p:embed/>
                </p:oleObj>
              </mc:Choice>
              <mc:Fallback>
                <p:oleObj name="Equation" r:id="rId14" imgW="2336760" imgH="558720" progId="Equation.DSMT4">
                  <p:embed/>
                  <p:pic>
                    <p:nvPicPr>
                      <p:cNvPr id="0" name=""/>
                      <p:cNvPicPr>
                        <a:picLocks noChangeAspect="1" noChangeArrowheads="1"/>
                      </p:cNvPicPr>
                      <p:nvPr/>
                    </p:nvPicPr>
                    <p:blipFill>
                      <a:blip r:embed="rId15"/>
                      <a:srcRect/>
                      <a:stretch>
                        <a:fillRect/>
                      </a:stretch>
                    </p:blipFill>
                    <p:spPr bwMode="auto">
                      <a:xfrm>
                        <a:off x="5825403" y="1461369"/>
                        <a:ext cx="5870068" cy="1395205"/>
                      </a:xfrm>
                      <a:prstGeom prst="rect">
                        <a:avLst/>
                      </a:prstGeom>
                      <a:noFill/>
                    </p:spPr>
                  </p:pic>
                </p:oleObj>
              </mc:Fallback>
            </mc:AlternateContent>
          </a:graphicData>
        </a:graphic>
      </p:graphicFrame>
      <p:sp>
        <p:nvSpPr>
          <p:cNvPr id="20" name="TextBox 19"/>
          <p:cNvSpPr txBox="1"/>
          <p:nvPr/>
        </p:nvSpPr>
        <p:spPr>
          <a:xfrm>
            <a:off x="370826" y="5865495"/>
            <a:ext cx="5363874" cy="461665"/>
          </a:xfrm>
          <a:prstGeom prst="rect">
            <a:avLst/>
          </a:prstGeom>
          <a:noFill/>
        </p:spPr>
        <p:txBody>
          <a:bodyPr wrap="square" rtlCol="0">
            <a:spAutoFit/>
          </a:bodyPr>
          <a:lstStyle/>
          <a:p>
            <a:r>
              <a:rPr lang="en-US" sz="2400" dirty="0" smtClean="0">
                <a:solidFill>
                  <a:schemeClr val="accent4">
                    <a:lumMod val="75000"/>
                  </a:schemeClr>
                </a:solidFill>
                <a:latin typeface="Helvetica" panose="020B0504020202030204" pitchFamily="34" charset="0"/>
              </a:rPr>
              <a:t>(</a:t>
            </a:r>
            <a:r>
              <a:rPr lang="en-US" sz="2400" dirty="0" err="1" smtClean="0">
                <a:solidFill>
                  <a:schemeClr val="accent4">
                    <a:lumMod val="75000"/>
                  </a:schemeClr>
                </a:solidFill>
                <a:latin typeface="Helvetica" panose="020B0504020202030204" pitchFamily="34" charset="0"/>
              </a:rPr>
              <a:t>Methot</a:t>
            </a:r>
            <a:r>
              <a:rPr lang="en-US" sz="2400" dirty="0" smtClean="0">
                <a:solidFill>
                  <a:schemeClr val="accent4">
                    <a:lumMod val="75000"/>
                  </a:schemeClr>
                </a:solidFill>
                <a:latin typeface="Helvetica" panose="020B0504020202030204" pitchFamily="34" charset="0"/>
              </a:rPr>
              <a:t> and Taylor 2011)</a:t>
            </a:r>
            <a:endParaRPr lang="en-US" sz="2400" dirty="0"/>
          </a:p>
        </p:txBody>
      </p:sp>
    </p:spTree>
    <p:extLst>
      <p:ext uri="{BB962C8B-B14F-4D97-AF65-F5344CB8AC3E}">
        <p14:creationId xmlns:p14="http://schemas.microsoft.com/office/powerpoint/2010/main" val="3455120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6096000" y="1795462"/>
            <a:ext cx="5724525" cy="2981325"/>
          </a:xfrm>
          <a:prstGeom prst="rect">
            <a:avLst/>
          </a:prstGeom>
        </p:spPr>
      </p:pic>
      <p:sp>
        <p:nvSpPr>
          <p:cNvPr id="7" name="Content Placeholder 2"/>
          <p:cNvSpPr>
            <a:spLocks noGrp="1"/>
          </p:cNvSpPr>
          <p:nvPr>
            <p:ph idx="1"/>
          </p:nvPr>
        </p:nvSpPr>
        <p:spPr>
          <a:xfrm>
            <a:off x="461962" y="1939925"/>
            <a:ext cx="5862638" cy="4351338"/>
          </a:xfrm>
        </p:spPr>
        <p:txBody>
          <a:bodyPr>
            <a:normAutofit/>
          </a:bodyPr>
          <a:lstStyle/>
          <a:p>
            <a:pPr marL="0" indent="0">
              <a:buNone/>
            </a:pPr>
            <a:r>
              <a:rPr lang="en-US" dirty="0" err="1">
                <a:solidFill>
                  <a:schemeClr val="accent4">
                    <a:lumMod val="75000"/>
                  </a:schemeClr>
                </a:solidFill>
                <a:latin typeface="Helvetica" panose="020B0504020202030204" pitchFamily="34" charset="0"/>
              </a:rPr>
              <a:t>Nadon</a:t>
            </a:r>
            <a:r>
              <a:rPr lang="en-US" dirty="0">
                <a:solidFill>
                  <a:schemeClr val="accent4">
                    <a:lumMod val="75000"/>
                  </a:schemeClr>
                </a:solidFill>
                <a:latin typeface="Helvetica" panose="020B0504020202030204" pitchFamily="34" charset="0"/>
              </a:rPr>
              <a:t> et al. </a:t>
            </a:r>
            <a:r>
              <a:rPr lang="en-US" dirty="0" smtClean="0">
                <a:solidFill>
                  <a:schemeClr val="accent4">
                    <a:lumMod val="75000"/>
                  </a:schemeClr>
                </a:solidFill>
                <a:latin typeface="Helvetica" panose="020B0504020202030204" pitchFamily="34" charset="0"/>
              </a:rPr>
              <a:t>2015, </a:t>
            </a:r>
            <a:r>
              <a:rPr lang="en-US" dirty="0" err="1" smtClean="0">
                <a:solidFill>
                  <a:schemeClr val="accent4">
                    <a:lumMod val="75000"/>
                  </a:schemeClr>
                </a:solidFill>
                <a:latin typeface="Helvetica" panose="020B0504020202030204" pitchFamily="34" charset="0"/>
              </a:rPr>
              <a:t>PLoS</a:t>
            </a:r>
            <a:r>
              <a:rPr lang="en-US" dirty="0" smtClean="0">
                <a:solidFill>
                  <a:schemeClr val="accent4">
                    <a:lumMod val="75000"/>
                  </a:schemeClr>
                </a:solidFill>
                <a:latin typeface="Helvetica" panose="020B0504020202030204" pitchFamily="34" charset="0"/>
              </a:rPr>
              <a:t> ONE</a:t>
            </a:r>
            <a:endParaRPr lang="en-US" dirty="0" smtClean="0">
              <a:latin typeface="Helvetica" panose="020B0504020202030204" pitchFamily="34" charset="0"/>
            </a:endParaRPr>
          </a:p>
          <a:p>
            <a:pPr marL="0" indent="0">
              <a:buNone/>
            </a:pPr>
            <a:r>
              <a:rPr lang="en-US" dirty="0" smtClean="0">
                <a:latin typeface="Helvetica" panose="020B0504020202030204" pitchFamily="34" charset="0"/>
              </a:rPr>
              <a:t>Mean length reflects changes in fishing mortality</a:t>
            </a:r>
          </a:p>
          <a:p>
            <a:pPr marL="0" indent="0">
              <a:buNone/>
            </a:pPr>
            <a:endParaRPr lang="en-US" dirty="0" smtClean="0">
              <a:latin typeface="Helvetica" panose="020B0504020202030204" pitchFamily="34" charset="0"/>
            </a:endParaRPr>
          </a:p>
          <a:p>
            <a:pPr marL="0" indent="0">
              <a:buNone/>
            </a:pPr>
            <a:r>
              <a:rPr lang="en-US" dirty="0" smtClean="0">
                <a:solidFill>
                  <a:schemeClr val="bg1"/>
                </a:solidFill>
                <a:latin typeface="Helvetica" panose="020B0504020202030204" pitchFamily="34" charset="0"/>
              </a:rPr>
              <a:t>Data sources:</a:t>
            </a:r>
          </a:p>
          <a:p>
            <a:pPr marL="514350" indent="-514350">
              <a:buAutoNum type="arabicParenR"/>
            </a:pPr>
            <a:r>
              <a:rPr lang="en-US" dirty="0" smtClean="0">
                <a:solidFill>
                  <a:schemeClr val="bg1"/>
                </a:solidFill>
                <a:latin typeface="Helvetica" panose="020B0504020202030204" pitchFamily="34" charset="0"/>
              </a:rPr>
              <a:t>Life history information compiled from the literature</a:t>
            </a:r>
          </a:p>
          <a:p>
            <a:pPr marL="514350" indent="-514350">
              <a:buAutoNum type="arabicParenR"/>
            </a:pPr>
            <a:r>
              <a:rPr lang="en-US" dirty="0" smtClean="0">
                <a:solidFill>
                  <a:schemeClr val="bg1"/>
                </a:solidFill>
                <a:latin typeface="Helvetica" panose="020B0504020202030204" pitchFamily="34" charset="0"/>
              </a:rPr>
              <a:t>Diver surveys</a:t>
            </a:r>
          </a:p>
          <a:p>
            <a:pPr marL="514350" indent="-514350">
              <a:buAutoNum type="arabicParenR"/>
            </a:pPr>
            <a:r>
              <a:rPr lang="en-US" dirty="0" smtClean="0">
                <a:solidFill>
                  <a:schemeClr val="bg1"/>
                </a:solidFill>
                <a:latin typeface="Helvetica" panose="020B0504020202030204" pitchFamily="34" charset="0"/>
              </a:rPr>
              <a:t>Commercial fishery trip reports</a:t>
            </a:r>
            <a:endParaRPr lang="en-US" dirty="0">
              <a:solidFill>
                <a:schemeClr val="bg1"/>
              </a:solidFill>
              <a:latin typeface="Helvetica" panose="020B0504020202030204" pitchFamily="34" charset="0"/>
            </a:endParaRPr>
          </a:p>
        </p:txBody>
      </p:sp>
      <p:sp>
        <p:nvSpPr>
          <p:cNvPr id="9" name="TextBox 8"/>
          <p:cNvSpPr txBox="1"/>
          <p:nvPr/>
        </p:nvSpPr>
        <p:spPr>
          <a:xfrm>
            <a:off x="6757988" y="4776787"/>
            <a:ext cx="4029075" cy="923330"/>
          </a:xfrm>
          <a:prstGeom prst="rect">
            <a:avLst/>
          </a:prstGeom>
          <a:noFill/>
        </p:spPr>
        <p:txBody>
          <a:bodyPr wrap="square" rtlCol="0">
            <a:spAutoFit/>
          </a:bodyPr>
          <a:lstStyle/>
          <a:p>
            <a:r>
              <a:rPr lang="en-US" dirty="0" smtClean="0">
                <a:latin typeface="Helvetica" panose="020B0504020202030204" pitchFamily="34" charset="0"/>
              </a:rPr>
              <a:t>Figure 3. </a:t>
            </a:r>
            <a:r>
              <a:rPr lang="en-US" dirty="0" err="1" smtClean="0">
                <a:latin typeface="Helvetica" panose="020B0504020202030204" pitchFamily="34" charset="0"/>
              </a:rPr>
              <a:t>Nadon</a:t>
            </a:r>
            <a:r>
              <a:rPr lang="en-US" dirty="0" smtClean="0">
                <a:latin typeface="Helvetica" panose="020B0504020202030204" pitchFamily="34" charset="0"/>
              </a:rPr>
              <a:t> et al. 2015</a:t>
            </a:r>
          </a:p>
          <a:p>
            <a:r>
              <a:rPr lang="en-US" dirty="0" smtClean="0">
                <a:latin typeface="Helvetica" panose="020B0504020202030204" pitchFamily="34" charset="0"/>
              </a:rPr>
              <a:t>Time series of average lengths in the exploited phase of the population. </a:t>
            </a:r>
            <a:endParaRPr lang="en-US" dirty="0">
              <a:latin typeface="Helvetica" panose="020B0504020202030204" pitchFamily="34" charset="0"/>
            </a:endParaRPr>
          </a:p>
        </p:txBody>
      </p:sp>
      <p:sp>
        <p:nvSpPr>
          <p:cNvPr id="11" name="Title 1"/>
          <p:cNvSpPr>
            <a:spLocks noGrp="1"/>
          </p:cNvSpPr>
          <p:nvPr>
            <p:ph type="title"/>
          </p:nvPr>
        </p:nvSpPr>
        <p:spPr>
          <a:xfrm>
            <a:off x="838200" y="365125"/>
            <a:ext cx="10515600" cy="1325563"/>
          </a:xfrm>
        </p:spPr>
        <p:txBody>
          <a:bodyPr>
            <a:normAutofit/>
          </a:bodyPr>
          <a:lstStyle/>
          <a:p>
            <a:r>
              <a:rPr lang="en-US" sz="4000" dirty="0" smtClean="0">
                <a:latin typeface="Helvetica" panose="020B0504020202030204" pitchFamily="34" charset="0"/>
              </a:rPr>
              <a:t>Coral reef fishery example 1: Hawaii</a:t>
            </a:r>
            <a:endParaRPr lang="en-US" sz="4000" dirty="0">
              <a:latin typeface="Helvetica" panose="020B0504020202030204" pitchFamily="34" charset="0"/>
            </a:endParaRPr>
          </a:p>
        </p:txBody>
      </p:sp>
    </p:spTree>
    <p:extLst>
      <p:ext uri="{BB962C8B-B14F-4D97-AF65-F5344CB8AC3E}">
        <p14:creationId xmlns:p14="http://schemas.microsoft.com/office/powerpoint/2010/main" val="40154310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96981" y="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age- converted to length-structured</a:t>
            </a:r>
            <a:endParaRPr lang="en-US" sz="3200" dirty="0">
              <a:latin typeface="Helvetica" panose="020B0504020202030204" pitchFamily="34" charset="0"/>
            </a:endParaRPr>
          </a:p>
        </p:txBody>
      </p:sp>
      <p:sp>
        <p:nvSpPr>
          <p:cNvPr id="5" name="TextBox 4"/>
          <p:cNvSpPr txBox="1"/>
          <p:nvPr/>
        </p:nvSpPr>
        <p:spPr>
          <a:xfrm>
            <a:off x="897081" y="1094417"/>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Recruitment</a:t>
            </a:r>
          </a:p>
        </p:txBody>
      </p:sp>
      <p:sp>
        <p:nvSpPr>
          <p:cNvPr id="6" name="Rectangle 2"/>
          <p:cNvSpPr>
            <a:spLocks noChangeArrowheads="1"/>
          </p:cNvSpPr>
          <p:nvPr/>
        </p:nvSpPr>
        <p:spPr bwMode="auto">
          <a:xfrm>
            <a:off x="897081" y="2845594"/>
            <a:ext cx="2463538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nvPr>
        </p:nvGraphicFramePr>
        <p:xfrm>
          <a:off x="897081" y="1825724"/>
          <a:ext cx="2692423" cy="971493"/>
        </p:xfrm>
        <a:graphic>
          <a:graphicData uri="http://schemas.openxmlformats.org/presentationml/2006/ole">
            <mc:AlternateContent xmlns:mc="http://schemas.openxmlformats.org/markup-compatibility/2006">
              <mc:Choice xmlns:v="urn:schemas-microsoft-com:vml" Requires="v">
                <p:oleObj spid="_x0000_s11546" name="Equation" r:id="rId4" imgW="927100" imgH="330200" progId="Equation.DSMT4">
                  <p:embed/>
                </p:oleObj>
              </mc:Choice>
              <mc:Fallback>
                <p:oleObj name="Equation" r:id="rId4" imgW="927100" imgH="330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7081" y="1825724"/>
                        <a:ext cx="2692423" cy="971493"/>
                      </a:xfrm>
                      <a:prstGeom prst="rect">
                        <a:avLst/>
                      </a:prstGeom>
                      <a:noFill/>
                    </p:spPr>
                  </p:pic>
                </p:oleObj>
              </mc:Fallback>
            </mc:AlternateContent>
          </a:graphicData>
        </a:graphic>
      </p:graphicFrame>
      <p:sp>
        <p:nvSpPr>
          <p:cNvPr id="8" name="Rectangle 4"/>
          <p:cNvSpPr>
            <a:spLocks noChangeArrowheads="1"/>
          </p:cNvSpPr>
          <p:nvPr/>
        </p:nvSpPr>
        <p:spPr bwMode="auto">
          <a:xfrm>
            <a:off x="988828" y="4003129"/>
            <a:ext cx="243139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nvPr>
        </p:nvGraphicFramePr>
        <p:xfrm>
          <a:off x="930275" y="4189413"/>
          <a:ext cx="2122488" cy="1303337"/>
        </p:xfrm>
        <a:graphic>
          <a:graphicData uri="http://schemas.openxmlformats.org/presentationml/2006/ole">
            <mc:AlternateContent xmlns:mc="http://schemas.openxmlformats.org/markup-compatibility/2006">
              <mc:Choice xmlns:v="urn:schemas-microsoft-com:vml" Requires="v">
                <p:oleObj spid="_x0000_s11547" name="Equation" r:id="rId6" imgW="825480" imgH="495000" progId="Equation.DSMT4">
                  <p:embed/>
                </p:oleObj>
              </mc:Choice>
              <mc:Fallback>
                <p:oleObj name="Equation" r:id="rId6" imgW="825480" imgH="495000" progId="Equation.DSMT4">
                  <p:embed/>
                  <p:pic>
                    <p:nvPicPr>
                      <p:cNvPr id="0" name=""/>
                      <p:cNvPicPr>
                        <a:picLocks noChangeAspect="1" noChangeArrowheads="1"/>
                      </p:cNvPicPr>
                      <p:nvPr/>
                    </p:nvPicPr>
                    <p:blipFill>
                      <a:blip r:embed="rId7"/>
                      <a:srcRect/>
                      <a:stretch>
                        <a:fillRect/>
                      </a:stretch>
                    </p:blipFill>
                    <p:spPr bwMode="auto">
                      <a:xfrm>
                        <a:off x="930275" y="4189413"/>
                        <a:ext cx="2122488" cy="1303337"/>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nvPr>
        </p:nvGraphicFramePr>
        <p:xfrm>
          <a:off x="897081" y="3170630"/>
          <a:ext cx="2404697" cy="646038"/>
        </p:xfrm>
        <a:graphic>
          <a:graphicData uri="http://schemas.openxmlformats.org/presentationml/2006/ole">
            <mc:AlternateContent xmlns:mc="http://schemas.openxmlformats.org/markup-compatibility/2006">
              <mc:Choice xmlns:v="urn:schemas-microsoft-com:vml" Requires="v">
                <p:oleObj spid="_x0000_s11548" name="Equation" r:id="rId8" imgW="850680" imgH="228600" progId="Equation.DSMT4">
                  <p:embed/>
                </p:oleObj>
              </mc:Choice>
              <mc:Fallback>
                <p:oleObj name="Equation" r:id="rId8" imgW="850680" imgH="228600" progId="Equation.DSMT4">
                  <p:embed/>
                  <p:pic>
                    <p:nvPicPr>
                      <p:cNvPr id="0" name=""/>
                      <p:cNvPicPr/>
                      <p:nvPr/>
                    </p:nvPicPr>
                    <p:blipFill>
                      <a:blip r:embed="rId9"/>
                      <a:stretch>
                        <a:fillRect/>
                      </a:stretch>
                    </p:blipFill>
                    <p:spPr>
                      <a:xfrm>
                        <a:off x="897081" y="3170630"/>
                        <a:ext cx="2404697" cy="646038"/>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227966398"/>
              </p:ext>
            </p:extLst>
          </p:nvPr>
        </p:nvGraphicFramePr>
        <p:xfrm>
          <a:off x="5872163" y="5596909"/>
          <a:ext cx="3016250" cy="1103313"/>
        </p:xfrm>
        <a:graphic>
          <a:graphicData uri="http://schemas.openxmlformats.org/presentationml/2006/ole">
            <mc:AlternateContent xmlns:mc="http://schemas.openxmlformats.org/markup-compatibility/2006">
              <mc:Choice xmlns:v="urn:schemas-microsoft-com:vml" Requires="v">
                <p:oleObj spid="_x0000_s11549" name="Equation" r:id="rId10" imgW="1193760" imgH="431640" progId="Equation.DSMT4">
                  <p:embed/>
                </p:oleObj>
              </mc:Choice>
              <mc:Fallback>
                <p:oleObj name="Equation" r:id="rId10" imgW="1193760" imgH="431640" progId="Equation.DSMT4">
                  <p:embed/>
                  <p:pic>
                    <p:nvPicPr>
                      <p:cNvPr id="0" name=""/>
                      <p:cNvPicPr>
                        <a:picLocks noChangeAspect="1" noChangeArrowheads="1"/>
                      </p:cNvPicPr>
                      <p:nvPr/>
                    </p:nvPicPr>
                    <p:blipFill>
                      <a:blip r:embed="rId11"/>
                      <a:srcRect/>
                      <a:stretch>
                        <a:fillRect/>
                      </a:stretch>
                    </p:blipFill>
                    <p:spPr bwMode="auto">
                      <a:xfrm>
                        <a:off x="5872163" y="5596909"/>
                        <a:ext cx="3016250" cy="1103313"/>
                      </a:xfrm>
                      <a:prstGeom prst="rect">
                        <a:avLst/>
                      </a:prstGeom>
                      <a:noFill/>
                    </p:spPr>
                  </p:pic>
                </p:oleObj>
              </mc:Fallback>
            </mc:AlternateContent>
          </a:graphicData>
        </a:graphic>
      </p:graphicFrame>
      <p:sp>
        <p:nvSpPr>
          <p:cNvPr id="18" name="TextBox 17"/>
          <p:cNvSpPr txBox="1"/>
          <p:nvPr/>
        </p:nvSpPr>
        <p:spPr>
          <a:xfrm>
            <a:off x="5825403" y="5266666"/>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Selectivity</a:t>
            </a:r>
            <a:endParaRPr lang="en-US" sz="2400" dirty="0">
              <a:solidFill>
                <a:schemeClr val="accent6">
                  <a:lumMod val="75000"/>
                </a:schemeClr>
              </a:solidFill>
              <a:latin typeface="Helvetica" panose="020B0504020202030204" pitchFamily="34" charset="0"/>
            </a:endParaRPr>
          </a:p>
        </p:txBody>
      </p:sp>
      <p:sp>
        <p:nvSpPr>
          <p:cNvPr id="19" name="TextBox 18"/>
          <p:cNvSpPr txBox="1"/>
          <p:nvPr/>
        </p:nvSpPr>
        <p:spPr>
          <a:xfrm>
            <a:off x="5825411" y="1094417"/>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Abundance</a:t>
            </a:r>
            <a:endParaRPr lang="en-US" sz="2400" dirty="0">
              <a:solidFill>
                <a:schemeClr val="accent6">
                  <a:lumMod val="75000"/>
                </a:schemeClr>
              </a:solidFill>
              <a:latin typeface="Helvetica" panose="020B0504020202030204" pitchFamily="34" charset="0"/>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23973173"/>
              </p:ext>
            </p:extLst>
          </p:nvPr>
        </p:nvGraphicFramePr>
        <p:xfrm>
          <a:off x="5839691" y="3520611"/>
          <a:ext cx="2293937" cy="627062"/>
        </p:xfrm>
        <a:graphic>
          <a:graphicData uri="http://schemas.openxmlformats.org/presentationml/2006/ole">
            <mc:AlternateContent xmlns:mc="http://schemas.openxmlformats.org/markup-compatibility/2006">
              <mc:Choice xmlns:v="urn:schemas-microsoft-com:vml" Requires="v">
                <p:oleObj spid="_x0000_s11550" name="Equation" r:id="rId12" imgW="965160" imgH="266400" progId="Equation.DSMT4">
                  <p:embed/>
                </p:oleObj>
              </mc:Choice>
              <mc:Fallback>
                <p:oleObj name="Equation" r:id="rId12" imgW="965160" imgH="266400" progId="Equation.DSMT4">
                  <p:embed/>
                  <p:pic>
                    <p:nvPicPr>
                      <p:cNvPr id="0" name=""/>
                      <p:cNvPicPr>
                        <a:picLocks noChangeAspect="1" noChangeArrowheads="1"/>
                      </p:cNvPicPr>
                      <p:nvPr/>
                    </p:nvPicPr>
                    <p:blipFill>
                      <a:blip r:embed="rId13"/>
                      <a:srcRect/>
                      <a:stretch>
                        <a:fillRect/>
                      </a:stretch>
                    </p:blipFill>
                    <p:spPr bwMode="auto">
                      <a:xfrm>
                        <a:off x="5839691" y="3520611"/>
                        <a:ext cx="2293937" cy="627062"/>
                      </a:xfrm>
                      <a:prstGeom prst="rect">
                        <a:avLst/>
                      </a:prstGeom>
                      <a:noFill/>
                    </p:spPr>
                  </p:pic>
                </p:oleObj>
              </mc:Fallback>
            </mc:AlternateContent>
          </a:graphicData>
        </a:graphic>
      </p:graphicFrame>
      <p:sp>
        <p:nvSpPr>
          <p:cNvPr id="21" name="TextBox 20"/>
          <p:cNvSpPr txBox="1"/>
          <p:nvPr/>
        </p:nvSpPr>
        <p:spPr>
          <a:xfrm>
            <a:off x="5809536" y="3043575"/>
            <a:ext cx="4072512" cy="461665"/>
          </a:xfrm>
          <a:prstGeom prst="rect">
            <a:avLst/>
          </a:prstGeom>
          <a:noFill/>
        </p:spPr>
        <p:txBody>
          <a:bodyPr wrap="square" rtlCol="0">
            <a:spAutoFit/>
          </a:bodyPr>
          <a:lstStyle/>
          <a:p>
            <a:r>
              <a:rPr lang="en-US" sz="2400" dirty="0" smtClean="0">
                <a:solidFill>
                  <a:schemeClr val="accent6">
                    <a:lumMod val="75000"/>
                  </a:schemeClr>
                </a:solidFill>
                <a:latin typeface="Helvetica" panose="020B0504020202030204" pitchFamily="34" charset="0"/>
              </a:rPr>
              <a:t>Mortality</a:t>
            </a:r>
            <a:endParaRPr lang="en-US" sz="2400" dirty="0">
              <a:solidFill>
                <a:schemeClr val="accent6">
                  <a:lumMod val="75000"/>
                </a:schemeClr>
              </a:solidFill>
              <a:latin typeface="Helvetica" panose="020B0504020202030204" pitchFamily="34" charset="0"/>
            </a:endParaRPr>
          </a:p>
        </p:txBody>
      </p:sp>
      <p:graphicFrame>
        <p:nvGraphicFramePr>
          <p:cNvPr id="22" name="Object 21"/>
          <p:cNvGraphicFramePr>
            <a:graphicFrameLocks noChangeAspect="1"/>
          </p:cNvGraphicFramePr>
          <p:nvPr>
            <p:extLst>
              <p:ext uri="{D42A27DB-BD31-4B8C-83A1-F6EECF244321}">
                <p14:modId xmlns:p14="http://schemas.microsoft.com/office/powerpoint/2010/main" val="816435257"/>
              </p:ext>
            </p:extLst>
          </p:nvPr>
        </p:nvGraphicFramePr>
        <p:xfrm>
          <a:off x="5825403" y="4146086"/>
          <a:ext cx="3294063" cy="1071562"/>
        </p:xfrm>
        <a:graphic>
          <a:graphicData uri="http://schemas.openxmlformats.org/presentationml/2006/ole">
            <mc:AlternateContent xmlns:mc="http://schemas.openxmlformats.org/markup-compatibility/2006">
              <mc:Choice xmlns:v="urn:schemas-microsoft-com:vml" Requires="v">
                <p:oleObj spid="_x0000_s11551" name="Equation" r:id="rId14" imgW="1536480" imgH="495000" progId="Equation.DSMT4">
                  <p:embed/>
                </p:oleObj>
              </mc:Choice>
              <mc:Fallback>
                <p:oleObj name="Equation" r:id="rId14" imgW="1536480" imgH="495000" progId="Equation.DSMT4">
                  <p:embed/>
                  <p:pic>
                    <p:nvPicPr>
                      <p:cNvPr id="0" name=""/>
                      <p:cNvPicPr>
                        <a:picLocks noChangeAspect="1" noChangeArrowheads="1"/>
                      </p:cNvPicPr>
                      <p:nvPr/>
                    </p:nvPicPr>
                    <p:blipFill>
                      <a:blip r:embed="rId15"/>
                      <a:srcRect/>
                      <a:stretch>
                        <a:fillRect/>
                      </a:stretch>
                    </p:blipFill>
                    <p:spPr bwMode="auto">
                      <a:xfrm>
                        <a:off x="5825403" y="4146086"/>
                        <a:ext cx="3294063" cy="1071562"/>
                      </a:xfrm>
                      <a:prstGeom prst="rect">
                        <a:avLst/>
                      </a:prstGeom>
                      <a:noFill/>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238174503"/>
              </p:ext>
            </p:extLst>
          </p:nvPr>
        </p:nvGraphicFramePr>
        <p:xfrm>
          <a:off x="5825403" y="1461369"/>
          <a:ext cx="5870068" cy="1395205"/>
        </p:xfrm>
        <a:graphic>
          <a:graphicData uri="http://schemas.openxmlformats.org/presentationml/2006/ole">
            <mc:AlternateContent xmlns:mc="http://schemas.openxmlformats.org/markup-compatibility/2006">
              <mc:Choice xmlns:v="urn:schemas-microsoft-com:vml" Requires="v">
                <p:oleObj spid="_x0000_s11552" name="Equation" r:id="rId16" imgW="2336760" imgH="558720" progId="Equation.DSMT4">
                  <p:embed/>
                </p:oleObj>
              </mc:Choice>
              <mc:Fallback>
                <p:oleObj name="Equation" r:id="rId16" imgW="2336760" imgH="558720" progId="Equation.DSMT4">
                  <p:embed/>
                  <p:pic>
                    <p:nvPicPr>
                      <p:cNvPr id="0" name=""/>
                      <p:cNvPicPr>
                        <a:picLocks noChangeAspect="1" noChangeArrowheads="1"/>
                      </p:cNvPicPr>
                      <p:nvPr/>
                    </p:nvPicPr>
                    <p:blipFill>
                      <a:blip r:embed="rId17"/>
                      <a:srcRect/>
                      <a:stretch>
                        <a:fillRect/>
                      </a:stretch>
                    </p:blipFill>
                    <p:spPr bwMode="auto">
                      <a:xfrm>
                        <a:off x="5825403" y="1461369"/>
                        <a:ext cx="5870068" cy="1395205"/>
                      </a:xfrm>
                      <a:prstGeom prst="rect">
                        <a:avLst/>
                      </a:prstGeom>
                      <a:noFill/>
                    </p:spPr>
                  </p:pic>
                </p:oleObj>
              </mc:Fallback>
            </mc:AlternateContent>
          </a:graphicData>
        </a:graphic>
      </p:graphicFrame>
      <p:sp>
        <p:nvSpPr>
          <p:cNvPr id="24" name="TextBox 23"/>
          <p:cNvSpPr txBox="1"/>
          <p:nvPr/>
        </p:nvSpPr>
        <p:spPr>
          <a:xfrm>
            <a:off x="370826" y="5865495"/>
            <a:ext cx="5363874" cy="461665"/>
          </a:xfrm>
          <a:prstGeom prst="rect">
            <a:avLst/>
          </a:prstGeom>
          <a:noFill/>
        </p:spPr>
        <p:txBody>
          <a:bodyPr wrap="square" rtlCol="0">
            <a:spAutoFit/>
          </a:bodyPr>
          <a:lstStyle/>
          <a:p>
            <a:r>
              <a:rPr lang="en-US" sz="2400" dirty="0" smtClean="0">
                <a:solidFill>
                  <a:schemeClr val="accent4">
                    <a:lumMod val="75000"/>
                  </a:schemeClr>
                </a:solidFill>
                <a:latin typeface="Helvetica" panose="020B0504020202030204" pitchFamily="34" charset="0"/>
              </a:rPr>
              <a:t>(</a:t>
            </a:r>
            <a:r>
              <a:rPr lang="en-US" sz="2400" dirty="0" err="1" smtClean="0">
                <a:solidFill>
                  <a:schemeClr val="accent4">
                    <a:lumMod val="75000"/>
                  </a:schemeClr>
                </a:solidFill>
                <a:latin typeface="Helvetica" panose="020B0504020202030204" pitchFamily="34" charset="0"/>
              </a:rPr>
              <a:t>Methot</a:t>
            </a:r>
            <a:r>
              <a:rPr lang="en-US" sz="2400" dirty="0" smtClean="0">
                <a:solidFill>
                  <a:schemeClr val="accent4">
                    <a:lumMod val="75000"/>
                  </a:schemeClr>
                </a:solidFill>
                <a:latin typeface="Helvetica" panose="020B0504020202030204" pitchFamily="34" charset="0"/>
              </a:rPr>
              <a:t> and Taylor 2011)</a:t>
            </a:r>
            <a:endParaRPr lang="en-US" sz="2400" dirty="0"/>
          </a:p>
        </p:txBody>
      </p:sp>
    </p:spTree>
    <p:extLst>
      <p:ext uri="{BB962C8B-B14F-4D97-AF65-F5344CB8AC3E}">
        <p14:creationId xmlns:p14="http://schemas.microsoft.com/office/powerpoint/2010/main" val="15274654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249381" y="1162111"/>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TMB</a:t>
            </a:r>
            <a:endParaRPr lang="en-US" sz="3200" dirty="0">
              <a:latin typeface="Helvetica" panose="020B0504020202030204" pitchFamily="34" charset="0"/>
            </a:endParaRPr>
          </a:p>
        </p:txBody>
      </p:sp>
      <p:sp>
        <p:nvSpPr>
          <p:cNvPr id="5" name="Title 4"/>
          <p:cNvSpPr txBox="1">
            <a:spLocks/>
          </p:cNvSpPr>
          <p:nvPr/>
        </p:nvSpPr>
        <p:spPr>
          <a:xfrm>
            <a:off x="249381" y="15240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maximum penalized likelihood</a:t>
            </a:r>
            <a:endParaRPr lang="en-US" sz="3200" dirty="0">
              <a:latin typeface="Helvetica" panose="020B0504020202030204"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966837534"/>
              </p:ext>
            </p:extLst>
          </p:nvPr>
        </p:nvGraphicFramePr>
        <p:xfrm>
          <a:off x="3346449" y="1444687"/>
          <a:ext cx="5859133" cy="1042987"/>
        </p:xfrm>
        <a:graphic>
          <a:graphicData uri="http://schemas.openxmlformats.org/presentationml/2006/ole">
            <mc:AlternateContent xmlns:mc="http://schemas.openxmlformats.org/markup-compatibility/2006">
              <mc:Choice xmlns:v="urn:schemas-microsoft-com:vml" Requires="v">
                <p:oleObj spid="_x0000_s15414" name="Equation" r:id="rId3" imgW="2425680" imgH="431640" progId="Equation.DSMT4">
                  <p:embed/>
                </p:oleObj>
              </mc:Choice>
              <mc:Fallback>
                <p:oleObj name="Equation" r:id="rId3" imgW="2425680" imgH="431640" progId="Equation.DSMT4">
                  <p:embed/>
                  <p:pic>
                    <p:nvPicPr>
                      <p:cNvPr id="0" name=""/>
                      <p:cNvPicPr/>
                      <p:nvPr/>
                    </p:nvPicPr>
                    <p:blipFill>
                      <a:blip r:embed="rId4"/>
                      <a:stretch>
                        <a:fillRect/>
                      </a:stretch>
                    </p:blipFill>
                    <p:spPr>
                      <a:xfrm>
                        <a:off x="3346449" y="1444687"/>
                        <a:ext cx="5859133" cy="1042987"/>
                      </a:xfrm>
                      <a:prstGeom prst="rect">
                        <a:avLst/>
                      </a:prstGeom>
                    </p:spPr>
                  </p:pic>
                </p:oleObj>
              </mc:Fallback>
            </mc:AlternateContent>
          </a:graphicData>
        </a:graphic>
      </p:graphicFrame>
    </p:spTree>
    <p:extLst>
      <p:ext uri="{BB962C8B-B14F-4D97-AF65-F5344CB8AC3E}">
        <p14:creationId xmlns:p14="http://schemas.microsoft.com/office/powerpoint/2010/main" val="20706838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249381" y="1162111"/>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TMB</a:t>
            </a:r>
            <a:endParaRPr lang="en-US" sz="3200" dirty="0">
              <a:latin typeface="Helvetica" panose="020B0504020202030204" pitchFamily="34" charset="0"/>
            </a:endParaRPr>
          </a:p>
        </p:txBody>
      </p:sp>
      <p:sp>
        <p:nvSpPr>
          <p:cNvPr id="5" name="Title 4"/>
          <p:cNvSpPr txBox="1">
            <a:spLocks/>
          </p:cNvSpPr>
          <p:nvPr/>
        </p:nvSpPr>
        <p:spPr>
          <a:xfrm>
            <a:off x="249381" y="15240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maximum penalized likelihood</a:t>
            </a:r>
            <a:endParaRPr lang="en-US" sz="3200" dirty="0">
              <a:latin typeface="Helvetica" panose="020B0504020202030204" pitchFamily="34" charset="0"/>
            </a:endParaRPr>
          </a:p>
        </p:txBody>
      </p:sp>
      <p:graphicFrame>
        <p:nvGraphicFramePr>
          <p:cNvPr id="3" name="Object 2"/>
          <p:cNvGraphicFramePr>
            <a:graphicFrameLocks noChangeAspect="1"/>
          </p:cNvGraphicFramePr>
          <p:nvPr/>
        </p:nvGraphicFramePr>
        <p:xfrm>
          <a:off x="3346449" y="1444687"/>
          <a:ext cx="5859133" cy="1042987"/>
        </p:xfrm>
        <a:graphic>
          <a:graphicData uri="http://schemas.openxmlformats.org/presentationml/2006/ole">
            <mc:AlternateContent xmlns:mc="http://schemas.openxmlformats.org/markup-compatibility/2006">
              <mc:Choice xmlns:v="urn:schemas-microsoft-com:vml" Requires="v">
                <p:oleObj spid="_x0000_s19527" name="Equation" r:id="rId3" imgW="2425680" imgH="431640" progId="Equation.DSMT4">
                  <p:embed/>
                </p:oleObj>
              </mc:Choice>
              <mc:Fallback>
                <p:oleObj name="Equation" r:id="rId3" imgW="2425680" imgH="431640" progId="Equation.DSMT4">
                  <p:embed/>
                  <p:pic>
                    <p:nvPicPr>
                      <p:cNvPr id="0" name=""/>
                      <p:cNvPicPr/>
                      <p:nvPr/>
                    </p:nvPicPr>
                    <p:blipFill>
                      <a:blip r:embed="rId4"/>
                      <a:stretch>
                        <a:fillRect/>
                      </a:stretch>
                    </p:blipFill>
                    <p:spPr>
                      <a:xfrm>
                        <a:off x="3346449" y="1444687"/>
                        <a:ext cx="5859133" cy="104298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97566243"/>
              </p:ext>
            </p:extLst>
          </p:nvPr>
        </p:nvGraphicFramePr>
        <p:xfrm>
          <a:off x="3346449" y="2665503"/>
          <a:ext cx="4221031" cy="1663764"/>
        </p:xfrm>
        <a:graphic>
          <a:graphicData uri="http://schemas.openxmlformats.org/presentationml/2006/ole">
            <mc:AlternateContent xmlns:mc="http://schemas.openxmlformats.org/markup-compatibility/2006">
              <mc:Choice xmlns:v="urn:schemas-microsoft-com:vml" Requires="v">
                <p:oleObj spid="_x0000_s19528" name="Equation" r:id="rId5" imgW="1739880" imgH="685800" progId="Equation.DSMT4">
                  <p:embed/>
                </p:oleObj>
              </mc:Choice>
              <mc:Fallback>
                <p:oleObj name="Equation" r:id="rId5" imgW="1739880" imgH="685800" progId="Equation.DSMT4">
                  <p:embed/>
                  <p:pic>
                    <p:nvPicPr>
                      <p:cNvPr id="0" name=""/>
                      <p:cNvPicPr/>
                      <p:nvPr/>
                    </p:nvPicPr>
                    <p:blipFill>
                      <a:blip r:embed="rId6"/>
                      <a:stretch>
                        <a:fillRect/>
                      </a:stretch>
                    </p:blipFill>
                    <p:spPr>
                      <a:xfrm>
                        <a:off x="3346449" y="2665503"/>
                        <a:ext cx="4221031" cy="1663764"/>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92871644"/>
              </p:ext>
            </p:extLst>
          </p:nvPr>
        </p:nvGraphicFramePr>
        <p:xfrm>
          <a:off x="5667283" y="3710666"/>
          <a:ext cx="1268132" cy="618601"/>
        </p:xfrm>
        <a:graphic>
          <a:graphicData uri="http://schemas.openxmlformats.org/presentationml/2006/ole">
            <mc:AlternateContent xmlns:mc="http://schemas.openxmlformats.org/markup-compatibility/2006">
              <mc:Choice xmlns:v="urn:schemas-microsoft-com:vml" Requires="v">
                <p:oleObj spid="_x0000_s19529" name="Equation" r:id="rId7" imgW="520560" imgH="253800" progId="Equation.DSMT4">
                  <p:embed/>
                </p:oleObj>
              </mc:Choice>
              <mc:Fallback>
                <p:oleObj name="Equation" r:id="rId7" imgW="520560" imgH="253800" progId="Equation.DSMT4">
                  <p:embed/>
                  <p:pic>
                    <p:nvPicPr>
                      <p:cNvPr id="0" name=""/>
                      <p:cNvPicPr/>
                      <p:nvPr/>
                    </p:nvPicPr>
                    <p:blipFill>
                      <a:blip r:embed="rId8"/>
                      <a:stretch>
                        <a:fillRect/>
                      </a:stretch>
                    </p:blipFill>
                    <p:spPr>
                      <a:xfrm>
                        <a:off x="5667283" y="3710666"/>
                        <a:ext cx="1268132" cy="618601"/>
                      </a:xfrm>
                      <a:prstGeom prst="rect">
                        <a:avLst/>
                      </a:prstGeom>
                    </p:spPr>
                  </p:pic>
                </p:oleObj>
              </mc:Fallback>
            </mc:AlternateContent>
          </a:graphicData>
        </a:graphic>
      </p:graphicFrame>
    </p:spTree>
    <p:extLst>
      <p:ext uri="{BB962C8B-B14F-4D97-AF65-F5344CB8AC3E}">
        <p14:creationId xmlns:p14="http://schemas.microsoft.com/office/powerpoint/2010/main" val="6947624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249381" y="1162111"/>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TMB</a:t>
            </a:r>
            <a:endParaRPr lang="en-US" sz="3200" dirty="0">
              <a:latin typeface="Helvetica" panose="020B0504020202030204" pitchFamily="34" charset="0"/>
            </a:endParaRPr>
          </a:p>
        </p:txBody>
      </p:sp>
      <p:sp>
        <p:nvSpPr>
          <p:cNvPr id="5" name="Title 4"/>
          <p:cNvSpPr txBox="1">
            <a:spLocks/>
          </p:cNvSpPr>
          <p:nvPr/>
        </p:nvSpPr>
        <p:spPr>
          <a:xfrm>
            <a:off x="249381" y="15240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maximum penalized likelihood</a:t>
            </a:r>
            <a:endParaRPr lang="en-US" sz="3200" dirty="0">
              <a:latin typeface="Helvetica" panose="020B0504020202030204" pitchFamily="34" charset="0"/>
            </a:endParaRPr>
          </a:p>
        </p:txBody>
      </p:sp>
      <p:graphicFrame>
        <p:nvGraphicFramePr>
          <p:cNvPr id="3" name="Object 2"/>
          <p:cNvGraphicFramePr>
            <a:graphicFrameLocks noChangeAspect="1"/>
          </p:cNvGraphicFramePr>
          <p:nvPr/>
        </p:nvGraphicFramePr>
        <p:xfrm>
          <a:off x="3346449" y="1444687"/>
          <a:ext cx="5859133" cy="1042987"/>
        </p:xfrm>
        <a:graphic>
          <a:graphicData uri="http://schemas.openxmlformats.org/presentationml/2006/ole">
            <mc:AlternateContent xmlns:mc="http://schemas.openxmlformats.org/markup-compatibility/2006">
              <mc:Choice xmlns:v="urn:schemas-microsoft-com:vml" Requires="v">
                <p:oleObj spid="_x0000_s20578" name="Equation" r:id="rId3" imgW="2425680" imgH="431640" progId="Equation.DSMT4">
                  <p:embed/>
                </p:oleObj>
              </mc:Choice>
              <mc:Fallback>
                <p:oleObj name="Equation" r:id="rId3" imgW="2425680" imgH="431640" progId="Equation.DSMT4">
                  <p:embed/>
                  <p:pic>
                    <p:nvPicPr>
                      <p:cNvPr id="0" name=""/>
                      <p:cNvPicPr/>
                      <p:nvPr/>
                    </p:nvPicPr>
                    <p:blipFill>
                      <a:blip r:embed="rId4"/>
                      <a:stretch>
                        <a:fillRect/>
                      </a:stretch>
                    </p:blipFill>
                    <p:spPr>
                      <a:xfrm>
                        <a:off x="3346449" y="1444687"/>
                        <a:ext cx="5859133" cy="1042987"/>
                      </a:xfrm>
                      <a:prstGeom prst="rect">
                        <a:avLst/>
                      </a:prstGeom>
                    </p:spPr>
                  </p:pic>
                </p:oleObj>
              </mc:Fallback>
            </mc:AlternateContent>
          </a:graphicData>
        </a:graphic>
      </p:graphicFrame>
      <p:graphicFrame>
        <p:nvGraphicFramePr>
          <p:cNvPr id="8" name="Object 7"/>
          <p:cNvGraphicFramePr>
            <a:graphicFrameLocks noChangeAspect="1"/>
          </p:cNvGraphicFramePr>
          <p:nvPr/>
        </p:nvGraphicFramePr>
        <p:xfrm>
          <a:off x="3346449" y="4716590"/>
          <a:ext cx="4406900" cy="1663700"/>
        </p:xfrm>
        <a:graphic>
          <a:graphicData uri="http://schemas.openxmlformats.org/presentationml/2006/ole">
            <mc:AlternateContent xmlns:mc="http://schemas.openxmlformats.org/markup-compatibility/2006">
              <mc:Choice xmlns:v="urn:schemas-microsoft-com:vml" Requires="v">
                <p:oleObj spid="_x0000_s20579" name="Equation" r:id="rId5" imgW="1815840" imgH="685800" progId="Equation.DSMT4">
                  <p:embed/>
                </p:oleObj>
              </mc:Choice>
              <mc:Fallback>
                <p:oleObj name="Equation" r:id="rId5" imgW="1815840" imgH="685800" progId="Equation.DSMT4">
                  <p:embed/>
                  <p:pic>
                    <p:nvPicPr>
                      <p:cNvPr id="0" name=""/>
                      <p:cNvPicPr/>
                      <p:nvPr/>
                    </p:nvPicPr>
                    <p:blipFill>
                      <a:blip r:embed="rId6"/>
                      <a:stretch>
                        <a:fillRect/>
                      </a:stretch>
                    </p:blipFill>
                    <p:spPr>
                      <a:xfrm>
                        <a:off x="3346449" y="4716590"/>
                        <a:ext cx="4406900" cy="16637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9944394"/>
              </p:ext>
            </p:extLst>
          </p:nvPr>
        </p:nvGraphicFramePr>
        <p:xfrm>
          <a:off x="3346449" y="2665503"/>
          <a:ext cx="4221031" cy="1663764"/>
        </p:xfrm>
        <a:graphic>
          <a:graphicData uri="http://schemas.openxmlformats.org/presentationml/2006/ole">
            <mc:AlternateContent xmlns:mc="http://schemas.openxmlformats.org/markup-compatibility/2006">
              <mc:Choice xmlns:v="urn:schemas-microsoft-com:vml" Requires="v">
                <p:oleObj spid="_x0000_s20580" name="Equation" r:id="rId7" imgW="1739880" imgH="685800" progId="Equation.DSMT4">
                  <p:embed/>
                </p:oleObj>
              </mc:Choice>
              <mc:Fallback>
                <p:oleObj name="Equation" r:id="rId7" imgW="1739880" imgH="685800" progId="Equation.DSMT4">
                  <p:embed/>
                  <p:pic>
                    <p:nvPicPr>
                      <p:cNvPr id="0" name=""/>
                      <p:cNvPicPr/>
                      <p:nvPr/>
                    </p:nvPicPr>
                    <p:blipFill>
                      <a:blip r:embed="rId8"/>
                      <a:stretch>
                        <a:fillRect/>
                      </a:stretch>
                    </p:blipFill>
                    <p:spPr>
                      <a:xfrm>
                        <a:off x="3346449" y="2665503"/>
                        <a:ext cx="4221031" cy="1663764"/>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43903679"/>
              </p:ext>
            </p:extLst>
          </p:nvPr>
        </p:nvGraphicFramePr>
        <p:xfrm>
          <a:off x="5667283" y="3710666"/>
          <a:ext cx="1268132" cy="618601"/>
        </p:xfrm>
        <a:graphic>
          <a:graphicData uri="http://schemas.openxmlformats.org/presentationml/2006/ole">
            <mc:AlternateContent xmlns:mc="http://schemas.openxmlformats.org/markup-compatibility/2006">
              <mc:Choice xmlns:v="urn:schemas-microsoft-com:vml" Requires="v">
                <p:oleObj spid="_x0000_s20581" name="Equation" r:id="rId9" imgW="520560" imgH="253800" progId="Equation.DSMT4">
                  <p:embed/>
                </p:oleObj>
              </mc:Choice>
              <mc:Fallback>
                <p:oleObj name="Equation" r:id="rId9" imgW="520560" imgH="253800" progId="Equation.DSMT4">
                  <p:embed/>
                  <p:pic>
                    <p:nvPicPr>
                      <p:cNvPr id="0" name=""/>
                      <p:cNvPicPr/>
                      <p:nvPr/>
                    </p:nvPicPr>
                    <p:blipFill>
                      <a:blip r:embed="rId10"/>
                      <a:stretch>
                        <a:fillRect/>
                      </a:stretch>
                    </p:blipFill>
                    <p:spPr>
                      <a:xfrm>
                        <a:off x="5667283" y="3710666"/>
                        <a:ext cx="1268132" cy="618601"/>
                      </a:xfrm>
                      <a:prstGeom prst="rect">
                        <a:avLst/>
                      </a:prstGeom>
                    </p:spPr>
                  </p:pic>
                </p:oleObj>
              </mc:Fallback>
            </mc:AlternateContent>
          </a:graphicData>
        </a:graphic>
      </p:graphicFrame>
    </p:spTree>
    <p:extLst>
      <p:ext uri="{BB962C8B-B14F-4D97-AF65-F5344CB8AC3E}">
        <p14:creationId xmlns:p14="http://schemas.microsoft.com/office/powerpoint/2010/main" val="3897453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249381" y="1162111"/>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TMB</a:t>
            </a:r>
            <a:endParaRPr lang="en-US" sz="3200" dirty="0">
              <a:latin typeface="Helvetica" panose="020B0504020202030204" pitchFamily="34" charset="0"/>
            </a:endParaRPr>
          </a:p>
        </p:txBody>
      </p:sp>
      <p:sp>
        <p:nvSpPr>
          <p:cNvPr id="5" name="Title 4"/>
          <p:cNvSpPr txBox="1">
            <a:spLocks/>
          </p:cNvSpPr>
          <p:nvPr/>
        </p:nvSpPr>
        <p:spPr>
          <a:xfrm>
            <a:off x="249381" y="15240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maximum penalized likelihood</a:t>
            </a:r>
            <a:endParaRPr lang="en-US" sz="3200" dirty="0">
              <a:latin typeface="Helvetica" panose="020B0504020202030204" pitchFamily="34" charset="0"/>
            </a:endParaRPr>
          </a:p>
        </p:txBody>
      </p:sp>
      <p:graphicFrame>
        <p:nvGraphicFramePr>
          <p:cNvPr id="2" name="Object 1"/>
          <p:cNvGraphicFramePr>
            <a:graphicFrameLocks noChangeAspect="1"/>
          </p:cNvGraphicFramePr>
          <p:nvPr/>
        </p:nvGraphicFramePr>
        <p:xfrm>
          <a:off x="5153025" y="2487613"/>
          <a:ext cx="5240338" cy="793750"/>
        </p:xfrm>
        <a:graphic>
          <a:graphicData uri="http://schemas.openxmlformats.org/presentationml/2006/ole">
            <mc:AlternateContent xmlns:mc="http://schemas.openxmlformats.org/markup-compatibility/2006">
              <mc:Choice xmlns:v="urn:schemas-microsoft-com:vml" Requires="v">
                <p:oleObj spid="_x0000_s18465" name="Equation" r:id="rId4" imgW="1676160" imgH="253800" progId="Equation.DSMT4">
                  <p:embed/>
                </p:oleObj>
              </mc:Choice>
              <mc:Fallback>
                <p:oleObj name="Equation" r:id="rId4" imgW="1676160" imgH="253800" progId="Equation.DSMT4">
                  <p:embed/>
                  <p:pic>
                    <p:nvPicPr>
                      <p:cNvPr id="0" name=""/>
                      <p:cNvPicPr/>
                      <p:nvPr/>
                    </p:nvPicPr>
                    <p:blipFill>
                      <a:blip r:embed="rId5"/>
                      <a:stretch>
                        <a:fillRect/>
                      </a:stretch>
                    </p:blipFill>
                    <p:spPr>
                      <a:xfrm>
                        <a:off x="5153025" y="2487613"/>
                        <a:ext cx="5240338" cy="793750"/>
                      </a:xfrm>
                      <a:prstGeom prst="rect">
                        <a:avLst/>
                      </a:prstGeom>
                    </p:spPr>
                  </p:pic>
                </p:oleObj>
              </mc:Fallback>
            </mc:AlternateContent>
          </a:graphicData>
        </a:graphic>
      </p:graphicFrame>
      <p:sp>
        <p:nvSpPr>
          <p:cNvPr id="9" name="Title 4"/>
          <p:cNvSpPr txBox="1">
            <a:spLocks/>
          </p:cNvSpPr>
          <p:nvPr/>
        </p:nvSpPr>
        <p:spPr>
          <a:xfrm>
            <a:off x="249381" y="2487674"/>
            <a:ext cx="367153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Penalty on fishing mortality</a:t>
            </a:r>
            <a:endParaRPr lang="en-US" sz="3200" dirty="0">
              <a:latin typeface="Helvetica" panose="020B0504020202030204" pitchFamily="34" charset="0"/>
            </a:endParaRPr>
          </a:p>
        </p:txBody>
      </p:sp>
    </p:spTree>
    <p:extLst>
      <p:ext uri="{BB962C8B-B14F-4D97-AF65-F5344CB8AC3E}">
        <p14:creationId xmlns:p14="http://schemas.microsoft.com/office/powerpoint/2010/main" val="17153272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249381" y="1162111"/>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TMB</a:t>
            </a:r>
            <a:endParaRPr lang="en-US" sz="3200" dirty="0">
              <a:latin typeface="Helvetica" panose="020B0504020202030204" pitchFamily="34" charset="0"/>
            </a:endParaRPr>
          </a:p>
        </p:txBody>
      </p:sp>
      <p:sp>
        <p:nvSpPr>
          <p:cNvPr id="5" name="Title 4"/>
          <p:cNvSpPr txBox="1">
            <a:spLocks/>
          </p:cNvSpPr>
          <p:nvPr/>
        </p:nvSpPr>
        <p:spPr>
          <a:xfrm>
            <a:off x="249381" y="152400"/>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Estimation model – maximum penalized likelihood</a:t>
            </a:r>
            <a:endParaRPr lang="en-US" sz="3200" dirty="0">
              <a:latin typeface="Helvetica" panose="020B0504020202030204"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800792432"/>
              </p:ext>
            </p:extLst>
          </p:nvPr>
        </p:nvGraphicFramePr>
        <p:xfrm>
          <a:off x="5153025" y="2487613"/>
          <a:ext cx="5240338" cy="793750"/>
        </p:xfrm>
        <a:graphic>
          <a:graphicData uri="http://schemas.openxmlformats.org/presentationml/2006/ole">
            <mc:AlternateContent xmlns:mc="http://schemas.openxmlformats.org/markup-compatibility/2006">
              <mc:Choice xmlns:v="urn:schemas-microsoft-com:vml" Requires="v">
                <p:oleObj spid="_x0000_s17478" name="Equation" r:id="rId4" imgW="1676160" imgH="253800" progId="Equation.DSMT4">
                  <p:embed/>
                </p:oleObj>
              </mc:Choice>
              <mc:Fallback>
                <p:oleObj name="Equation" r:id="rId4" imgW="1676160" imgH="253800" progId="Equation.DSMT4">
                  <p:embed/>
                  <p:pic>
                    <p:nvPicPr>
                      <p:cNvPr id="0" name=""/>
                      <p:cNvPicPr/>
                      <p:nvPr/>
                    </p:nvPicPr>
                    <p:blipFill>
                      <a:blip r:embed="rId5"/>
                      <a:stretch>
                        <a:fillRect/>
                      </a:stretch>
                    </p:blipFill>
                    <p:spPr>
                      <a:xfrm>
                        <a:off x="5153025" y="2487613"/>
                        <a:ext cx="5240338" cy="793750"/>
                      </a:xfrm>
                      <a:prstGeom prst="rect">
                        <a:avLst/>
                      </a:prstGeom>
                    </p:spPr>
                  </p:pic>
                </p:oleObj>
              </mc:Fallback>
            </mc:AlternateContent>
          </a:graphicData>
        </a:graphic>
      </p:graphicFrame>
      <p:sp>
        <p:nvSpPr>
          <p:cNvPr id="9" name="Title 4"/>
          <p:cNvSpPr txBox="1">
            <a:spLocks/>
          </p:cNvSpPr>
          <p:nvPr/>
        </p:nvSpPr>
        <p:spPr>
          <a:xfrm>
            <a:off x="249381" y="2487674"/>
            <a:ext cx="367153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Penalty on fishing mortality</a:t>
            </a:r>
            <a:endParaRPr lang="en-US" sz="3200" dirty="0">
              <a:latin typeface="Helvetica" panose="020B0504020202030204" pitchFamily="34" charset="0"/>
            </a:endParaRPr>
          </a:p>
        </p:txBody>
      </p:sp>
      <p:sp>
        <p:nvSpPr>
          <p:cNvPr id="6" name="Title 4"/>
          <p:cNvSpPr txBox="1">
            <a:spLocks/>
          </p:cNvSpPr>
          <p:nvPr/>
        </p:nvSpPr>
        <p:spPr>
          <a:xfrm>
            <a:off x="249381" y="4160166"/>
            <a:ext cx="3671536" cy="132556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Penalty on depletion in initial year</a:t>
            </a:r>
            <a:endParaRPr lang="en-US" sz="3200" dirty="0">
              <a:latin typeface="Helvetica" panose="020B050402020203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87199450"/>
              </p:ext>
            </p:extLst>
          </p:nvPr>
        </p:nvGraphicFramePr>
        <p:xfrm>
          <a:off x="5192713" y="4117975"/>
          <a:ext cx="5160962" cy="714375"/>
        </p:xfrm>
        <a:graphic>
          <a:graphicData uri="http://schemas.openxmlformats.org/presentationml/2006/ole">
            <mc:AlternateContent xmlns:mc="http://schemas.openxmlformats.org/markup-compatibility/2006">
              <mc:Choice xmlns:v="urn:schemas-microsoft-com:vml" Requires="v">
                <p:oleObj spid="_x0000_s17479" name="Equation" r:id="rId6" imgW="1650960" imgH="228600" progId="Equation.DSMT4">
                  <p:embed/>
                </p:oleObj>
              </mc:Choice>
              <mc:Fallback>
                <p:oleObj name="Equation" r:id="rId6" imgW="1650960" imgH="228600" progId="Equation.DSMT4">
                  <p:embed/>
                  <p:pic>
                    <p:nvPicPr>
                      <p:cNvPr id="0" name=""/>
                      <p:cNvPicPr/>
                      <p:nvPr/>
                    </p:nvPicPr>
                    <p:blipFill>
                      <a:blip r:embed="rId7"/>
                      <a:stretch>
                        <a:fillRect/>
                      </a:stretch>
                    </p:blipFill>
                    <p:spPr>
                      <a:xfrm>
                        <a:off x="5192713" y="4117975"/>
                        <a:ext cx="5160962" cy="714375"/>
                      </a:xfrm>
                      <a:prstGeom prst="rect">
                        <a:avLst/>
                      </a:prstGeom>
                    </p:spPr>
                  </p:pic>
                </p:oleObj>
              </mc:Fallback>
            </mc:AlternateContent>
          </a:graphicData>
        </a:graphic>
      </p:graphicFrame>
    </p:spTree>
    <p:extLst>
      <p:ext uri="{BB962C8B-B14F-4D97-AF65-F5344CB8AC3E}">
        <p14:creationId xmlns:p14="http://schemas.microsoft.com/office/powerpoint/2010/main" val="27720058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7408" y="1343426"/>
            <a:ext cx="5514574" cy="5514574"/>
          </a:xfrm>
          <a:prstGeom prst="rect">
            <a:avLst/>
          </a:prstGeom>
        </p:spPr>
      </p:pic>
      <p:sp>
        <p:nvSpPr>
          <p:cNvPr id="6" name="TextBox 5"/>
          <p:cNvSpPr txBox="1"/>
          <p:nvPr/>
        </p:nvSpPr>
        <p:spPr>
          <a:xfrm>
            <a:off x="128152" y="88144"/>
            <a:ext cx="11891249" cy="461665"/>
          </a:xfrm>
          <a:prstGeom prst="rect">
            <a:avLst/>
          </a:prstGeom>
          <a:noFill/>
        </p:spPr>
        <p:txBody>
          <a:bodyPr wrap="square" rtlCol="0">
            <a:spAutoFit/>
          </a:bodyPr>
          <a:lstStyle/>
          <a:p>
            <a:r>
              <a:rPr lang="en-US" sz="2400" dirty="0" smtClean="0">
                <a:latin typeface="Helvetica" panose="020B0504020202030204" pitchFamily="34" charset="0"/>
              </a:rPr>
              <a:t>Model fits- </a:t>
            </a:r>
            <a:r>
              <a:rPr lang="en-US" sz="2400" dirty="0" smtClean="0">
                <a:solidFill>
                  <a:schemeClr val="accent6">
                    <a:lumMod val="75000"/>
                  </a:schemeClr>
                </a:solidFill>
                <a:latin typeface="Helvetica" panose="020B0504020202030204" pitchFamily="34" charset="0"/>
              </a:rPr>
              <a:t>Endogenous F, Constant R</a:t>
            </a:r>
          </a:p>
        </p:txBody>
      </p:sp>
      <p:sp>
        <p:nvSpPr>
          <p:cNvPr id="8" name="TextBox 7"/>
          <p:cNvSpPr txBox="1"/>
          <p:nvPr/>
        </p:nvSpPr>
        <p:spPr>
          <a:xfrm>
            <a:off x="1283088" y="722310"/>
            <a:ext cx="3796607" cy="461665"/>
          </a:xfrm>
          <a:prstGeom prst="rect">
            <a:avLst/>
          </a:prstGeom>
          <a:noFill/>
        </p:spPr>
        <p:txBody>
          <a:bodyPr wrap="square" rtlCol="0">
            <a:spAutoFit/>
          </a:bodyPr>
          <a:lstStyle/>
          <a:p>
            <a:r>
              <a:rPr lang="en-US" sz="2400" dirty="0" smtClean="0">
                <a:latin typeface="Helvetica" panose="020B0504020202030204" pitchFamily="34" charset="0"/>
              </a:rPr>
              <a:t>Ultra-Rich Data Scenario</a:t>
            </a:r>
            <a:endParaRPr lang="en-US" sz="2400" dirty="0" smtClean="0">
              <a:solidFill>
                <a:schemeClr val="accent6">
                  <a:lumMod val="75000"/>
                </a:schemeClr>
              </a:solidFill>
              <a:latin typeface="Helvetica" panose="020B050402020203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152" y="1356476"/>
            <a:ext cx="5501524" cy="5501524"/>
          </a:xfrm>
          <a:prstGeom prst="rect">
            <a:avLst/>
          </a:prstGeom>
        </p:spPr>
      </p:pic>
      <p:sp>
        <p:nvSpPr>
          <p:cNvPr id="10" name="TextBox 9"/>
          <p:cNvSpPr txBox="1"/>
          <p:nvPr/>
        </p:nvSpPr>
        <p:spPr>
          <a:xfrm>
            <a:off x="1057275" y="1183975"/>
            <a:ext cx="1423522"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Biomass</a:t>
            </a:r>
            <a:endParaRPr lang="en-US" sz="2400" dirty="0" smtClean="0">
              <a:solidFill>
                <a:schemeClr val="accent6">
                  <a:lumMod val="75000"/>
                </a:schemeClr>
              </a:solidFill>
              <a:latin typeface="Helvetica" panose="020B0504020202030204" pitchFamily="34" charset="0"/>
            </a:endParaRPr>
          </a:p>
        </p:txBody>
      </p:sp>
      <p:sp>
        <p:nvSpPr>
          <p:cNvPr id="11" name="TextBox 10"/>
          <p:cNvSpPr txBox="1"/>
          <p:nvPr/>
        </p:nvSpPr>
        <p:spPr>
          <a:xfrm>
            <a:off x="3409920" y="1183974"/>
            <a:ext cx="193121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Recruitment</a:t>
            </a:r>
            <a:endParaRPr lang="en-US" sz="2400" dirty="0" smtClean="0">
              <a:solidFill>
                <a:schemeClr val="accent6">
                  <a:lumMod val="75000"/>
                </a:schemeClr>
              </a:solidFill>
              <a:latin typeface="Helvetica" panose="020B0504020202030204" pitchFamily="34" charset="0"/>
            </a:endParaRPr>
          </a:p>
        </p:txBody>
      </p:sp>
      <p:sp>
        <p:nvSpPr>
          <p:cNvPr id="12" name="TextBox 11"/>
          <p:cNvSpPr txBox="1"/>
          <p:nvPr/>
        </p:nvSpPr>
        <p:spPr>
          <a:xfrm>
            <a:off x="771527" y="4107238"/>
            <a:ext cx="1357312" cy="830997"/>
          </a:xfrm>
          <a:prstGeom prst="rect">
            <a:avLst/>
          </a:prstGeom>
          <a:solidFill>
            <a:schemeClr val="bg1"/>
          </a:solidFill>
        </p:spPr>
        <p:txBody>
          <a:bodyPr wrap="square" rtlCol="0">
            <a:spAutoFit/>
          </a:bodyPr>
          <a:lstStyle/>
          <a:p>
            <a:r>
              <a:rPr lang="en-US" sz="2400" dirty="0" smtClean="0">
                <a:latin typeface="Helvetica" panose="020B0504020202030204" pitchFamily="34" charset="0"/>
              </a:rPr>
              <a:t>Fishing mortality</a:t>
            </a:r>
            <a:endParaRPr lang="en-US" sz="2400" dirty="0" smtClean="0">
              <a:solidFill>
                <a:schemeClr val="accent6">
                  <a:lumMod val="75000"/>
                </a:schemeClr>
              </a:solidFill>
              <a:latin typeface="Helvetica" panose="020B0504020202030204" pitchFamily="34" charset="0"/>
            </a:endParaRPr>
          </a:p>
        </p:txBody>
      </p:sp>
      <p:sp>
        <p:nvSpPr>
          <p:cNvPr id="13" name="TextBox 12"/>
          <p:cNvSpPr txBox="1"/>
          <p:nvPr/>
        </p:nvSpPr>
        <p:spPr>
          <a:xfrm>
            <a:off x="3814763" y="4107237"/>
            <a:ext cx="1526373"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Depletion</a:t>
            </a:r>
            <a:endParaRPr lang="en-US" sz="2400" dirty="0" smtClean="0">
              <a:solidFill>
                <a:schemeClr val="accent6">
                  <a:lumMod val="75000"/>
                </a:schemeClr>
              </a:solidFill>
              <a:latin typeface="Helvetica" panose="020B0504020202030204" pitchFamily="34" charset="0"/>
            </a:endParaRPr>
          </a:p>
        </p:txBody>
      </p:sp>
      <p:sp>
        <p:nvSpPr>
          <p:cNvPr id="14" name="TextBox 13"/>
          <p:cNvSpPr txBox="1"/>
          <p:nvPr/>
        </p:nvSpPr>
        <p:spPr>
          <a:xfrm>
            <a:off x="7016172" y="1125643"/>
            <a:ext cx="197066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Mean Length</a:t>
            </a:r>
            <a:endParaRPr lang="en-US" sz="2400" dirty="0" smtClean="0">
              <a:solidFill>
                <a:schemeClr val="accent6">
                  <a:lumMod val="75000"/>
                </a:schemeClr>
              </a:solidFill>
              <a:latin typeface="Helvetica" panose="020B0504020202030204" pitchFamily="34" charset="0"/>
            </a:endParaRPr>
          </a:p>
        </p:txBody>
      </p:sp>
      <p:sp>
        <p:nvSpPr>
          <p:cNvPr id="15" name="TextBox 14"/>
          <p:cNvSpPr txBox="1"/>
          <p:nvPr/>
        </p:nvSpPr>
        <p:spPr>
          <a:xfrm>
            <a:off x="9937982" y="1112593"/>
            <a:ext cx="197066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Catch</a:t>
            </a:r>
            <a:endParaRPr lang="en-US" sz="2400" dirty="0" smtClean="0">
              <a:solidFill>
                <a:schemeClr val="accent6">
                  <a:lumMod val="75000"/>
                </a:schemeClr>
              </a:solidFill>
              <a:latin typeface="Helvetica" panose="020B0504020202030204" pitchFamily="34" charset="0"/>
            </a:endParaRPr>
          </a:p>
        </p:txBody>
      </p:sp>
      <p:sp>
        <p:nvSpPr>
          <p:cNvPr id="16" name="TextBox 15"/>
          <p:cNvSpPr txBox="1"/>
          <p:nvPr/>
        </p:nvSpPr>
        <p:spPr>
          <a:xfrm>
            <a:off x="7128518" y="3991821"/>
            <a:ext cx="986782"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Index</a:t>
            </a:r>
            <a:endParaRPr lang="en-US" sz="2400" dirty="0" smtClean="0">
              <a:solidFill>
                <a:schemeClr val="accent6">
                  <a:lumMod val="75000"/>
                </a:schemeClr>
              </a:solidFill>
              <a:latin typeface="Helvetica" panose="020B0504020202030204" pitchFamily="34" charset="0"/>
            </a:endParaRPr>
          </a:p>
        </p:txBody>
      </p:sp>
    </p:spTree>
    <p:extLst>
      <p:ext uri="{BB962C8B-B14F-4D97-AF65-F5344CB8AC3E}">
        <p14:creationId xmlns:p14="http://schemas.microsoft.com/office/powerpoint/2010/main" val="40393782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8152" y="88144"/>
            <a:ext cx="11891249" cy="461665"/>
          </a:xfrm>
          <a:prstGeom prst="rect">
            <a:avLst/>
          </a:prstGeom>
          <a:noFill/>
        </p:spPr>
        <p:txBody>
          <a:bodyPr wrap="square" rtlCol="0">
            <a:spAutoFit/>
          </a:bodyPr>
          <a:lstStyle/>
          <a:p>
            <a:r>
              <a:rPr lang="en-US" sz="2400" dirty="0" smtClean="0">
                <a:latin typeface="Helvetica" panose="020B0504020202030204" pitchFamily="34" charset="0"/>
              </a:rPr>
              <a:t>Model fits- </a:t>
            </a:r>
            <a:r>
              <a:rPr lang="en-US" sz="2400" dirty="0" smtClean="0">
                <a:solidFill>
                  <a:schemeClr val="accent6">
                    <a:lumMod val="75000"/>
                  </a:schemeClr>
                </a:solidFill>
                <a:latin typeface="Helvetica" panose="020B0504020202030204" pitchFamily="34" charset="0"/>
              </a:rPr>
              <a:t>Endogenous F, Constant R</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152" y="1356476"/>
            <a:ext cx="5501524" cy="5501524"/>
          </a:xfrm>
          <a:prstGeom prst="rect">
            <a:avLst/>
          </a:prstGeom>
        </p:spPr>
      </p:pic>
      <p:sp>
        <p:nvSpPr>
          <p:cNvPr id="10" name="TextBox 9"/>
          <p:cNvSpPr txBox="1"/>
          <p:nvPr/>
        </p:nvSpPr>
        <p:spPr>
          <a:xfrm>
            <a:off x="1323510" y="722309"/>
            <a:ext cx="3796607" cy="461665"/>
          </a:xfrm>
          <a:prstGeom prst="rect">
            <a:avLst/>
          </a:prstGeom>
          <a:noFill/>
        </p:spPr>
        <p:txBody>
          <a:bodyPr wrap="square" rtlCol="0">
            <a:spAutoFit/>
          </a:bodyPr>
          <a:lstStyle/>
          <a:p>
            <a:r>
              <a:rPr lang="en-US" sz="2400" dirty="0" smtClean="0">
                <a:latin typeface="Helvetica" panose="020B0504020202030204" pitchFamily="34" charset="0"/>
              </a:rPr>
              <a:t>Moderate Data Scenario</a:t>
            </a:r>
            <a:endParaRPr lang="en-US" sz="2400" dirty="0" smtClean="0">
              <a:solidFill>
                <a:schemeClr val="accent6">
                  <a:lumMod val="75000"/>
                </a:schemeClr>
              </a:solidFill>
              <a:latin typeface="Helvetica" panose="020B0504020202030204" pitchFamily="34" charset="0"/>
            </a:endParaRPr>
          </a:p>
        </p:txBody>
      </p:sp>
      <p:sp>
        <p:nvSpPr>
          <p:cNvPr id="15" name="TextBox 14"/>
          <p:cNvSpPr txBox="1"/>
          <p:nvPr/>
        </p:nvSpPr>
        <p:spPr>
          <a:xfrm>
            <a:off x="1105743" y="1183975"/>
            <a:ext cx="1423522"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Biomass</a:t>
            </a:r>
            <a:endParaRPr lang="en-US" sz="2400" dirty="0" smtClean="0">
              <a:solidFill>
                <a:schemeClr val="accent6">
                  <a:lumMod val="75000"/>
                </a:schemeClr>
              </a:solidFill>
              <a:latin typeface="Helvetica" panose="020B0504020202030204" pitchFamily="34" charset="0"/>
            </a:endParaRPr>
          </a:p>
        </p:txBody>
      </p:sp>
      <p:sp>
        <p:nvSpPr>
          <p:cNvPr id="16" name="TextBox 15"/>
          <p:cNvSpPr txBox="1"/>
          <p:nvPr/>
        </p:nvSpPr>
        <p:spPr>
          <a:xfrm>
            <a:off x="3458388" y="1183974"/>
            <a:ext cx="193121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Recruitment</a:t>
            </a:r>
            <a:endParaRPr lang="en-US" sz="2400" dirty="0" smtClean="0">
              <a:solidFill>
                <a:schemeClr val="accent6">
                  <a:lumMod val="75000"/>
                </a:schemeClr>
              </a:solidFill>
              <a:latin typeface="Helvetica" panose="020B0504020202030204" pitchFamily="34" charset="0"/>
            </a:endParaRPr>
          </a:p>
        </p:txBody>
      </p:sp>
      <p:sp>
        <p:nvSpPr>
          <p:cNvPr id="17" name="TextBox 16"/>
          <p:cNvSpPr txBox="1"/>
          <p:nvPr/>
        </p:nvSpPr>
        <p:spPr>
          <a:xfrm>
            <a:off x="819995" y="4107238"/>
            <a:ext cx="1357312" cy="830997"/>
          </a:xfrm>
          <a:prstGeom prst="rect">
            <a:avLst/>
          </a:prstGeom>
          <a:solidFill>
            <a:schemeClr val="bg1"/>
          </a:solidFill>
        </p:spPr>
        <p:txBody>
          <a:bodyPr wrap="square" rtlCol="0">
            <a:spAutoFit/>
          </a:bodyPr>
          <a:lstStyle/>
          <a:p>
            <a:r>
              <a:rPr lang="en-US" sz="2400" dirty="0" smtClean="0">
                <a:latin typeface="Helvetica" panose="020B0504020202030204" pitchFamily="34" charset="0"/>
              </a:rPr>
              <a:t>Fishing mortality</a:t>
            </a:r>
            <a:endParaRPr lang="en-US" sz="2400" dirty="0" smtClean="0">
              <a:solidFill>
                <a:schemeClr val="accent6">
                  <a:lumMod val="75000"/>
                </a:schemeClr>
              </a:solidFill>
              <a:latin typeface="Helvetica" panose="020B0504020202030204" pitchFamily="34" charset="0"/>
            </a:endParaRPr>
          </a:p>
        </p:txBody>
      </p:sp>
      <p:sp>
        <p:nvSpPr>
          <p:cNvPr id="18" name="TextBox 17"/>
          <p:cNvSpPr txBox="1"/>
          <p:nvPr/>
        </p:nvSpPr>
        <p:spPr>
          <a:xfrm>
            <a:off x="3863231" y="4107237"/>
            <a:ext cx="1526373"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Depletion</a:t>
            </a:r>
            <a:endParaRPr lang="en-US" sz="2400" dirty="0" smtClean="0">
              <a:solidFill>
                <a:schemeClr val="accent6">
                  <a:lumMod val="75000"/>
                </a:schemeClr>
              </a:solidFill>
              <a:latin typeface="Helvetica" panose="020B050402020203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9937" y="1355074"/>
            <a:ext cx="5502926" cy="5502926"/>
          </a:xfrm>
          <a:prstGeom prst="rect">
            <a:avLst/>
          </a:prstGeom>
        </p:spPr>
      </p:pic>
      <p:sp>
        <p:nvSpPr>
          <p:cNvPr id="19" name="TextBox 18"/>
          <p:cNvSpPr txBox="1"/>
          <p:nvPr/>
        </p:nvSpPr>
        <p:spPr>
          <a:xfrm>
            <a:off x="7016172" y="1125643"/>
            <a:ext cx="197066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Mean Length</a:t>
            </a:r>
            <a:endParaRPr lang="en-US" sz="2400" dirty="0" smtClean="0">
              <a:solidFill>
                <a:schemeClr val="accent6">
                  <a:lumMod val="75000"/>
                </a:schemeClr>
              </a:solidFill>
              <a:latin typeface="Helvetica" panose="020B0504020202030204" pitchFamily="34" charset="0"/>
            </a:endParaRPr>
          </a:p>
        </p:txBody>
      </p:sp>
      <p:sp>
        <p:nvSpPr>
          <p:cNvPr id="20" name="TextBox 19"/>
          <p:cNvSpPr txBox="1"/>
          <p:nvPr/>
        </p:nvSpPr>
        <p:spPr>
          <a:xfrm>
            <a:off x="9937982" y="1112593"/>
            <a:ext cx="197066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Catch</a:t>
            </a:r>
            <a:endParaRPr lang="en-US" sz="2400" dirty="0" smtClean="0">
              <a:solidFill>
                <a:schemeClr val="accent6">
                  <a:lumMod val="75000"/>
                </a:schemeClr>
              </a:solidFill>
              <a:latin typeface="Helvetica" panose="020B0504020202030204" pitchFamily="34" charset="0"/>
            </a:endParaRPr>
          </a:p>
        </p:txBody>
      </p:sp>
      <p:sp>
        <p:nvSpPr>
          <p:cNvPr id="21" name="TextBox 20"/>
          <p:cNvSpPr txBox="1"/>
          <p:nvPr/>
        </p:nvSpPr>
        <p:spPr>
          <a:xfrm>
            <a:off x="7128518" y="3991821"/>
            <a:ext cx="986782"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Index</a:t>
            </a:r>
            <a:endParaRPr lang="en-US" sz="2400" dirty="0" smtClean="0">
              <a:solidFill>
                <a:schemeClr val="accent6">
                  <a:lumMod val="75000"/>
                </a:schemeClr>
              </a:solidFill>
              <a:latin typeface="Helvetica" panose="020B0504020202030204" pitchFamily="34" charset="0"/>
            </a:endParaRPr>
          </a:p>
        </p:txBody>
      </p:sp>
    </p:spTree>
    <p:extLst>
      <p:ext uri="{BB962C8B-B14F-4D97-AF65-F5344CB8AC3E}">
        <p14:creationId xmlns:p14="http://schemas.microsoft.com/office/powerpoint/2010/main" val="23266822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8152" y="88144"/>
            <a:ext cx="9269235" cy="461665"/>
          </a:xfrm>
          <a:prstGeom prst="rect">
            <a:avLst/>
          </a:prstGeom>
          <a:noFill/>
        </p:spPr>
        <p:txBody>
          <a:bodyPr wrap="square" rtlCol="0">
            <a:spAutoFit/>
          </a:bodyPr>
          <a:lstStyle/>
          <a:p>
            <a:r>
              <a:rPr lang="en-US" sz="2400" dirty="0" smtClean="0">
                <a:latin typeface="Helvetica" panose="020B0504020202030204" pitchFamily="34" charset="0"/>
              </a:rPr>
              <a:t>Model fits</a:t>
            </a:r>
            <a:r>
              <a:rPr lang="en-US" sz="2400" dirty="0">
                <a:latin typeface="Helvetica" panose="020B0504020202030204" pitchFamily="34" charset="0"/>
              </a:rPr>
              <a:t> </a:t>
            </a:r>
            <a:r>
              <a:rPr lang="en-US" sz="2400" dirty="0" smtClean="0">
                <a:latin typeface="Helvetica" panose="020B0504020202030204" pitchFamily="34" charset="0"/>
              </a:rPr>
              <a:t>- </a:t>
            </a:r>
            <a:r>
              <a:rPr lang="en-US" sz="2400" dirty="0" smtClean="0">
                <a:solidFill>
                  <a:schemeClr val="accent6">
                    <a:lumMod val="75000"/>
                  </a:schemeClr>
                </a:solidFill>
                <a:latin typeface="Helvetica" panose="020B0504020202030204" pitchFamily="34" charset="0"/>
              </a:rPr>
              <a:t>Endogenous F, Constant R</a:t>
            </a:r>
          </a:p>
        </p:txBody>
      </p:sp>
      <p:sp>
        <p:nvSpPr>
          <p:cNvPr id="9" name="TextBox 8"/>
          <p:cNvSpPr txBox="1"/>
          <p:nvPr/>
        </p:nvSpPr>
        <p:spPr>
          <a:xfrm>
            <a:off x="2236735" y="488892"/>
            <a:ext cx="1999939" cy="461665"/>
          </a:xfrm>
          <a:prstGeom prst="rect">
            <a:avLst/>
          </a:prstGeom>
          <a:noFill/>
        </p:spPr>
        <p:txBody>
          <a:bodyPr wrap="square" rtlCol="0">
            <a:spAutoFit/>
          </a:bodyPr>
          <a:lstStyle/>
          <a:p>
            <a:r>
              <a:rPr lang="en-US" sz="2400" dirty="0" smtClean="0">
                <a:latin typeface="Helvetica" panose="020B0504020202030204" pitchFamily="34" charset="0"/>
              </a:rPr>
              <a:t>Recruitment</a:t>
            </a:r>
            <a:endParaRPr lang="en-US" sz="2400" dirty="0" smtClean="0">
              <a:solidFill>
                <a:schemeClr val="accent6">
                  <a:lumMod val="75000"/>
                </a:schemeClr>
              </a:solidFill>
              <a:latin typeface="Helvetica" panose="020B050402020203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338" y="1180263"/>
            <a:ext cx="5677737" cy="5677737"/>
          </a:xfrm>
          <a:prstGeom prst="rect">
            <a:avLst/>
          </a:prstGeom>
        </p:spPr>
      </p:pic>
      <p:sp>
        <p:nvSpPr>
          <p:cNvPr id="11" name="TextBox 10"/>
          <p:cNvSpPr txBox="1"/>
          <p:nvPr/>
        </p:nvSpPr>
        <p:spPr>
          <a:xfrm>
            <a:off x="1433847" y="950557"/>
            <a:ext cx="940534"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Ultra</a:t>
            </a:r>
            <a:endParaRPr lang="en-US" sz="2400" dirty="0" smtClean="0">
              <a:solidFill>
                <a:schemeClr val="accent6">
                  <a:lumMod val="75000"/>
                </a:schemeClr>
              </a:solidFill>
              <a:latin typeface="Helvetica" panose="020B0504020202030204" pitchFamily="34" charset="0"/>
            </a:endParaRPr>
          </a:p>
        </p:txBody>
      </p:sp>
      <p:sp>
        <p:nvSpPr>
          <p:cNvPr id="12" name="TextBox 11"/>
          <p:cNvSpPr txBox="1"/>
          <p:nvPr/>
        </p:nvSpPr>
        <p:spPr>
          <a:xfrm>
            <a:off x="4260174" y="959943"/>
            <a:ext cx="940534"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Rich</a:t>
            </a:r>
            <a:endParaRPr lang="en-US" sz="2400" dirty="0" smtClean="0">
              <a:solidFill>
                <a:schemeClr val="accent6">
                  <a:lumMod val="75000"/>
                </a:schemeClr>
              </a:solidFill>
              <a:latin typeface="Helvetica" panose="020B0504020202030204" pitchFamily="34" charset="0"/>
            </a:endParaRPr>
          </a:p>
        </p:txBody>
      </p:sp>
      <p:sp>
        <p:nvSpPr>
          <p:cNvPr id="13" name="TextBox 12"/>
          <p:cNvSpPr txBox="1"/>
          <p:nvPr/>
        </p:nvSpPr>
        <p:spPr>
          <a:xfrm>
            <a:off x="1085131" y="2980948"/>
            <a:ext cx="163796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Moderate</a:t>
            </a:r>
            <a:endParaRPr lang="en-US" sz="2400" dirty="0" smtClean="0">
              <a:solidFill>
                <a:schemeClr val="accent6">
                  <a:lumMod val="75000"/>
                </a:schemeClr>
              </a:solidFill>
              <a:latin typeface="Helvetica" panose="020B0504020202030204" pitchFamily="34" charset="0"/>
            </a:endParaRPr>
          </a:p>
        </p:txBody>
      </p:sp>
      <p:sp>
        <p:nvSpPr>
          <p:cNvPr id="14" name="TextBox 13"/>
          <p:cNvSpPr txBox="1"/>
          <p:nvPr/>
        </p:nvSpPr>
        <p:spPr>
          <a:xfrm>
            <a:off x="4129523" y="2980948"/>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A</a:t>
            </a:r>
            <a:endParaRPr lang="en-US" sz="2400" dirty="0" smtClean="0">
              <a:solidFill>
                <a:schemeClr val="accent6">
                  <a:lumMod val="75000"/>
                </a:schemeClr>
              </a:solidFill>
              <a:latin typeface="Helvetica" panose="020B0504020202030204" pitchFamily="34" charset="0"/>
            </a:endParaRPr>
          </a:p>
        </p:txBody>
      </p:sp>
      <p:sp>
        <p:nvSpPr>
          <p:cNvPr id="15" name="TextBox 14"/>
          <p:cNvSpPr txBox="1"/>
          <p:nvPr/>
        </p:nvSpPr>
        <p:spPr>
          <a:xfrm>
            <a:off x="1311400" y="4919474"/>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B</a:t>
            </a:r>
            <a:endParaRPr lang="en-US" sz="2400" dirty="0" smtClean="0">
              <a:solidFill>
                <a:schemeClr val="accent6">
                  <a:lumMod val="75000"/>
                </a:schemeClr>
              </a:solidFill>
              <a:latin typeface="Helvetica" panose="020B0504020202030204" pitchFamily="34" charset="0"/>
            </a:endParaRPr>
          </a:p>
        </p:txBody>
      </p:sp>
      <p:sp>
        <p:nvSpPr>
          <p:cNvPr id="16" name="TextBox 15"/>
          <p:cNvSpPr txBox="1"/>
          <p:nvPr/>
        </p:nvSpPr>
        <p:spPr>
          <a:xfrm>
            <a:off x="4015281" y="4919473"/>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C</a:t>
            </a:r>
            <a:endParaRPr lang="en-US" sz="2400" dirty="0" smtClean="0">
              <a:solidFill>
                <a:schemeClr val="accent6">
                  <a:lumMod val="75000"/>
                </a:schemeClr>
              </a:solidFill>
              <a:latin typeface="Helvetica" panose="020B0504020202030204" pitchFamily="34" charset="0"/>
            </a:endParaRPr>
          </a:p>
        </p:txBody>
      </p:sp>
    </p:spTree>
    <p:extLst>
      <p:ext uri="{BB962C8B-B14F-4D97-AF65-F5344CB8AC3E}">
        <p14:creationId xmlns:p14="http://schemas.microsoft.com/office/powerpoint/2010/main" val="34599783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8152" y="88144"/>
            <a:ext cx="9269235" cy="461665"/>
          </a:xfrm>
          <a:prstGeom prst="rect">
            <a:avLst/>
          </a:prstGeom>
          <a:noFill/>
        </p:spPr>
        <p:txBody>
          <a:bodyPr wrap="square" rtlCol="0">
            <a:spAutoFit/>
          </a:bodyPr>
          <a:lstStyle/>
          <a:p>
            <a:r>
              <a:rPr lang="en-US" sz="2400" dirty="0" smtClean="0">
                <a:latin typeface="Helvetica" panose="020B0504020202030204" pitchFamily="34" charset="0"/>
              </a:rPr>
              <a:t>Model fits</a:t>
            </a:r>
            <a:r>
              <a:rPr lang="en-US" sz="2400" dirty="0">
                <a:latin typeface="Helvetica" panose="020B0504020202030204" pitchFamily="34" charset="0"/>
              </a:rPr>
              <a:t> </a:t>
            </a:r>
            <a:r>
              <a:rPr lang="en-US" sz="2400" dirty="0" smtClean="0">
                <a:latin typeface="Helvetica" panose="020B0504020202030204" pitchFamily="34" charset="0"/>
              </a:rPr>
              <a:t>- </a:t>
            </a:r>
            <a:r>
              <a:rPr lang="en-US" sz="2400" dirty="0" smtClean="0">
                <a:solidFill>
                  <a:schemeClr val="accent6">
                    <a:lumMod val="75000"/>
                  </a:schemeClr>
                </a:solidFill>
                <a:latin typeface="Helvetica" panose="020B0504020202030204" pitchFamily="34" charset="0"/>
              </a:rPr>
              <a:t>Endogenous F, Constant R</a:t>
            </a:r>
          </a:p>
        </p:txBody>
      </p:sp>
      <p:sp>
        <p:nvSpPr>
          <p:cNvPr id="9" name="TextBox 8"/>
          <p:cNvSpPr txBox="1"/>
          <p:nvPr/>
        </p:nvSpPr>
        <p:spPr>
          <a:xfrm>
            <a:off x="2236735" y="488892"/>
            <a:ext cx="1999939" cy="461665"/>
          </a:xfrm>
          <a:prstGeom prst="rect">
            <a:avLst/>
          </a:prstGeom>
          <a:noFill/>
        </p:spPr>
        <p:txBody>
          <a:bodyPr wrap="square" rtlCol="0">
            <a:spAutoFit/>
          </a:bodyPr>
          <a:lstStyle/>
          <a:p>
            <a:r>
              <a:rPr lang="en-US" sz="2400" dirty="0" smtClean="0">
                <a:latin typeface="Helvetica" panose="020B0504020202030204" pitchFamily="34" charset="0"/>
              </a:rPr>
              <a:t>Recruitment</a:t>
            </a:r>
            <a:endParaRPr lang="en-US" sz="2400" dirty="0" smtClean="0">
              <a:solidFill>
                <a:schemeClr val="accent6">
                  <a:lumMod val="75000"/>
                </a:schemeClr>
              </a:solidFill>
              <a:latin typeface="Helvetica" panose="020B0504020202030204" pitchFamily="34" charset="0"/>
            </a:endParaRPr>
          </a:p>
        </p:txBody>
      </p:sp>
      <p:sp>
        <p:nvSpPr>
          <p:cNvPr id="10" name="TextBox 9"/>
          <p:cNvSpPr txBox="1"/>
          <p:nvPr/>
        </p:nvSpPr>
        <p:spPr>
          <a:xfrm>
            <a:off x="8167999" y="488891"/>
            <a:ext cx="2916175" cy="461665"/>
          </a:xfrm>
          <a:prstGeom prst="rect">
            <a:avLst/>
          </a:prstGeom>
          <a:noFill/>
        </p:spPr>
        <p:txBody>
          <a:bodyPr wrap="square" rtlCol="0">
            <a:spAutoFit/>
          </a:bodyPr>
          <a:lstStyle/>
          <a:p>
            <a:r>
              <a:rPr lang="en-US" sz="2400" dirty="0" smtClean="0">
                <a:latin typeface="Helvetica" panose="020B0504020202030204" pitchFamily="34" charset="0"/>
              </a:rPr>
              <a:t>Fishing Mortality</a:t>
            </a:r>
            <a:endParaRPr lang="en-US" sz="2400" dirty="0" smtClean="0">
              <a:solidFill>
                <a:schemeClr val="accent6">
                  <a:lumMod val="75000"/>
                </a:schemeClr>
              </a:solidFill>
              <a:latin typeface="Helvetica" panose="020B050402020203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338" y="1180263"/>
            <a:ext cx="5677737" cy="5677737"/>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4431" y="1180263"/>
            <a:ext cx="5694803" cy="5694803"/>
          </a:xfrm>
          <a:prstGeom prst="rect">
            <a:avLst/>
          </a:prstGeom>
        </p:spPr>
      </p:pic>
      <p:sp>
        <p:nvSpPr>
          <p:cNvPr id="11" name="TextBox 10"/>
          <p:cNvSpPr txBox="1"/>
          <p:nvPr/>
        </p:nvSpPr>
        <p:spPr>
          <a:xfrm>
            <a:off x="1433847" y="950557"/>
            <a:ext cx="940534"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Ultra</a:t>
            </a:r>
            <a:endParaRPr lang="en-US" sz="2400" dirty="0" smtClean="0">
              <a:solidFill>
                <a:schemeClr val="accent6">
                  <a:lumMod val="75000"/>
                </a:schemeClr>
              </a:solidFill>
              <a:latin typeface="Helvetica" panose="020B0504020202030204" pitchFamily="34" charset="0"/>
            </a:endParaRPr>
          </a:p>
        </p:txBody>
      </p:sp>
      <p:sp>
        <p:nvSpPr>
          <p:cNvPr id="12" name="TextBox 11"/>
          <p:cNvSpPr txBox="1"/>
          <p:nvPr/>
        </p:nvSpPr>
        <p:spPr>
          <a:xfrm>
            <a:off x="4260174" y="959943"/>
            <a:ext cx="940534"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Rich</a:t>
            </a:r>
            <a:endParaRPr lang="en-US" sz="2400" dirty="0" smtClean="0">
              <a:solidFill>
                <a:schemeClr val="accent6">
                  <a:lumMod val="75000"/>
                </a:schemeClr>
              </a:solidFill>
              <a:latin typeface="Helvetica" panose="020B0504020202030204" pitchFamily="34" charset="0"/>
            </a:endParaRPr>
          </a:p>
        </p:txBody>
      </p:sp>
      <p:sp>
        <p:nvSpPr>
          <p:cNvPr id="13" name="TextBox 12"/>
          <p:cNvSpPr txBox="1"/>
          <p:nvPr/>
        </p:nvSpPr>
        <p:spPr>
          <a:xfrm>
            <a:off x="1085131" y="2980948"/>
            <a:ext cx="163796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Moderate</a:t>
            </a:r>
            <a:endParaRPr lang="en-US" sz="2400" dirty="0" smtClean="0">
              <a:solidFill>
                <a:schemeClr val="accent6">
                  <a:lumMod val="75000"/>
                </a:schemeClr>
              </a:solidFill>
              <a:latin typeface="Helvetica" panose="020B0504020202030204" pitchFamily="34" charset="0"/>
            </a:endParaRPr>
          </a:p>
        </p:txBody>
      </p:sp>
      <p:sp>
        <p:nvSpPr>
          <p:cNvPr id="14" name="TextBox 13"/>
          <p:cNvSpPr txBox="1"/>
          <p:nvPr/>
        </p:nvSpPr>
        <p:spPr>
          <a:xfrm>
            <a:off x="4129523" y="2980948"/>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A</a:t>
            </a:r>
            <a:endParaRPr lang="en-US" sz="2400" dirty="0" smtClean="0">
              <a:solidFill>
                <a:schemeClr val="accent6">
                  <a:lumMod val="75000"/>
                </a:schemeClr>
              </a:solidFill>
              <a:latin typeface="Helvetica" panose="020B0504020202030204" pitchFamily="34" charset="0"/>
            </a:endParaRPr>
          </a:p>
        </p:txBody>
      </p:sp>
      <p:sp>
        <p:nvSpPr>
          <p:cNvPr id="15" name="TextBox 14"/>
          <p:cNvSpPr txBox="1"/>
          <p:nvPr/>
        </p:nvSpPr>
        <p:spPr>
          <a:xfrm>
            <a:off x="1311400" y="4919474"/>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B</a:t>
            </a:r>
            <a:endParaRPr lang="en-US" sz="2400" dirty="0" smtClean="0">
              <a:solidFill>
                <a:schemeClr val="accent6">
                  <a:lumMod val="75000"/>
                </a:schemeClr>
              </a:solidFill>
              <a:latin typeface="Helvetica" panose="020B0504020202030204" pitchFamily="34" charset="0"/>
            </a:endParaRPr>
          </a:p>
        </p:txBody>
      </p:sp>
      <p:sp>
        <p:nvSpPr>
          <p:cNvPr id="16" name="TextBox 15"/>
          <p:cNvSpPr txBox="1"/>
          <p:nvPr/>
        </p:nvSpPr>
        <p:spPr>
          <a:xfrm>
            <a:off x="4015281" y="4919473"/>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C</a:t>
            </a:r>
            <a:endParaRPr lang="en-US" sz="2400" dirty="0" smtClean="0">
              <a:solidFill>
                <a:schemeClr val="accent6">
                  <a:lumMod val="75000"/>
                </a:schemeClr>
              </a:solidFill>
              <a:latin typeface="Helvetica" panose="020B0504020202030204" pitchFamily="34" charset="0"/>
            </a:endParaRPr>
          </a:p>
        </p:txBody>
      </p:sp>
      <p:sp>
        <p:nvSpPr>
          <p:cNvPr id="17" name="TextBox 16"/>
          <p:cNvSpPr txBox="1"/>
          <p:nvPr/>
        </p:nvSpPr>
        <p:spPr>
          <a:xfrm>
            <a:off x="7356477" y="950556"/>
            <a:ext cx="940534"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Ultra</a:t>
            </a:r>
            <a:endParaRPr lang="en-US" sz="2400" dirty="0" smtClean="0">
              <a:solidFill>
                <a:schemeClr val="accent6">
                  <a:lumMod val="75000"/>
                </a:schemeClr>
              </a:solidFill>
              <a:latin typeface="Helvetica" panose="020B0504020202030204" pitchFamily="34" charset="0"/>
            </a:endParaRPr>
          </a:p>
        </p:txBody>
      </p:sp>
      <p:sp>
        <p:nvSpPr>
          <p:cNvPr id="18" name="TextBox 17"/>
          <p:cNvSpPr txBox="1"/>
          <p:nvPr/>
        </p:nvSpPr>
        <p:spPr>
          <a:xfrm>
            <a:off x="10182804" y="959942"/>
            <a:ext cx="940534"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Rich</a:t>
            </a:r>
            <a:endParaRPr lang="en-US" sz="2400" dirty="0" smtClean="0">
              <a:solidFill>
                <a:schemeClr val="accent6">
                  <a:lumMod val="75000"/>
                </a:schemeClr>
              </a:solidFill>
              <a:latin typeface="Helvetica" panose="020B0504020202030204" pitchFamily="34" charset="0"/>
            </a:endParaRPr>
          </a:p>
        </p:txBody>
      </p:sp>
      <p:sp>
        <p:nvSpPr>
          <p:cNvPr id="19" name="TextBox 18"/>
          <p:cNvSpPr txBox="1"/>
          <p:nvPr/>
        </p:nvSpPr>
        <p:spPr>
          <a:xfrm>
            <a:off x="7007761" y="2980947"/>
            <a:ext cx="1637966"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Moderate</a:t>
            </a:r>
            <a:endParaRPr lang="en-US" sz="2400" dirty="0" smtClean="0">
              <a:solidFill>
                <a:schemeClr val="accent6">
                  <a:lumMod val="75000"/>
                </a:schemeClr>
              </a:solidFill>
              <a:latin typeface="Helvetica" panose="020B0504020202030204" pitchFamily="34" charset="0"/>
            </a:endParaRPr>
          </a:p>
        </p:txBody>
      </p:sp>
      <p:sp>
        <p:nvSpPr>
          <p:cNvPr id="20" name="TextBox 19"/>
          <p:cNvSpPr txBox="1"/>
          <p:nvPr/>
        </p:nvSpPr>
        <p:spPr>
          <a:xfrm>
            <a:off x="10052153" y="2980947"/>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A</a:t>
            </a:r>
            <a:endParaRPr lang="en-US" sz="2400" dirty="0" smtClean="0">
              <a:solidFill>
                <a:schemeClr val="accent6">
                  <a:lumMod val="75000"/>
                </a:schemeClr>
              </a:solidFill>
              <a:latin typeface="Helvetica" panose="020B0504020202030204" pitchFamily="34" charset="0"/>
            </a:endParaRPr>
          </a:p>
        </p:txBody>
      </p:sp>
      <p:sp>
        <p:nvSpPr>
          <p:cNvPr id="21" name="TextBox 20"/>
          <p:cNvSpPr txBox="1"/>
          <p:nvPr/>
        </p:nvSpPr>
        <p:spPr>
          <a:xfrm>
            <a:off x="7234030" y="4919473"/>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B</a:t>
            </a:r>
            <a:endParaRPr lang="en-US" sz="2400" dirty="0" smtClean="0">
              <a:solidFill>
                <a:schemeClr val="accent6">
                  <a:lumMod val="75000"/>
                </a:schemeClr>
              </a:solidFill>
              <a:latin typeface="Helvetica" panose="020B0504020202030204" pitchFamily="34" charset="0"/>
            </a:endParaRPr>
          </a:p>
        </p:txBody>
      </p:sp>
      <p:sp>
        <p:nvSpPr>
          <p:cNvPr id="22" name="TextBox 21"/>
          <p:cNvSpPr txBox="1"/>
          <p:nvPr/>
        </p:nvSpPr>
        <p:spPr>
          <a:xfrm>
            <a:off x="9937911" y="4919472"/>
            <a:ext cx="1185427" cy="461665"/>
          </a:xfrm>
          <a:prstGeom prst="rect">
            <a:avLst/>
          </a:prstGeom>
          <a:solidFill>
            <a:schemeClr val="bg1"/>
          </a:solidFill>
        </p:spPr>
        <p:txBody>
          <a:bodyPr wrap="square" rtlCol="0">
            <a:spAutoFit/>
          </a:bodyPr>
          <a:lstStyle/>
          <a:p>
            <a:r>
              <a:rPr lang="en-US" sz="2400" dirty="0" smtClean="0">
                <a:latin typeface="Helvetica" panose="020B0504020202030204" pitchFamily="34" charset="0"/>
              </a:rPr>
              <a:t>Poor C</a:t>
            </a:r>
            <a:endParaRPr lang="en-US" sz="2400" dirty="0" smtClean="0">
              <a:solidFill>
                <a:schemeClr val="accent6">
                  <a:lumMod val="75000"/>
                </a:schemeClr>
              </a:solidFill>
              <a:latin typeface="Helvetica" panose="020B0504020202030204" pitchFamily="34" charset="0"/>
            </a:endParaRPr>
          </a:p>
        </p:txBody>
      </p:sp>
    </p:spTree>
    <p:extLst>
      <p:ext uri="{BB962C8B-B14F-4D97-AF65-F5344CB8AC3E}">
        <p14:creationId xmlns:p14="http://schemas.microsoft.com/office/powerpoint/2010/main" val="889575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6096000" y="1795462"/>
            <a:ext cx="5724525" cy="2981325"/>
          </a:xfrm>
          <a:prstGeom prst="rect">
            <a:avLst/>
          </a:prstGeom>
        </p:spPr>
      </p:pic>
      <p:sp>
        <p:nvSpPr>
          <p:cNvPr id="2" name="Title 1"/>
          <p:cNvSpPr>
            <a:spLocks noGrp="1"/>
          </p:cNvSpPr>
          <p:nvPr>
            <p:ph type="title"/>
          </p:nvPr>
        </p:nvSpPr>
        <p:spPr/>
        <p:txBody>
          <a:bodyPr>
            <a:normAutofit/>
          </a:bodyPr>
          <a:lstStyle/>
          <a:p>
            <a:r>
              <a:rPr lang="en-US" sz="4000" dirty="0" smtClean="0">
                <a:latin typeface="Helvetica" panose="020B0504020202030204" pitchFamily="34" charset="0"/>
              </a:rPr>
              <a:t>Coral reef fishery example 1: Hawaii</a:t>
            </a:r>
            <a:endParaRPr lang="en-US" sz="4000" dirty="0">
              <a:latin typeface="Helvetica" panose="020B0504020202030204" pitchFamily="34" charset="0"/>
            </a:endParaRPr>
          </a:p>
        </p:txBody>
      </p:sp>
      <p:sp>
        <p:nvSpPr>
          <p:cNvPr id="7" name="Content Placeholder 2"/>
          <p:cNvSpPr>
            <a:spLocks noGrp="1"/>
          </p:cNvSpPr>
          <p:nvPr>
            <p:ph idx="1"/>
          </p:nvPr>
        </p:nvSpPr>
        <p:spPr>
          <a:xfrm>
            <a:off x="461962" y="1939925"/>
            <a:ext cx="5862638" cy="4351338"/>
          </a:xfrm>
        </p:spPr>
        <p:txBody>
          <a:bodyPr>
            <a:normAutofit/>
          </a:bodyPr>
          <a:lstStyle/>
          <a:p>
            <a:pPr marL="0" indent="0">
              <a:buNone/>
            </a:pPr>
            <a:r>
              <a:rPr lang="en-US" dirty="0" err="1">
                <a:solidFill>
                  <a:schemeClr val="accent4">
                    <a:lumMod val="75000"/>
                  </a:schemeClr>
                </a:solidFill>
                <a:latin typeface="Helvetica" panose="020B0504020202030204" pitchFamily="34" charset="0"/>
              </a:rPr>
              <a:t>Nadon</a:t>
            </a:r>
            <a:r>
              <a:rPr lang="en-US" dirty="0">
                <a:solidFill>
                  <a:schemeClr val="accent4">
                    <a:lumMod val="75000"/>
                  </a:schemeClr>
                </a:solidFill>
                <a:latin typeface="Helvetica" panose="020B0504020202030204" pitchFamily="34" charset="0"/>
              </a:rPr>
              <a:t> et al. </a:t>
            </a:r>
            <a:r>
              <a:rPr lang="en-US" dirty="0" smtClean="0">
                <a:solidFill>
                  <a:schemeClr val="accent4">
                    <a:lumMod val="75000"/>
                  </a:schemeClr>
                </a:solidFill>
                <a:latin typeface="Helvetica" panose="020B0504020202030204" pitchFamily="34" charset="0"/>
              </a:rPr>
              <a:t>2015</a:t>
            </a:r>
            <a:r>
              <a:rPr lang="en-US" dirty="0">
                <a:solidFill>
                  <a:schemeClr val="accent4">
                    <a:lumMod val="75000"/>
                  </a:schemeClr>
                </a:solidFill>
                <a:latin typeface="Helvetica" panose="020B0504020202030204" pitchFamily="34" charset="0"/>
              </a:rPr>
              <a:t>, </a:t>
            </a:r>
            <a:r>
              <a:rPr lang="en-US" dirty="0" err="1">
                <a:solidFill>
                  <a:schemeClr val="accent4">
                    <a:lumMod val="75000"/>
                  </a:schemeClr>
                </a:solidFill>
                <a:latin typeface="Helvetica" panose="020B0504020202030204" pitchFamily="34" charset="0"/>
              </a:rPr>
              <a:t>PLoS</a:t>
            </a:r>
            <a:r>
              <a:rPr lang="en-US" dirty="0">
                <a:solidFill>
                  <a:schemeClr val="accent4">
                    <a:lumMod val="75000"/>
                  </a:schemeClr>
                </a:solidFill>
                <a:latin typeface="Helvetica" panose="020B0504020202030204" pitchFamily="34" charset="0"/>
              </a:rPr>
              <a:t> </a:t>
            </a:r>
            <a:r>
              <a:rPr lang="en-US" dirty="0" smtClean="0">
                <a:solidFill>
                  <a:schemeClr val="accent4">
                    <a:lumMod val="75000"/>
                  </a:schemeClr>
                </a:solidFill>
                <a:latin typeface="Helvetica" panose="020B0504020202030204" pitchFamily="34" charset="0"/>
              </a:rPr>
              <a:t>ONE</a:t>
            </a:r>
            <a:endParaRPr lang="en-US" dirty="0" smtClean="0">
              <a:latin typeface="Helvetica" panose="020B0504020202030204" pitchFamily="34" charset="0"/>
            </a:endParaRPr>
          </a:p>
          <a:p>
            <a:pPr marL="0" indent="0">
              <a:buNone/>
            </a:pPr>
            <a:r>
              <a:rPr lang="en-US" dirty="0" smtClean="0">
                <a:latin typeface="Helvetica" panose="020B0504020202030204" pitchFamily="34" charset="0"/>
              </a:rPr>
              <a:t>Mean length reflects changes in fishing mortality</a:t>
            </a:r>
          </a:p>
          <a:p>
            <a:pPr marL="0" indent="0">
              <a:buNone/>
            </a:pPr>
            <a:endParaRPr lang="en-US" dirty="0" smtClean="0">
              <a:latin typeface="Helvetica" panose="020B0504020202030204" pitchFamily="34" charset="0"/>
            </a:endParaRPr>
          </a:p>
          <a:p>
            <a:pPr marL="0" indent="0">
              <a:buNone/>
            </a:pPr>
            <a:r>
              <a:rPr lang="en-US" dirty="0" smtClean="0">
                <a:latin typeface="Helvetica" panose="020B0504020202030204" pitchFamily="34" charset="0"/>
              </a:rPr>
              <a:t>Data sources:</a:t>
            </a:r>
          </a:p>
          <a:p>
            <a:pPr marL="514350" indent="-514350">
              <a:buAutoNum type="arabicParenR"/>
            </a:pPr>
            <a:r>
              <a:rPr lang="en-US" dirty="0" smtClean="0">
                <a:latin typeface="Helvetica" panose="020B0504020202030204" pitchFamily="34" charset="0"/>
              </a:rPr>
              <a:t>Life history information compiled from the literature</a:t>
            </a:r>
          </a:p>
          <a:p>
            <a:pPr marL="514350" indent="-514350">
              <a:buAutoNum type="arabicParenR"/>
            </a:pPr>
            <a:r>
              <a:rPr lang="en-US" dirty="0" smtClean="0">
                <a:latin typeface="Helvetica" panose="020B0504020202030204" pitchFamily="34" charset="0"/>
              </a:rPr>
              <a:t>Diver surveys</a:t>
            </a:r>
          </a:p>
          <a:p>
            <a:pPr marL="514350" indent="-514350">
              <a:buAutoNum type="arabicParenR"/>
            </a:pPr>
            <a:r>
              <a:rPr lang="en-US" dirty="0" smtClean="0">
                <a:latin typeface="Helvetica" panose="020B0504020202030204" pitchFamily="34" charset="0"/>
              </a:rPr>
              <a:t>Commercial fishery trip reports</a:t>
            </a:r>
            <a:endParaRPr lang="en-US" dirty="0">
              <a:latin typeface="Helvetica" panose="020B0504020202030204" pitchFamily="34" charset="0"/>
            </a:endParaRPr>
          </a:p>
        </p:txBody>
      </p:sp>
      <p:sp>
        <p:nvSpPr>
          <p:cNvPr id="9" name="TextBox 8"/>
          <p:cNvSpPr txBox="1"/>
          <p:nvPr/>
        </p:nvSpPr>
        <p:spPr>
          <a:xfrm>
            <a:off x="6757988" y="4776787"/>
            <a:ext cx="4029075" cy="923330"/>
          </a:xfrm>
          <a:prstGeom prst="rect">
            <a:avLst/>
          </a:prstGeom>
          <a:noFill/>
        </p:spPr>
        <p:txBody>
          <a:bodyPr wrap="square" rtlCol="0">
            <a:spAutoFit/>
          </a:bodyPr>
          <a:lstStyle/>
          <a:p>
            <a:r>
              <a:rPr lang="en-US" dirty="0" smtClean="0">
                <a:latin typeface="Helvetica" panose="020B0504020202030204" pitchFamily="34" charset="0"/>
              </a:rPr>
              <a:t>Figure 3. </a:t>
            </a:r>
            <a:r>
              <a:rPr lang="en-US" dirty="0" err="1" smtClean="0">
                <a:latin typeface="Helvetica" panose="020B0504020202030204" pitchFamily="34" charset="0"/>
              </a:rPr>
              <a:t>Nadon</a:t>
            </a:r>
            <a:r>
              <a:rPr lang="en-US" dirty="0" smtClean="0">
                <a:latin typeface="Helvetica" panose="020B0504020202030204" pitchFamily="34" charset="0"/>
              </a:rPr>
              <a:t> et al. 2015</a:t>
            </a:r>
          </a:p>
          <a:p>
            <a:r>
              <a:rPr lang="en-US" dirty="0" smtClean="0">
                <a:latin typeface="Helvetica" panose="020B0504020202030204" pitchFamily="34" charset="0"/>
              </a:rPr>
              <a:t>Time series of average lengths in the exploited phase of the population. </a:t>
            </a:r>
            <a:endParaRPr lang="en-US" dirty="0">
              <a:latin typeface="Helvetica" panose="020B0504020202030204" pitchFamily="34" charset="0"/>
            </a:endParaRPr>
          </a:p>
        </p:txBody>
      </p:sp>
    </p:spTree>
    <p:extLst>
      <p:ext uri="{BB962C8B-B14F-4D97-AF65-F5344CB8AC3E}">
        <p14:creationId xmlns:p14="http://schemas.microsoft.com/office/powerpoint/2010/main" val="12908622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55599"/>
            <a:ext cx="12192000" cy="6502401"/>
          </a:xfrm>
          <a:prstGeom prst="rect">
            <a:avLst/>
          </a:prstGeom>
        </p:spPr>
      </p:pic>
      <p:sp>
        <p:nvSpPr>
          <p:cNvPr id="4" name="Title 4"/>
          <p:cNvSpPr txBox="1">
            <a:spLocks/>
          </p:cNvSpPr>
          <p:nvPr/>
        </p:nvSpPr>
        <p:spPr>
          <a:xfrm>
            <a:off x="138544" y="-155864"/>
            <a:ext cx="1227859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Relative error in SPR </a:t>
            </a:r>
            <a:r>
              <a:rPr lang="en-US" sz="3200" smtClean="0">
                <a:latin typeface="Helvetica" panose="020B0504020202030204" pitchFamily="34" charset="0"/>
              </a:rPr>
              <a:t>– fast-growing</a:t>
            </a:r>
            <a:r>
              <a:rPr lang="en-US" sz="3200" dirty="0" smtClean="0">
                <a:latin typeface="Helvetica" panose="020B0504020202030204" pitchFamily="34" charset="0"/>
              </a:rPr>
              <a:t>, 20 years data, </a:t>
            </a:r>
            <a:r>
              <a:rPr lang="el-GR" sz="3200" dirty="0" smtClean="0">
                <a:latin typeface="Calibri" panose="020F0502020204030204" pitchFamily="34" charset="0"/>
              </a:rPr>
              <a:t>σ</a:t>
            </a:r>
            <a:r>
              <a:rPr lang="en-US" sz="3200" baseline="-25000" dirty="0" smtClean="0">
                <a:latin typeface="Calibri" panose="020F0502020204030204" pitchFamily="34" charset="0"/>
              </a:rPr>
              <a:t>R</a:t>
            </a:r>
            <a:r>
              <a:rPr lang="en-US" sz="3200" dirty="0" smtClean="0">
                <a:latin typeface="Calibri" panose="020F0502020204030204" pitchFamily="34" charset="0"/>
              </a:rPr>
              <a:t>=0.5</a:t>
            </a:r>
            <a:endParaRPr lang="en-US" sz="3200" dirty="0">
              <a:latin typeface="Helvetica" panose="020B0504020202030204" pitchFamily="34" charset="0"/>
            </a:endParaRPr>
          </a:p>
        </p:txBody>
      </p:sp>
      <p:sp>
        <p:nvSpPr>
          <p:cNvPr id="17" name="Rectangle 16"/>
          <p:cNvSpPr/>
          <p:nvPr/>
        </p:nvSpPr>
        <p:spPr>
          <a:xfrm>
            <a:off x="4314825" y="1169698"/>
            <a:ext cx="3509962" cy="1616365"/>
          </a:xfrm>
          <a:prstGeom prst="rect">
            <a:avLst/>
          </a:prstGeom>
          <a:solidFill>
            <a:schemeClr val="accent6">
              <a:lumMod val="60000"/>
              <a:lumOff val="40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99110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55599"/>
            <a:ext cx="12192000" cy="6502401"/>
          </a:xfrm>
          <a:prstGeom prst="rect">
            <a:avLst/>
          </a:prstGeom>
        </p:spPr>
      </p:pic>
      <p:sp>
        <p:nvSpPr>
          <p:cNvPr id="4" name="Title 4"/>
          <p:cNvSpPr txBox="1">
            <a:spLocks/>
          </p:cNvSpPr>
          <p:nvPr/>
        </p:nvSpPr>
        <p:spPr>
          <a:xfrm>
            <a:off x="138544" y="-155864"/>
            <a:ext cx="1227859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Relative error in SPR </a:t>
            </a:r>
            <a:r>
              <a:rPr lang="en-US" sz="3200" smtClean="0">
                <a:latin typeface="Helvetica" panose="020B0504020202030204" pitchFamily="34" charset="0"/>
              </a:rPr>
              <a:t>– fast-growing</a:t>
            </a:r>
            <a:r>
              <a:rPr lang="en-US" sz="3200" dirty="0" smtClean="0">
                <a:latin typeface="Helvetica" panose="020B0504020202030204" pitchFamily="34" charset="0"/>
              </a:rPr>
              <a:t>, 20 years data, </a:t>
            </a:r>
            <a:r>
              <a:rPr lang="el-GR" sz="3200" dirty="0" smtClean="0">
                <a:latin typeface="Calibri" panose="020F0502020204030204" pitchFamily="34" charset="0"/>
              </a:rPr>
              <a:t>σ</a:t>
            </a:r>
            <a:r>
              <a:rPr lang="en-US" sz="3200" baseline="-25000" dirty="0" smtClean="0">
                <a:latin typeface="Calibri" panose="020F0502020204030204" pitchFamily="34" charset="0"/>
              </a:rPr>
              <a:t>R</a:t>
            </a:r>
            <a:r>
              <a:rPr lang="en-US" sz="3200" dirty="0" smtClean="0">
                <a:latin typeface="Calibri" panose="020F0502020204030204" pitchFamily="34" charset="0"/>
              </a:rPr>
              <a:t>=0.5</a:t>
            </a:r>
            <a:endParaRPr lang="en-US" sz="3200" dirty="0">
              <a:latin typeface="Helvetica" panose="020B0504020202030204" pitchFamily="34" charset="0"/>
            </a:endParaRPr>
          </a:p>
        </p:txBody>
      </p:sp>
      <p:sp>
        <p:nvSpPr>
          <p:cNvPr id="6" name="Rectangle 5"/>
          <p:cNvSpPr/>
          <p:nvPr/>
        </p:nvSpPr>
        <p:spPr>
          <a:xfrm>
            <a:off x="5481637" y="1169698"/>
            <a:ext cx="2343150" cy="1616365"/>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Rectangle 8"/>
          <p:cNvSpPr/>
          <p:nvPr/>
        </p:nvSpPr>
        <p:spPr>
          <a:xfrm>
            <a:off x="1971675" y="4432984"/>
            <a:ext cx="2343150" cy="1616365"/>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 name="Rectangle 10"/>
          <p:cNvSpPr/>
          <p:nvPr/>
        </p:nvSpPr>
        <p:spPr>
          <a:xfrm>
            <a:off x="9014979" y="4432046"/>
            <a:ext cx="2343150" cy="1617303"/>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6" name="Rectangle 15"/>
          <p:cNvSpPr/>
          <p:nvPr/>
        </p:nvSpPr>
        <p:spPr>
          <a:xfrm>
            <a:off x="9014979" y="2786063"/>
            <a:ext cx="2343150" cy="1617303"/>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60982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43513"/>
            <a:ext cx="12192000" cy="6502401"/>
          </a:xfrm>
          <a:prstGeom prst="rect">
            <a:avLst/>
          </a:prstGeom>
        </p:spPr>
      </p:pic>
      <p:sp>
        <p:nvSpPr>
          <p:cNvPr id="4" name="Title 4"/>
          <p:cNvSpPr txBox="1">
            <a:spLocks/>
          </p:cNvSpPr>
          <p:nvPr/>
        </p:nvSpPr>
        <p:spPr>
          <a:xfrm>
            <a:off x="138544" y="-155864"/>
            <a:ext cx="1227859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Relative error in SPR – fast-growing, 20 years data, </a:t>
            </a:r>
            <a:r>
              <a:rPr lang="el-GR" sz="3200" dirty="0" smtClean="0">
                <a:latin typeface="Calibri" panose="020F0502020204030204" pitchFamily="34" charset="0"/>
              </a:rPr>
              <a:t>σ</a:t>
            </a:r>
            <a:r>
              <a:rPr lang="en-US" sz="3200" baseline="-25000" dirty="0" smtClean="0">
                <a:latin typeface="Calibri" panose="020F0502020204030204" pitchFamily="34" charset="0"/>
              </a:rPr>
              <a:t>R</a:t>
            </a:r>
            <a:r>
              <a:rPr lang="en-US" sz="3200" dirty="0" smtClean="0">
                <a:latin typeface="Calibri" panose="020F0502020204030204" pitchFamily="34" charset="0"/>
              </a:rPr>
              <a:t>=0.9</a:t>
            </a:r>
            <a:endParaRPr lang="en-US" sz="3200" dirty="0">
              <a:latin typeface="Helvetica" panose="020B0504020202030204" pitchFamily="34" charset="0"/>
            </a:endParaRPr>
          </a:p>
        </p:txBody>
      </p:sp>
      <p:sp>
        <p:nvSpPr>
          <p:cNvPr id="6" name="Rectangle 5"/>
          <p:cNvSpPr/>
          <p:nvPr/>
        </p:nvSpPr>
        <p:spPr>
          <a:xfrm>
            <a:off x="5481637" y="1169698"/>
            <a:ext cx="2343150" cy="1616365"/>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Rectangle 7"/>
          <p:cNvSpPr/>
          <p:nvPr/>
        </p:nvSpPr>
        <p:spPr>
          <a:xfrm>
            <a:off x="9009566" y="4402427"/>
            <a:ext cx="2343150" cy="1617303"/>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Rectangle 8"/>
          <p:cNvSpPr/>
          <p:nvPr/>
        </p:nvSpPr>
        <p:spPr>
          <a:xfrm>
            <a:off x="1971675" y="4432984"/>
            <a:ext cx="2343150" cy="1616365"/>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 name="Rectangle 10"/>
          <p:cNvSpPr/>
          <p:nvPr/>
        </p:nvSpPr>
        <p:spPr>
          <a:xfrm>
            <a:off x="9005021" y="2786063"/>
            <a:ext cx="2343150" cy="1617303"/>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51620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55599"/>
            <a:ext cx="12192000" cy="6502401"/>
          </a:xfrm>
          <a:prstGeom prst="rect">
            <a:avLst/>
          </a:prstGeom>
        </p:spPr>
      </p:pic>
      <p:sp>
        <p:nvSpPr>
          <p:cNvPr id="4" name="Title 4"/>
          <p:cNvSpPr txBox="1">
            <a:spLocks/>
          </p:cNvSpPr>
          <p:nvPr/>
        </p:nvSpPr>
        <p:spPr>
          <a:xfrm>
            <a:off x="138544" y="-155864"/>
            <a:ext cx="1227859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Relative error in SPR </a:t>
            </a:r>
            <a:r>
              <a:rPr lang="en-US" sz="3200" smtClean="0">
                <a:latin typeface="Helvetica" panose="020B0504020202030204" pitchFamily="34" charset="0"/>
              </a:rPr>
              <a:t>– fast-growing</a:t>
            </a:r>
            <a:r>
              <a:rPr lang="en-US" sz="3200" dirty="0" smtClean="0">
                <a:latin typeface="Helvetica" panose="020B0504020202030204" pitchFamily="34" charset="0"/>
              </a:rPr>
              <a:t>, 20 years data, </a:t>
            </a:r>
            <a:r>
              <a:rPr lang="el-GR" sz="3200" dirty="0" smtClean="0">
                <a:latin typeface="Calibri" panose="020F0502020204030204" pitchFamily="34" charset="0"/>
              </a:rPr>
              <a:t>σ</a:t>
            </a:r>
            <a:r>
              <a:rPr lang="en-US" sz="3200" baseline="-25000" dirty="0" smtClean="0">
                <a:latin typeface="Calibri" panose="020F0502020204030204" pitchFamily="34" charset="0"/>
              </a:rPr>
              <a:t>R</a:t>
            </a:r>
            <a:r>
              <a:rPr lang="en-US" sz="3200" dirty="0" smtClean="0">
                <a:latin typeface="Calibri" panose="020F0502020204030204" pitchFamily="34" charset="0"/>
              </a:rPr>
              <a:t>=0.5</a:t>
            </a:r>
            <a:endParaRPr lang="en-US" sz="3200" dirty="0">
              <a:latin typeface="Helvetica" panose="020B0504020202030204" pitchFamily="34" charset="0"/>
            </a:endParaRPr>
          </a:p>
        </p:txBody>
      </p:sp>
      <p:sp>
        <p:nvSpPr>
          <p:cNvPr id="6" name="Rectangle 5"/>
          <p:cNvSpPr/>
          <p:nvPr/>
        </p:nvSpPr>
        <p:spPr>
          <a:xfrm>
            <a:off x="6610351" y="2798617"/>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Rectangle 7"/>
          <p:cNvSpPr/>
          <p:nvPr/>
        </p:nvSpPr>
        <p:spPr>
          <a:xfrm>
            <a:off x="6610351" y="4402427"/>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Rectangle 8"/>
          <p:cNvSpPr/>
          <p:nvPr/>
        </p:nvSpPr>
        <p:spPr>
          <a:xfrm>
            <a:off x="10144127" y="4414981"/>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 name="Rectangle 12"/>
          <p:cNvSpPr/>
          <p:nvPr/>
        </p:nvSpPr>
        <p:spPr>
          <a:xfrm>
            <a:off x="10163177" y="1183559"/>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34810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55599"/>
            <a:ext cx="12192000" cy="6502401"/>
          </a:xfrm>
          <a:prstGeom prst="rect">
            <a:avLst/>
          </a:prstGeom>
        </p:spPr>
      </p:pic>
      <p:sp>
        <p:nvSpPr>
          <p:cNvPr id="4" name="Title 4"/>
          <p:cNvSpPr txBox="1">
            <a:spLocks/>
          </p:cNvSpPr>
          <p:nvPr/>
        </p:nvSpPr>
        <p:spPr>
          <a:xfrm>
            <a:off x="138544" y="-155864"/>
            <a:ext cx="1227859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latin typeface="Helvetica" panose="020B0504020202030204" pitchFamily="34" charset="0"/>
              </a:rPr>
              <a:t>Relative error in SPR – fast-growing, 20 years data, </a:t>
            </a:r>
            <a:r>
              <a:rPr lang="el-GR" sz="3200" dirty="0" smtClean="0">
                <a:latin typeface="Calibri" panose="020F0502020204030204" pitchFamily="34" charset="0"/>
              </a:rPr>
              <a:t>σ</a:t>
            </a:r>
            <a:r>
              <a:rPr lang="en-US" sz="3200" baseline="-25000" dirty="0" smtClean="0">
                <a:latin typeface="Calibri" panose="020F0502020204030204" pitchFamily="34" charset="0"/>
              </a:rPr>
              <a:t>R</a:t>
            </a:r>
            <a:r>
              <a:rPr lang="en-US" sz="3200" dirty="0" smtClean="0">
                <a:latin typeface="Calibri" panose="020F0502020204030204" pitchFamily="34" charset="0"/>
              </a:rPr>
              <a:t>=0.9</a:t>
            </a:r>
            <a:endParaRPr lang="en-US" sz="3200" dirty="0">
              <a:latin typeface="Helvetica" panose="020B0504020202030204" pitchFamily="34" charset="0"/>
            </a:endParaRPr>
          </a:p>
        </p:txBody>
      </p:sp>
      <p:sp>
        <p:nvSpPr>
          <p:cNvPr id="23" name="Rectangle 22"/>
          <p:cNvSpPr/>
          <p:nvPr/>
        </p:nvSpPr>
        <p:spPr>
          <a:xfrm>
            <a:off x="6610351" y="2798617"/>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4" name="Rectangle 23"/>
          <p:cNvSpPr/>
          <p:nvPr/>
        </p:nvSpPr>
        <p:spPr>
          <a:xfrm>
            <a:off x="6610351" y="4402427"/>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5" name="Rectangle 24"/>
          <p:cNvSpPr/>
          <p:nvPr/>
        </p:nvSpPr>
        <p:spPr>
          <a:xfrm>
            <a:off x="10144127" y="4414981"/>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6" name="Rectangle 25"/>
          <p:cNvSpPr/>
          <p:nvPr/>
        </p:nvSpPr>
        <p:spPr>
          <a:xfrm>
            <a:off x="10163177" y="1183559"/>
            <a:ext cx="571500" cy="1616364"/>
          </a:xfrm>
          <a:prstGeom prst="rect">
            <a:avLst/>
          </a:prstGeom>
          <a:solidFill>
            <a:schemeClr val="bg1">
              <a:lumMod val="65000"/>
              <a:alpha val="2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6173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panose="020B0504020202030204" pitchFamily="34" charset="0"/>
              </a:rPr>
              <a:t>Alternative data scenario</a:t>
            </a:r>
            <a:endParaRPr lang="en-US" dirty="0">
              <a:latin typeface="Helvetica" panose="020B0504020202030204" pitchFamily="34" charset="0"/>
            </a:endParaRPr>
          </a:p>
        </p:txBody>
      </p:sp>
      <p:sp>
        <p:nvSpPr>
          <p:cNvPr id="3" name="Content Placeholder 2"/>
          <p:cNvSpPr>
            <a:spLocks noGrp="1"/>
          </p:cNvSpPr>
          <p:nvPr>
            <p:ph idx="1"/>
          </p:nvPr>
        </p:nvSpPr>
        <p:spPr/>
        <p:txBody>
          <a:bodyPr/>
          <a:lstStyle/>
          <a:p>
            <a:r>
              <a:rPr lang="en-US" dirty="0" smtClean="0">
                <a:latin typeface="Helvetica" panose="020B0504020202030204" pitchFamily="34" charset="0"/>
              </a:rPr>
              <a:t>Snapshot of length composition</a:t>
            </a:r>
          </a:p>
          <a:p>
            <a:r>
              <a:rPr lang="en-US" dirty="0" smtClean="0">
                <a:latin typeface="Helvetica" panose="020B0504020202030204" pitchFamily="34" charset="0"/>
              </a:rPr>
              <a:t>Prior/penalty on catch time series and index based on local expert knowledge</a:t>
            </a:r>
          </a:p>
          <a:p>
            <a:pPr marL="0" indent="0">
              <a:buNone/>
            </a:pPr>
            <a:r>
              <a:rPr lang="en-US" dirty="0" smtClean="0">
                <a:latin typeface="Helvetica" panose="020B0504020202030204" pitchFamily="34" charset="0"/>
              </a:rPr>
              <a:t>(Variation on Poor C data scenario – which did not include any information on catch and effort index)</a:t>
            </a:r>
            <a:endParaRPr lang="en-US" dirty="0">
              <a:latin typeface="Helvetica" panose="020B0504020202030204" pitchFamily="34" charset="0"/>
            </a:endParaRPr>
          </a:p>
        </p:txBody>
      </p:sp>
    </p:spTree>
    <p:extLst>
      <p:ext uri="{BB962C8B-B14F-4D97-AF65-F5344CB8AC3E}">
        <p14:creationId xmlns:p14="http://schemas.microsoft.com/office/powerpoint/2010/main" val="24059883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1010900" cy="4351338"/>
          </a:xfrm>
        </p:spPr>
        <p:txBody>
          <a:bodyPr>
            <a:normAutofit fontScale="85000" lnSpcReduction="20000"/>
          </a:bodyPr>
          <a:lstStyle/>
          <a:p>
            <a:pPr marL="0" indent="0">
              <a:buNone/>
            </a:pPr>
            <a:r>
              <a:rPr lang="en-US" dirty="0" smtClean="0">
                <a:latin typeface="Helvetica" panose="020B0504020202030204" pitchFamily="34" charset="0"/>
              </a:rPr>
              <a:t>Sensitivity analyses</a:t>
            </a:r>
          </a:p>
          <a:p>
            <a:pPr>
              <a:buFontTx/>
              <a:buChar char="-"/>
            </a:pPr>
            <a:r>
              <a:rPr lang="en-US" dirty="0" smtClean="0">
                <a:latin typeface="Helvetica" panose="020B0504020202030204" pitchFamily="34" charset="0"/>
              </a:rPr>
              <a:t>Fixed parameters: growth curve, natural mortality, maturity</a:t>
            </a:r>
          </a:p>
          <a:p>
            <a:pPr>
              <a:buFontTx/>
              <a:buChar char="-"/>
            </a:pPr>
            <a:r>
              <a:rPr lang="en-US" dirty="0" smtClean="0">
                <a:latin typeface="Helvetica" panose="020B0504020202030204" pitchFamily="34" charset="0"/>
              </a:rPr>
              <a:t>Parameter starting values: </a:t>
            </a:r>
            <a:r>
              <a:rPr lang="en-US" dirty="0" err="1" smtClean="0">
                <a:latin typeface="Helvetica" panose="020B0504020202030204" pitchFamily="34" charset="0"/>
              </a:rPr>
              <a:t>sigmaR</a:t>
            </a:r>
            <a:r>
              <a:rPr lang="en-US" dirty="0" smtClean="0">
                <a:latin typeface="Helvetica" panose="020B0504020202030204" pitchFamily="34" charset="0"/>
              </a:rPr>
              <a:t>, </a:t>
            </a:r>
            <a:r>
              <a:rPr lang="en-US" dirty="0" err="1" smtClean="0">
                <a:latin typeface="Helvetica" panose="020B0504020202030204" pitchFamily="34" charset="0"/>
              </a:rPr>
              <a:t>sigmaF</a:t>
            </a:r>
            <a:r>
              <a:rPr lang="en-US" dirty="0" smtClean="0">
                <a:latin typeface="Helvetica" panose="020B0504020202030204" pitchFamily="34" charset="0"/>
              </a:rPr>
              <a:t>, selectivity</a:t>
            </a:r>
          </a:p>
          <a:p>
            <a:pPr>
              <a:buFontTx/>
              <a:buChar char="-"/>
            </a:pPr>
            <a:r>
              <a:rPr lang="en-US" dirty="0" smtClean="0">
                <a:latin typeface="Helvetica" panose="020B0504020202030204" pitchFamily="34" charset="0"/>
              </a:rPr>
              <a:t>Model structure</a:t>
            </a:r>
          </a:p>
          <a:p>
            <a:pPr marL="0" indent="0">
              <a:buNone/>
            </a:pPr>
            <a:endParaRPr lang="en-US" dirty="0" smtClean="0">
              <a:latin typeface="Helvetica" panose="020B0504020202030204" pitchFamily="34" charset="0"/>
            </a:endParaRPr>
          </a:p>
          <a:p>
            <a:pPr marL="0" indent="0">
              <a:buNone/>
            </a:pPr>
            <a:r>
              <a:rPr lang="en-US" dirty="0" smtClean="0">
                <a:latin typeface="Helvetica" panose="020B0504020202030204" pitchFamily="34" charset="0"/>
              </a:rPr>
              <a:t>Set effective sample size appropriately</a:t>
            </a:r>
          </a:p>
          <a:p>
            <a:pPr>
              <a:buFontTx/>
              <a:buChar char="-"/>
            </a:pPr>
            <a:r>
              <a:rPr lang="en-US" dirty="0" smtClean="0">
                <a:latin typeface="Helvetica" panose="020B0504020202030204" pitchFamily="34" charset="0"/>
              </a:rPr>
              <a:t>Number of vessels</a:t>
            </a:r>
          </a:p>
          <a:p>
            <a:pPr>
              <a:buFontTx/>
              <a:buChar char="-"/>
            </a:pPr>
            <a:endParaRPr lang="en-US" dirty="0">
              <a:latin typeface="Helvetica" panose="020B0504020202030204" pitchFamily="34" charset="0"/>
            </a:endParaRPr>
          </a:p>
          <a:p>
            <a:pPr marL="0" indent="0">
              <a:buNone/>
            </a:pPr>
            <a:r>
              <a:rPr lang="en-US" dirty="0" smtClean="0">
                <a:latin typeface="Helvetica" panose="020B0504020202030204" pitchFamily="34" charset="0"/>
              </a:rPr>
              <a:t>Move away from multinomial</a:t>
            </a:r>
          </a:p>
          <a:p>
            <a:pPr marL="0" indent="0">
              <a:buNone/>
            </a:pPr>
            <a:endParaRPr lang="en-US" dirty="0">
              <a:latin typeface="Helvetica" panose="020B0504020202030204" pitchFamily="34" charset="0"/>
            </a:endParaRPr>
          </a:p>
          <a:p>
            <a:pPr marL="0" indent="0">
              <a:buNone/>
            </a:pPr>
            <a:r>
              <a:rPr lang="en-US" dirty="0" smtClean="0">
                <a:latin typeface="Helvetica" panose="020B0504020202030204" pitchFamily="34" charset="0"/>
              </a:rPr>
              <a:t>Monthly time step for coral reef fish</a:t>
            </a:r>
          </a:p>
        </p:txBody>
      </p:sp>
      <p:sp>
        <p:nvSpPr>
          <p:cNvPr id="4" name="Title 4"/>
          <p:cNvSpPr txBox="1">
            <a:spLocks/>
          </p:cNvSpPr>
          <p:nvPr/>
        </p:nvSpPr>
        <p:spPr>
          <a:xfrm>
            <a:off x="386194" y="187036"/>
            <a:ext cx="106576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latin typeface="Helvetica" panose="020B0504020202030204" pitchFamily="34" charset="0"/>
              </a:rPr>
              <a:t>Next steps</a:t>
            </a:r>
            <a:endParaRPr lang="en-US" sz="4000" dirty="0">
              <a:latin typeface="Helvetica" panose="020B0504020202030204" pitchFamily="34" charset="0"/>
            </a:endParaRPr>
          </a:p>
        </p:txBody>
      </p:sp>
    </p:spTree>
    <p:extLst>
      <p:ext uri="{BB962C8B-B14F-4D97-AF65-F5344CB8AC3E}">
        <p14:creationId xmlns:p14="http://schemas.microsoft.com/office/powerpoint/2010/main" val="21683255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panose="020B0504020202030204" pitchFamily="34" charset="0"/>
              </a:rPr>
              <a:t>Concluding thoughts</a:t>
            </a:r>
            <a:endParaRPr lang="en-US" dirty="0">
              <a:latin typeface="Helvetica" panose="020B0504020202030204" pitchFamily="34" charset="0"/>
            </a:endParaRPr>
          </a:p>
        </p:txBody>
      </p:sp>
      <p:sp>
        <p:nvSpPr>
          <p:cNvPr id="3" name="Content Placeholder 2"/>
          <p:cNvSpPr>
            <a:spLocks noGrp="1"/>
          </p:cNvSpPr>
          <p:nvPr>
            <p:ph idx="1"/>
          </p:nvPr>
        </p:nvSpPr>
        <p:spPr>
          <a:xfrm>
            <a:off x="838199" y="2154237"/>
            <a:ext cx="11034713" cy="4351338"/>
          </a:xfrm>
        </p:spPr>
        <p:txBody>
          <a:bodyPr>
            <a:normAutofit lnSpcReduction="10000"/>
          </a:bodyPr>
          <a:lstStyle/>
          <a:p>
            <a:r>
              <a:rPr lang="en-US" sz="3200" dirty="0" smtClean="0">
                <a:latin typeface="Helvetica" panose="020B0504020202030204" pitchFamily="34" charset="0"/>
              </a:rPr>
              <a:t>Sensitivity analysis required: ability to estimate terminal year depletion for data-poorest scenarios likely based on fixed parameter values</a:t>
            </a:r>
          </a:p>
          <a:p>
            <a:endParaRPr lang="en-US" sz="3200" dirty="0" smtClean="0">
              <a:latin typeface="Helvetica" panose="020B0504020202030204" pitchFamily="34" charset="0"/>
            </a:endParaRPr>
          </a:p>
          <a:p>
            <a:r>
              <a:rPr lang="en-US" sz="3200" dirty="0" smtClean="0">
                <a:latin typeface="Helvetica" panose="020B0504020202030204" pitchFamily="34" charset="0"/>
              </a:rPr>
              <a:t>Potential as another option for coral reef fisheries where equilibrium is unlikely</a:t>
            </a:r>
          </a:p>
          <a:p>
            <a:endParaRPr lang="en-US" sz="3200" dirty="0">
              <a:latin typeface="Helvetica" panose="020B0504020202030204" pitchFamily="34" charset="0"/>
            </a:endParaRPr>
          </a:p>
          <a:p>
            <a:r>
              <a:rPr lang="en-US" sz="3200" dirty="0" smtClean="0">
                <a:latin typeface="Helvetica" panose="020B0504020202030204" pitchFamily="34" charset="0"/>
              </a:rPr>
              <a:t>Must be considered against equilibrium methods – is there a benefit to management from adding complexity? </a:t>
            </a:r>
          </a:p>
          <a:p>
            <a:pPr marL="0" indent="0">
              <a:buNone/>
            </a:pPr>
            <a:endParaRPr lang="en-US" sz="2800" dirty="0">
              <a:latin typeface="Helvetica" panose="020B0504020202030204" pitchFamily="34" charset="0"/>
            </a:endParaRPr>
          </a:p>
        </p:txBody>
      </p:sp>
    </p:spTree>
    <p:extLst>
      <p:ext uri="{BB962C8B-B14F-4D97-AF65-F5344CB8AC3E}">
        <p14:creationId xmlns:p14="http://schemas.microsoft.com/office/powerpoint/2010/main" val="28309867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panose="020B0504020202030204" pitchFamily="34" charset="0"/>
              </a:rPr>
              <a:t>Discussion topics</a:t>
            </a:r>
            <a:endParaRPr lang="en-US" dirty="0">
              <a:latin typeface="Helvetica" panose="020B0504020202030204" pitchFamily="34" charset="0"/>
            </a:endParaRPr>
          </a:p>
        </p:txBody>
      </p:sp>
      <p:sp>
        <p:nvSpPr>
          <p:cNvPr id="3" name="Content Placeholder 2"/>
          <p:cNvSpPr>
            <a:spLocks noGrp="1"/>
          </p:cNvSpPr>
          <p:nvPr>
            <p:ph idx="1"/>
          </p:nvPr>
        </p:nvSpPr>
        <p:spPr>
          <a:xfrm>
            <a:off x="838200" y="1825625"/>
            <a:ext cx="11353800" cy="4351338"/>
          </a:xfrm>
        </p:spPr>
        <p:txBody>
          <a:bodyPr/>
          <a:lstStyle/>
          <a:p>
            <a:pPr marL="0" indent="0">
              <a:buNone/>
            </a:pPr>
            <a:r>
              <a:rPr lang="en-US" dirty="0" smtClean="0">
                <a:latin typeface="Helvetica" panose="020B0504020202030204" pitchFamily="34" charset="0"/>
              </a:rPr>
              <a:t>Where to consider data weighting and conflict? </a:t>
            </a:r>
          </a:p>
          <a:p>
            <a:pPr marL="0" indent="0">
              <a:buNone/>
            </a:pPr>
            <a:endParaRPr lang="en-US" dirty="0" smtClean="0">
              <a:latin typeface="Helvetica" panose="020B0504020202030204" pitchFamily="34" charset="0"/>
            </a:endParaRPr>
          </a:p>
          <a:p>
            <a:pPr marL="514350" indent="-514350">
              <a:buAutoNum type="arabicParenR"/>
            </a:pPr>
            <a:r>
              <a:rPr lang="en-US" dirty="0" smtClean="0">
                <a:latin typeface="Helvetica" panose="020B0504020202030204" pitchFamily="34" charset="0"/>
              </a:rPr>
              <a:t>Length composition data</a:t>
            </a:r>
          </a:p>
          <a:p>
            <a:pPr marL="514350" indent="-514350">
              <a:buAutoNum type="arabicParenR"/>
            </a:pPr>
            <a:r>
              <a:rPr lang="en-US" dirty="0" smtClean="0">
                <a:latin typeface="Helvetica" panose="020B0504020202030204" pitchFamily="34" charset="0"/>
              </a:rPr>
              <a:t>Effective sample size</a:t>
            </a:r>
          </a:p>
          <a:p>
            <a:pPr marL="514350" indent="-514350">
              <a:buAutoNum type="arabicParenR"/>
            </a:pPr>
            <a:r>
              <a:rPr lang="en-US" dirty="0" smtClean="0">
                <a:latin typeface="Helvetica" panose="020B0504020202030204" pitchFamily="34" charset="0"/>
              </a:rPr>
              <a:t>Exclusion of data due to representativeness</a:t>
            </a:r>
          </a:p>
          <a:p>
            <a:pPr marL="514350" indent="-514350">
              <a:buFont typeface="Arial" panose="020B0604020202020204" pitchFamily="34" charset="0"/>
              <a:buAutoNum type="arabicParenR"/>
            </a:pPr>
            <a:r>
              <a:rPr lang="en-US" dirty="0">
                <a:latin typeface="Helvetica" panose="020B0504020202030204" pitchFamily="34" charset="0"/>
              </a:rPr>
              <a:t>Weight of expert insight</a:t>
            </a:r>
          </a:p>
          <a:p>
            <a:pPr marL="0" indent="0">
              <a:buNone/>
            </a:pPr>
            <a:endParaRPr lang="en-US" dirty="0" smtClean="0">
              <a:latin typeface="Helvetica" panose="020B0504020202030204" pitchFamily="34" charset="0"/>
            </a:endParaRPr>
          </a:p>
          <a:p>
            <a:pPr marL="0" indent="0">
              <a:buNone/>
            </a:pPr>
            <a:endParaRPr lang="en-US" dirty="0">
              <a:latin typeface="Helvetica" panose="020B0504020202030204" pitchFamily="34" charset="0"/>
            </a:endParaRPr>
          </a:p>
        </p:txBody>
      </p:sp>
    </p:spTree>
    <p:extLst>
      <p:ext uri="{BB962C8B-B14F-4D97-AF65-F5344CB8AC3E}">
        <p14:creationId xmlns:p14="http://schemas.microsoft.com/office/powerpoint/2010/main" val="32621466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panose="020B0504020202030204" pitchFamily="34" charset="0"/>
              </a:rPr>
              <a:t>Thank you</a:t>
            </a:r>
            <a:endParaRPr lang="en-US" dirty="0">
              <a:latin typeface="Helvetica" panose="020B0504020202030204" pitchFamily="34" charset="0"/>
            </a:endParaRPr>
          </a:p>
        </p:txBody>
      </p:sp>
      <p:sp>
        <p:nvSpPr>
          <p:cNvPr id="3" name="Content Placeholder 2"/>
          <p:cNvSpPr>
            <a:spLocks noGrp="1"/>
          </p:cNvSpPr>
          <p:nvPr>
            <p:ph idx="1"/>
          </p:nvPr>
        </p:nvSpPr>
        <p:spPr>
          <a:xfrm>
            <a:off x="838200" y="1690688"/>
            <a:ext cx="10515600" cy="4351338"/>
          </a:xfrm>
        </p:spPr>
        <p:txBody>
          <a:bodyPr/>
          <a:lstStyle/>
          <a:p>
            <a:pPr marL="0" indent="0">
              <a:buNone/>
            </a:pPr>
            <a:r>
              <a:rPr lang="en-US" dirty="0" smtClean="0">
                <a:latin typeface="Helvetica" panose="020B0504020202030204" pitchFamily="34" charset="0"/>
              </a:rPr>
              <a:t>Wildlife Conservation Society</a:t>
            </a:r>
          </a:p>
          <a:p>
            <a:pPr marL="0" indent="0">
              <a:buNone/>
            </a:pPr>
            <a:r>
              <a:rPr lang="en-US" dirty="0">
                <a:latin typeface="Helvetica" panose="020B0504020202030204" pitchFamily="34" charset="0"/>
              </a:rPr>
              <a:t>SNAP Data-Limited Fisheries working </a:t>
            </a:r>
            <a:r>
              <a:rPr lang="en-US" dirty="0" smtClean="0">
                <a:latin typeface="Helvetica" panose="020B0504020202030204" pitchFamily="34" charset="0"/>
              </a:rPr>
              <a:t>group</a:t>
            </a:r>
          </a:p>
          <a:p>
            <a:pPr marL="0" indent="0">
              <a:buNone/>
            </a:pPr>
            <a:r>
              <a:rPr lang="en-US" dirty="0" smtClean="0">
                <a:latin typeface="Helvetica" panose="020B0504020202030204" pitchFamily="34" charset="0"/>
              </a:rPr>
              <a:t>NSF IGERT Program on Ocean Change</a:t>
            </a:r>
          </a:p>
          <a:p>
            <a:pPr marL="0" indent="0">
              <a:buNone/>
            </a:pPr>
            <a:r>
              <a:rPr lang="en-US" dirty="0" smtClean="0">
                <a:latin typeface="Helvetica" panose="020B0504020202030204" pitchFamily="34" charset="0"/>
              </a:rPr>
              <a:t>School of Aquatic and Fishery Sciences</a:t>
            </a:r>
          </a:p>
          <a:p>
            <a:pPr marL="0" indent="0">
              <a:buNone/>
            </a:pPr>
            <a:r>
              <a:rPr lang="en-US" dirty="0" smtClean="0">
                <a:latin typeface="Helvetica" panose="020B0504020202030204" pitchFamily="34" charset="0"/>
              </a:rPr>
              <a:t>Trevor Branch</a:t>
            </a:r>
          </a:p>
          <a:p>
            <a:pPr marL="0" indent="0">
              <a:buNone/>
            </a:pPr>
            <a:r>
              <a:rPr lang="en-US" dirty="0" err="1" smtClean="0">
                <a:latin typeface="Helvetica" panose="020B0504020202030204" pitchFamily="34" charset="0"/>
              </a:rPr>
              <a:t>Hilborn</a:t>
            </a:r>
            <a:r>
              <a:rPr lang="en-US" dirty="0" smtClean="0">
                <a:latin typeface="Helvetica" panose="020B0504020202030204" pitchFamily="34" charset="0"/>
              </a:rPr>
              <a:t> &amp; Branch labs</a:t>
            </a:r>
          </a:p>
        </p:txBody>
      </p:sp>
      <p:pic>
        <p:nvPicPr>
          <p:cNvPr id="8" name="Picture 2" descr="http://depts.washington.edu/igertpoc/wordpress/wp-content/uploads/2013/03/igertlogo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218" y="5244751"/>
            <a:ext cx="3810000" cy="9715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depts.washington.edu/safsquan/images/logo_students_off.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2234" y="5291405"/>
            <a:ext cx="146685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21506" name="Picture 2" descr="http://www.businesstodayng.com/wp-content/uploads/2015/10/snap.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20100" y="5247394"/>
            <a:ext cx="3090988" cy="881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2798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30570"/>
            <a:ext cx="10515600" cy="1325563"/>
          </a:xfrm>
        </p:spPr>
        <p:txBody>
          <a:bodyPr/>
          <a:lstStyle/>
          <a:p>
            <a:r>
              <a:rPr lang="en-US" dirty="0" smtClean="0">
                <a:latin typeface="Helvetica" panose="020B0504020202030204" pitchFamily="34" charset="0"/>
              </a:rPr>
              <a:t>Coral reef fishery example 2: Kenya</a:t>
            </a:r>
            <a:endParaRPr lang="en-US" dirty="0">
              <a:latin typeface="Helvetica" panose="020B0504020202030204" pitchFamily="34" charset="0"/>
            </a:endParaRPr>
          </a:p>
        </p:txBody>
      </p:sp>
      <p:pic>
        <p:nvPicPr>
          <p:cNvPr id="4" name="Picture 3"/>
          <p:cNvPicPr>
            <a:picLocks noChangeAspect="1"/>
          </p:cNvPicPr>
          <p:nvPr/>
        </p:nvPicPr>
        <p:blipFill>
          <a:blip r:embed="rId2"/>
          <a:stretch>
            <a:fillRect/>
          </a:stretch>
        </p:blipFill>
        <p:spPr>
          <a:xfrm>
            <a:off x="169758" y="815248"/>
            <a:ext cx="4808138" cy="5497417"/>
          </a:xfrm>
          <a:prstGeom prst="rect">
            <a:avLst/>
          </a:prstGeom>
        </p:spPr>
      </p:pic>
      <p:sp>
        <p:nvSpPr>
          <p:cNvPr id="5" name="TextBox 4"/>
          <p:cNvSpPr txBox="1"/>
          <p:nvPr/>
        </p:nvSpPr>
        <p:spPr>
          <a:xfrm>
            <a:off x="212301" y="6312665"/>
            <a:ext cx="6202787" cy="369332"/>
          </a:xfrm>
          <a:prstGeom prst="rect">
            <a:avLst/>
          </a:prstGeom>
          <a:noFill/>
        </p:spPr>
        <p:txBody>
          <a:bodyPr wrap="square" rtlCol="0">
            <a:spAutoFit/>
          </a:bodyPr>
          <a:lstStyle/>
          <a:p>
            <a:r>
              <a:rPr lang="en-US" dirty="0" smtClean="0">
                <a:latin typeface="Helvetica" panose="020B0504020202030204" pitchFamily="34" charset="0"/>
              </a:rPr>
              <a:t>Figure 1. From Hicks and McClanahan 2012 </a:t>
            </a:r>
            <a:r>
              <a:rPr lang="en-US" dirty="0" err="1" smtClean="0">
                <a:latin typeface="Helvetica" panose="020B0504020202030204" pitchFamily="34" charset="0"/>
              </a:rPr>
              <a:t>PLoS</a:t>
            </a:r>
            <a:r>
              <a:rPr lang="en-US" dirty="0" smtClean="0">
                <a:latin typeface="Helvetica" panose="020B0504020202030204" pitchFamily="34" charset="0"/>
              </a:rPr>
              <a:t> ONE</a:t>
            </a:r>
            <a:endParaRPr lang="en-US" dirty="0">
              <a:latin typeface="Helvetica" panose="020B0504020202030204" pitchFamily="34" charset="0"/>
            </a:endParaRPr>
          </a:p>
        </p:txBody>
      </p:sp>
      <p:sp>
        <p:nvSpPr>
          <p:cNvPr id="6" name="Content Placeholder 2"/>
          <p:cNvSpPr>
            <a:spLocks noGrp="1"/>
          </p:cNvSpPr>
          <p:nvPr>
            <p:ph idx="1"/>
          </p:nvPr>
        </p:nvSpPr>
        <p:spPr>
          <a:xfrm>
            <a:off x="5131987" y="982663"/>
            <a:ext cx="7060013" cy="5330002"/>
          </a:xfrm>
        </p:spPr>
        <p:txBody>
          <a:bodyPr>
            <a:normAutofit/>
          </a:bodyPr>
          <a:lstStyle/>
          <a:p>
            <a:pPr marL="0" indent="0">
              <a:buNone/>
            </a:pPr>
            <a:r>
              <a:rPr lang="en-US" dirty="0" smtClean="0">
                <a:solidFill>
                  <a:schemeClr val="accent4">
                    <a:lumMod val="75000"/>
                  </a:schemeClr>
                </a:solidFill>
                <a:latin typeface="Helvetica" panose="020B0504020202030204" pitchFamily="34" charset="0"/>
              </a:rPr>
              <a:t>Hicks and McClanahan 2012, </a:t>
            </a:r>
            <a:r>
              <a:rPr lang="en-US" dirty="0" err="1" smtClean="0">
                <a:solidFill>
                  <a:schemeClr val="accent4">
                    <a:lumMod val="75000"/>
                  </a:schemeClr>
                </a:solidFill>
                <a:latin typeface="Helvetica" panose="020B0504020202030204" pitchFamily="34" charset="0"/>
              </a:rPr>
              <a:t>PLoS</a:t>
            </a:r>
            <a:r>
              <a:rPr lang="en-US" dirty="0" smtClean="0">
                <a:solidFill>
                  <a:schemeClr val="accent4">
                    <a:lumMod val="75000"/>
                  </a:schemeClr>
                </a:solidFill>
                <a:latin typeface="Helvetica" panose="020B0504020202030204" pitchFamily="34" charset="0"/>
              </a:rPr>
              <a:t> ONE</a:t>
            </a:r>
            <a:endParaRPr lang="en-US" dirty="0" smtClean="0">
              <a:latin typeface="Helvetica" panose="020B0504020202030204" pitchFamily="34" charset="0"/>
            </a:endParaRPr>
          </a:p>
          <a:p>
            <a:pPr marL="0" indent="0">
              <a:buNone/>
            </a:pPr>
            <a:r>
              <a:rPr lang="en-US" dirty="0" smtClean="0">
                <a:latin typeface="Helvetica" panose="020B0504020202030204" pitchFamily="34" charset="0"/>
              </a:rPr>
              <a:t>Catch curve and </a:t>
            </a:r>
            <a:r>
              <a:rPr lang="en-US" dirty="0" err="1" smtClean="0">
                <a:latin typeface="Helvetica" panose="020B0504020202030204" pitchFamily="34" charset="0"/>
              </a:rPr>
              <a:t>Beverton</a:t>
            </a:r>
            <a:r>
              <a:rPr lang="en-US" dirty="0" smtClean="0">
                <a:latin typeface="Helvetica" panose="020B0504020202030204" pitchFamily="34" charset="0"/>
              </a:rPr>
              <a:t>-Holt mean length estimator will be sensitive to changes in recruitment</a:t>
            </a:r>
          </a:p>
          <a:p>
            <a:pPr marL="0" indent="0">
              <a:buNone/>
            </a:pPr>
            <a:r>
              <a:rPr lang="en-US" dirty="0" smtClean="0">
                <a:latin typeface="Helvetica" panose="020B0504020202030204" pitchFamily="34" charset="0"/>
              </a:rPr>
              <a:t>- Short </a:t>
            </a:r>
            <a:r>
              <a:rPr lang="en-US" dirty="0">
                <a:latin typeface="Helvetica" panose="020B0504020202030204" pitchFamily="34" charset="0"/>
              </a:rPr>
              <a:t>lived fisheries and heavily exploited</a:t>
            </a:r>
          </a:p>
          <a:p>
            <a:pPr marL="0" indent="0">
              <a:buNone/>
            </a:pPr>
            <a:endParaRPr lang="en-US" dirty="0" smtClean="0">
              <a:latin typeface="Helvetica" panose="020B0504020202030204" pitchFamily="34" charset="0"/>
            </a:endParaRPr>
          </a:p>
          <a:p>
            <a:pPr marL="0" indent="0">
              <a:buNone/>
            </a:pPr>
            <a:r>
              <a:rPr lang="en-US" dirty="0" smtClean="0">
                <a:latin typeface="Helvetica" panose="020B0504020202030204" pitchFamily="34" charset="0"/>
              </a:rPr>
              <a:t>Data sources:</a:t>
            </a:r>
          </a:p>
          <a:p>
            <a:pPr marL="514350" indent="-514350">
              <a:buAutoNum type="arabicParenR"/>
            </a:pPr>
            <a:r>
              <a:rPr lang="en-US" dirty="0" smtClean="0">
                <a:latin typeface="Helvetica" panose="020B0504020202030204" pitchFamily="34" charset="0"/>
              </a:rPr>
              <a:t>Life history information compiled from literature</a:t>
            </a:r>
          </a:p>
          <a:p>
            <a:pPr marL="514350" indent="-514350">
              <a:buAutoNum type="arabicParenR"/>
            </a:pPr>
            <a:r>
              <a:rPr lang="en-US" dirty="0" smtClean="0">
                <a:latin typeface="Helvetica" panose="020B0504020202030204" pitchFamily="34" charset="0"/>
              </a:rPr>
              <a:t>Port surveys of length composition and effort </a:t>
            </a:r>
          </a:p>
        </p:txBody>
      </p:sp>
    </p:spTree>
    <p:extLst>
      <p:ext uri="{BB962C8B-B14F-4D97-AF65-F5344CB8AC3E}">
        <p14:creationId xmlns:p14="http://schemas.microsoft.com/office/powerpoint/2010/main" val="3159755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3" y="166687"/>
            <a:ext cx="6059507" cy="1325563"/>
          </a:xfrm>
        </p:spPr>
        <p:txBody>
          <a:bodyPr>
            <a:normAutofit/>
          </a:bodyPr>
          <a:lstStyle/>
          <a:p>
            <a:r>
              <a:rPr lang="en-US" sz="3600" dirty="0" smtClean="0">
                <a:latin typeface="Helvetica" panose="020B0504020202030204" pitchFamily="34" charset="0"/>
              </a:rPr>
              <a:t>Kenyan coral reef fisheries</a:t>
            </a:r>
            <a:endParaRPr lang="en-US" sz="3600" dirty="0">
              <a:latin typeface="Helvetica" panose="020B0504020202030204" pitchFamily="34" charset="0"/>
            </a:endParaRPr>
          </a:p>
        </p:txBody>
      </p:sp>
      <p:pic>
        <p:nvPicPr>
          <p:cNvPr id="6" name="Picture 5"/>
          <p:cNvPicPr>
            <a:picLocks noChangeAspect="1"/>
          </p:cNvPicPr>
          <p:nvPr/>
        </p:nvPicPr>
        <p:blipFill>
          <a:blip r:embed="rId2"/>
          <a:stretch>
            <a:fillRect/>
          </a:stretch>
        </p:blipFill>
        <p:spPr>
          <a:xfrm>
            <a:off x="6022088" y="166687"/>
            <a:ext cx="6169912" cy="6691313"/>
          </a:xfrm>
          <a:prstGeom prst="rect">
            <a:avLst/>
          </a:prstGeom>
        </p:spPr>
      </p:pic>
      <p:sp>
        <p:nvSpPr>
          <p:cNvPr id="3" name="TextBox 2"/>
          <p:cNvSpPr txBox="1"/>
          <p:nvPr/>
        </p:nvSpPr>
        <p:spPr>
          <a:xfrm>
            <a:off x="473094" y="1286461"/>
            <a:ext cx="5356206" cy="3785652"/>
          </a:xfrm>
          <a:prstGeom prst="rect">
            <a:avLst/>
          </a:prstGeom>
          <a:noFill/>
        </p:spPr>
        <p:txBody>
          <a:bodyPr wrap="square" rtlCol="0">
            <a:spAutoFit/>
          </a:bodyPr>
          <a:lstStyle/>
          <a:p>
            <a:r>
              <a:rPr lang="en-US" sz="3000" dirty="0" err="1" smtClean="0"/>
              <a:t>Lethrinus</a:t>
            </a:r>
            <a:r>
              <a:rPr lang="en-US" sz="3000" dirty="0" smtClean="0"/>
              <a:t> </a:t>
            </a:r>
            <a:r>
              <a:rPr lang="en-US" sz="3000" dirty="0" err="1" smtClean="0"/>
              <a:t>lentjan</a:t>
            </a:r>
            <a:endParaRPr lang="en-US" sz="3000" dirty="0" smtClean="0"/>
          </a:p>
          <a:p>
            <a:pPr marL="457200" indent="-457200">
              <a:buFont typeface="Arial" panose="020B0604020202020204" pitchFamily="34" charset="0"/>
              <a:buChar char="•"/>
            </a:pPr>
            <a:r>
              <a:rPr lang="en-US" sz="3000" dirty="0" smtClean="0"/>
              <a:t>1 of 3 species that represent 60</a:t>
            </a:r>
            <a:r>
              <a:rPr lang="en-US" sz="3000" dirty="0"/>
              <a:t>% of </a:t>
            </a:r>
            <a:r>
              <a:rPr lang="en-US" sz="3000" dirty="0" smtClean="0"/>
              <a:t>the total catch</a:t>
            </a:r>
            <a:endParaRPr lang="en-US" sz="3000" dirty="0" smtClean="0"/>
          </a:p>
          <a:p>
            <a:pPr marL="457200" indent="-457200">
              <a:buFont typeface="Arial" panose="020B0604020202020204" pitchFamily="34" charset="0"/>
              <a:buChar char="•"/>
            </a:pPr>
            <a:r>
              <a:rPr lang="en-US" sz="3000" dirty="0" smtClean="0"/>
              <a:t>Evidence of growth and recruitment overfishing from equilibrium methods</a:t>
            </a:r>
            <a:br>
              <a:rPr lang="en-US" sz="3000" dirty="0" smtClean="0"/>
            </a:br>
            <a:r>
              <a:rPr lang="en-US" sz="3000" dirty="0" smtClean="0"/>
              <a:t/>
            </a:r>
            <a:br>
              <a:rPr lang="en-US" sz="3000" dirty="0" smtClean="0"/>
            </a:br>
            <a:endParaRPr lang="en-US" sz="3000" dirty="0"/>
          </a:p>
        </p:txBody>
      </p:sp>
    </p:spTree>
    <p:extLst>
      <p:ext uri="{BB962C8B-B14F-4D97-AF65-F5344CB8AC3E}">
        <p14:creationId xmlns:p14="http://schemas.microsoft.com/office/powerpoint/2010/main" val="2973260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panose="020B0604020202020204" pitchFamily="34" charset="0"/>
                <a:cs typeface="Helvetica" panose="020B0604020202020204" pitchFamily="34" charset="0"/>
              </a:rPr>
              <a:t>Potential need for direct consideration of recruitment variation</a:t>
            </a: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Helvetica" panose="020B0504020202030204" pitchFamily="34" charset="0"/>
              </a:rPr>
              <a:t>Changes in fishing mortality and recruitment are confounded</a:t>
            </a:r>
            <a:endParaRPr lang="en-US" dirty="0">
              <a:latin typeface="Helvetica" panose="020B0504020202030204" pitchFamily="34" charset="0"/>
            </a:endParaRPr>
          </a:p>
        </p:txBody>
      </p:sp>
      <p:pic>
        <p:nvPicPr>
          <p:cNvPr id="14" name="Picture 13"/>
          <p:cNvPicPr>
            <a:picLocks noChangeAspect="1"/>
          </p:cNvPicPr>
          <p:nvPr/>
        </p:nvPicPr>
        <p:blipFill>
          <a:blip r:embed="rId3"/>
          <a:stretch>
            <a:fillRect/>
          </a:stretch>
        </p:blipFill>
        <p:spPr>
          <a:xfrm>
            <a:off x="73136" y="2549472"/>
            <a:ext cx="3301437" cy="4222768"/>
          </a:xfrm>
          <a:prstGeom prst="rect">
            <a:avLst/>
          </a:prstGeom>
        </p:spPr>
      </p:pic>
    </p:spTree>
    <p:extLst>
      <p:ext uri="{BB962C8B-B14F-4D97-AF65-F5344CB8AC3E}">
        <p14:creationId xmlns:p14="http://schemas.microsoft.com/office/powerpoint/2010/main" val="4025508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a:stretch>
            <a:fillRect/>
          </a:stretch>
        </p:blipFill>
        <p:spPr>
          <a:xfrm>
            <a:off x="2793237" y="2547902"/>
            <a:ext cx="3320843" cy="4185593"/>
          </a:xfrm>
          <a:prstGeom prst="rect">
            <a:avLst/>
          </a:prstGeom>
        </p:spPr>
      </p:pic>
      <p:sp>
        <p:nvSpPr>
          <p:cNvPr id="3" name="Content Placeholder 2"/>
          <p:cNvSpPr>
            <a:spLocks noGrp="1"/>
          </p:cNvSpPr>
          <p:nvPr>
            <p:ph idx="1"/>
          </p:nvPr>
        </p:nvSpPr>
        <p:spPr/>
        <p:txBody>
          <a:bodyPr/>
          <a:lstStyle/>
          <a:p>
            <a:pPr marL="0" indent="0">
              <a:buNone/>
            </a:pPr>
            <a:r>
              <a:rPr lang="en-US" dirty="0" smtClean="0">
                <a:latin typeface="Helvetica" panose="020B0504020202030204" pitchFamily="34" charset="0"/>
              </a:rPr>
              <a:t>Changes in fishing mortality and recruitment are confounded</a:t>
            </a:r>
            <a:endParaRPr lang="en-US" dirty="0">
              <a:latin typeface="Helvetica" panose="020B0504020202030204" pitchFamily="34" charset="0"/>
            </a:endParaRPr>
          </a:p>
        </p:txBody>
      </p:sp>
      <p:pic>
        <p:nvPicPr>
          <p:cNvPr id="14" name="Picture 13"/>
          <p:cNvPicPr>
            <a:picLocks noChangeAspect="1"/>
          </p:cNvPicPr>
          <p:nvPr/>
        </p:nvPicPr>
        <p:blipFill>
          <a:blip r:embed="rId4"/>
          <a:stretch>
            <a:fillRect/>
          </a:stretch>
        </p:blipFill>
        <p:spPr>
          <a:xfrm>
            <a:off x="73136" y="2549472"/>
            <a:ext cx="3301437" cy="4222768"/>
          </a:xfrm>
          <a:prstGeom prst="rect">
            <a:avLst/>
          </a:prstGeom>
        </p:spPr>
      </p:pic>
      <p:sp>
        <p:nvSpPr>
          <p:cNvPr id="8" name="Title 1"/>
          <p:cNvSpPr>
            <a:spLocks noGrp="1"/>
          </p:cNvSpPr>
          <p:nvPr>
            <p:ph type="title"/>
          </p:nvPr>
        </p:nvSpPr>
        <p:spPr>
          <a:xfrm>
            <a:off x="838200" y="365125"/>
            <a:ext cx="10515600" cy="1325563"/>
          </a:xfrm>
        </p:spPr>
        <p:txBody>
          <a:bodyPr/>
          <a:lstStyle/>
          <a:p>
            <a:r>
              <a:rPr lang="en-US" dirty="0" smtClean="0">
                <a:latin typeface="Helvetica" panose="020B0604020202020204" pitchFamily="34" charset="0"/>
                <a:cs typeface="Helvetica" panose="020B0604020202020204" pitchFamily="34" charset="0"/>
              </a:rPr>
              <a:t>Potential need for direct consideration of recruitment variation</a:t>
            </a:r>
            <a:endParaRPr lang="en-US"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43384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a:stretch>
            <a:fillRect/>
          </a:stretch>
        </p:blipFill>
        <p:spPr>
          <a:xfrm>
            <a:off x="5495822" y="2533641"/>
            <a:ext cx="3338359" cy="4223101"/>
          </a:xfrm>
          <a:prstGeom prst="rect">
            <a:avLst/>
          </a:prstGeom>
        </p:spPr>
      </p:pic>
      <p:pic>
        <p:nvPicPr>
          <p:cNvPr id="16" name="Picture 15"/>
          <p:cNvPicPr>
            <a:picLocks noChangeAspect="1"/>
          </p:cNvPicPr>
          <p:nvPr/>
        </p:nvPicPr>
        <p:blipFill>
          <a:blip r:embed="rId4"/>
          <a:stretch>
            <a:fillRect/>
          </a:stretch>
        </p:blipFill>
        <p:spPr>
          <a:xfrm>
            <a:off x="2793237" y="2547902"/>
            <a:ext cx="3320843" cy="4185593"/>
          </a:xfrm>
          <a:prstGeom prst="rect">
            <a:avLst/>
          </a:prstGeom>
        </p:spPr>
      </p:pic>
      <p:sp>
        <p:nvSpPr>
          <p:cNvPr id="3" name="Content Placeholder 2"/>
          <p:cNvSpPr>
            <a:spLocks noGrp="1"/>
          </p:cNvSpPr>
          <p:nvPr>
            <p:ph idx="1"/>
          </p:nvPr>
        </p:nvSpPr>
        <p:spPr/>
        <p:txBody>
          <a:bodyPr/>
          <a:lstStyle/>
          <a:p>
            <a:pPr marL="0" indent="0">
              <a:buNone/>
            </a:pPr>
            <a:r>
              <a:rPr lang="en-US" dirty="0" smtClean="0">
                <a:latin typeface="Helvetica" panose="020B0504020202030204" pitchFamily="34" charset="0"/>
              </a:rPr>
              <a:t>Changes in fishing mortality and recruitment are confounded</a:t>
            </a:r>
            <a:endParaRPr lang="en-US" dirty="0">
              <a:latin typeface="Helvetica" panose="020B0504020202030204" pitchFamily="34" charset="0"/>
            </a:endParaRPr>
          </a:p>
        </p:txBody>
      </p:sp>
      <p:pic>
        <p:nvPicPr>
          <p:cNvPr id="14" name="Picture 13"/>
          <p:cNvPicPr>
            <a:picLocks noChangeAspect="1"/>
          </p:cNvPicPr>
          <p:nvPr/>
        </p:nvPicPr>
        <p:blipFill>
          <a:blip r:embed="rId5"/>
          <a:stretch>
            <a:fillRect/>
          </a:stretch>
        </p:blipFill>
        <p:spPr>
          <a:xfrm>
            <a:off x="73136" y="2549472"/>
            <a:ext cx="3301437" cy="4222768"/>
          </a:xfrm>
          <a:prstGeom prst="rect">
            <a:avLst/>
          </a:prstGeom>
        </p:spPr>
      </p:pic>
      <p:sp>
        <p:nvSpPr>
          <p:cNvPr id="9" name="Title 1"/>
          <p:cNvSpPr>
            <a:spLocks noGrp="1"/>
          </p:cNvSpPr>
          <p:nvPr>
            <p:ph type="title"/>
          </p:nvPr>
        </p:nvSpPr>
        <p:spPr>
          <a:xfrm>
            <a:off x="838200" y="365125"/>
            <a:ext cx="10515600" cy="1325563"/>
          </a:xfrm>
        </p:spPr>
        <p:txBody>
          <a:bodyPr/>
          <a:lstStyle/>
          <a:p>
            <a:r>
              <a:rPr lang="en-US" dirty="0" smtClean="0">
                <a:latin typeface="Helvetica" panose="020B0604020202020204" pitchFamily="34" charset="0"/>
                <a:cs typeface="Helvetica" panose="020B0604020202020204" pitchFamily="34" charset="0"/>
              </a:rPr>
              <a:t>Potential need for direct consideration of recruitment variation</a:t>
            </a:r>
            <a:endParaRPr lang="en-US"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056118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stretch>
            <a:fillRect/>
          </a:stretch>
        </p:blipFill>
        <p:spPr>
          <a:xfrm>
            <a:off x="8250951" y="2547903"/>
            <a:ext cx="3343409" cy="4224338"/>
          </a:xfrm>
          <a:prstGeom prst="rect">
            <a:avLst/>
          </a:prstGeom>
        </p:spPr>
      </p:pic>
      <p:pic>
        <p:nvPicPr>
          <p:cNvPr id="17" name="Picture 16"/>
          <p:cNvPicPr>
            <a:picLocks noChangeAspect="1"/>
          </p:cNvPicPr>
          <p:nvPr/>
        </p:nvPicPr>
        <p:blipFill>
          <a:blip r:embed="rId4"/>
          <a:stretch>
            <a:fillRect/>
          </a:stretch>
        </p:blipFill>
        <p:spPr>
          <a:xfrm>
            <a:off x="5495822" y="2533641"/>
            <a:ext cx="3338359" cy="4223101"/>
          </a:xfrm>
          <a:prstGeom prst="rect">
            <a:avLst/>
          </a:prstGeom>
        </p:spPr>
      </p:pic>
      <p:pic>
        <p:nvPicPr>
          <p:cNvPr id="16" name="Picture 15"/>
          <p:cNvPicPr>
            <a:picLocks noChangeAspect="1"/>
          </p:cNvPicPr>
          <p:nvPr/>
        </p:nvPicPr>
        <p:blipFill>
          <a:blip r:embed="rId5"/>
          <a:stretch>
            <a:fillRect/>
          </a:stretch>
        </p:blipFill>
        <p:spPr>
          <a:xfrm>
            <a:off x="2793237" y="2547902"/>
            <a:ext cx="3320843" cy="4185593"/>
          </a:xfrm>
          <a:prstGeom prst="rect">
            <a:avLst/>
          </a:prstGeom>
        </p:spPr>
      </p:pic>
      <p:sp>
        <p:nvSpPr>
          <p:cNvPr id="3" name="Content Placeholder 2"/>
          <p:cNvSpPr>
            <a:spLocks noGrp="1"/>
          </p:cNvSpPr>
          <p:nvPr>
            <p:ph idx="1"/>
          </p:nvPr>
        </p:nvSpPr>
        <p:spPr/>
        <p:txBody>
          <a:bodyPr/>
          <a:lstStyle/>
          <a:p>
            <a:pPr marL="0" indent="0">
              <a:buNone/>
            </a:pPr>
            <a:r>
              <a:rPr lang="en-US" dirty="0" smtClean="0">
                <a:latin typeface="Helvetica" panose="020B0504020202030204" pitchFamily="34" charset="0"/>
              </a:rPr>
              <a:t>Changes in fishing mortality and recruitment are confounded</a:t>
            </a:r>
            <a:endParaRPr lang="en-US" dirty="0">
              <a:latin typeface="Helvetica" panose="020B0504020202030204" pitchFamily="34" charset="0"/>
            </a:endParaRPr>
          </a:p>
        </p:txBody>
      </p:sp>
      <p:pic>
        <p:nvPicPr>
          <p:cNvPr id="14" name="Picture 13"/>
          <p:cNvPicPr>
            <a:picLocks noChangeAspect="1"/>
          </p:cNvPicPr>
          <p:nvPr/>
        </p:nvPicPr>
        <p:blipFill>
          <a:blip r:embed="rId6"/>
          <a:stretch>
            <a:fillRect/>
          </a:stretch>
        </p:blipFill>
        <p:spPr>
          <a:xfrm>
            <a:off x="73136" y="2549472"/>
            <a:ext cx="3301437" cy="4222768"/>
          </a:xfrm>
          <a:prstGeom prst="rect">
            <a:avLst/>
          </a:prstGeom>
        </p:spPr>
      </p:pic>
      <p:sp>
        <p:nvSpPr>
          <p:cNvPr id="10" name="Title 1"/>
          <p:cNvSpPr>
            <a:spLocks noGrp="1"/>
          </p:cNvSpPr>
          <p:nvPr>
            <p:ph type="title"/>
          </p:nvPr>
        </p:nvSpPr>
        <p:spPr>
          <a:xfrm>
            <a:off x="838200" y="365125"/>
            <a:ext cx="10515600" cy="1325563"/>
          </a:xfrm>
        </p:spPr>
        <p:txBody>
          <a:bodyPr/>
          <a:lstStyle/>
          <a:p>
            <a:r>
              <a:rPr lang="en-US" dirty="0" smtClean="0">
                <a:latin typeface="Helvetica" panose="020B0604020202020204" pitchFamily="34" charset="0"/>
                <a:cs typeface="Helvetica" panose="020B0604020202020204" pitchFamily="34" charset="0"/>
              </a:rPr>
              <a:t>Potential need for direct consideration of recruitment variation</a:t>
            </a:r>
            <a:endParaRPr lang="en-US"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053014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7909</TotalTime>
  <Words>3073</Words>
  <Application>Microsoft Office PowerPoint</Application>
  <PresentationFormat>Widescreen</PresentationFormat>
  <Paragraphs>572</Paragraphs>
  <Slides>50</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Calibri Light</vt:lpstr>
      <vt:lpstr>Helvetica</vt:lpstr>
      <vt:lpstr>Wingdings</vt:lpstr>
      <vt:lpstr>Office Theme</vt:lpstr>
      <vt:lpstr>Equation</vt:lpstr>
      <vt:lpstr>Extending length-based models for data-limited fisheries into a state-space framework</vt:lpstr>
      <vt:lpstr>Length-based methods for data-limited fisheries</vt:lpstr>
      <vt:lpstr>Coral reef fishery example 1: Hawaii</vt:lpstr>
      <vt:lpstr>Coral reef fishery example 1: Hawaii</vt:lpstr>
      <vt:lpstr>Coral reef fishery example 2: Kenya</vt:lpstr>
      <vt:lpstr>Potential need for direct consideration of recruitment variation</vt:lpstr>
      <vt:lpstr>Potential need for direct consideration of recruitment variation</vt:lpstr>
      <vt:lpstr>Potential need for direct consideration of recruitment variation</vt:lpstr>
      <vt:lpstr>Potential need for direct consideration of recruitment variation</vt:lpstr>
      <vt:lpstr>Goal of this study</vt:lpstr>
      <vt:lpstr>Operating model Age-converted to length-structured population dynamics</vt:lpstr>
      <vt:lpstr>Operating model Age-converted to length-structured population dynamics</vt:lpstr>
      <vt:lpstr>Operating model Age-converted to length-structured population dynamics</vt:lpstr>
      <vt:lpstr>Operating model – fishing and recruitment dynamics</vt:lpstr>
      <vt:lpstr>PowerPoint Presentation</vt:lpstr>
      <vt:lpstr>PowerPoint Presentation</vt:lpstr>
      <vt:lpstr>PowerPoint Presentation</vt:lpstr>
      <vt:lpstr>PowerPoint Presentation</vt:lpstr>
      <vt:lpstr>Operating model – data generation</vt:lpstr>
      <vt:lpstr>Operating model – data generation</vt:lpstr>
      <vt:lpstr>Operating model – data generation</vt:lpstr>
      <vt:lpstr>Operating model – data generation</vt:lpstr>
      <vt:lpstr>Operating model – data generation</vt:lpstr>
      <vt:lpstr>Operating model – data generation</vt:lpstr>
      <vt:lpstr>Reference point: Spawning potential ratio (SPR)</vt:lpstr>
      <vt:lpstr>PowerPoint Presentation</vt:lpstr>
      <vt:lpstr>Estimation model – implemented using Template Model Builder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Alternative data scenario</vt:lpstr>
      <vt:lpstr>PowerPoint Presentation</vt:lpstr>
      <vt:lpstr>Concluding thoughts</vt:lpstr>
      <vt:lpstr>Discussion topics</vt:lpstr>
      <vt:lpstr>Thank you</vt:lpstr>
      <vt:lpstr>Kenyan coral reef fisheries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Extending length-based models for data-limited fisheries into a state-space framework</dc:title>
  <dc:creator>Merrill Rudd</dc:creator>
  <cp:lastModifiedBy>Merrill Rudd</cp:lastModifiedBy>
  <cp:revision>92</cp:revision>
  <dcterms:created xsi:type="dcterms:W3CDTF">2015-10-15T17:46:55Z</dcterms:created>
  <dcterms:modified xsi:type="dcterms:W3CDTF">2015-10-22T14:29:16Z</dcterms:modified>
</cp:coreProperties>
</file>