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</p:sldMasterIdLst>
  <p:notesMasterIdLst>
    <p:notesMasterId r:id="rId23"/>
  </p:notesMasterIdLst>
  <p:sldIdLst>
    <p:sldId id="256" r:id="rId3"/>
    <p:sldId id="435" r:id="rId4"/>
    <p:sldId id="257" r:id="rId5"/>
    <p:sldId id="395" r:id="rId6"/>
    <p:sldId id="441" r:id="rId7"/>
    <p:sldId id="422" r:id="rId8"/>
    <p:sldId id="424" r:id="rId9"/>
    <p:sldId id="436" r:id="rId10"/>
    <p:sldId id="433" r:id="rId11"/>
    <p:sldId id="437" r:id="rId12"/>
    <p:sldId id="429" r:id="rId13"/>
    <p:sldId id="438" r:id="rId14"/>
    <p:sldId id="428" r:id="rId15"/>
    <p:sldId id="439" r:id="rId16"/>
    <p:sldId id="440" r:id="rId17"/>
    <p:sldId id="431" r:id="rId18"/>
    <p:sldId id="432" r:id="rId19"/>
    <p:sldId id="427" r:id="rId20"/>
    <p:sldId id="380" r:id="rId21"/>
    <p:sldId id="43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95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947EE-7E01-4A36-8FF5-4A898178D218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3C1CF-8F55-44FB-87A5-DDA4C0675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C1CF-8F55-44FB-87A5-DDA4C067545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9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C1CF-8F55-44FB-87A5-DDA4C067545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9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C1CF-8F55-44FB-87A5-DDA4C067545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97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C1CF-8F55-44FB-87A5-DDA4C067545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04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C1CF-8F55-44FB-87A5-DDA4C067545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0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C1CF-8F55-44FB-87A5-DDA4C067545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1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66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0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45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93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58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39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4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68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11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5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0E87-3221-4D35-8763-E86BC4A80782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5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CBCC69.8E1D7A40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8.bin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686" y="381000"/>
            <a:ext cx="7315200" cy="2595025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/>
              <a:t>Effect of data weighting on mature male biomass estimate for Alaska golden king crab </a:t>
            </a:r>
            <a:r>
              <a:rPr lang="en-US" sz="3200" b="1" dirty="0" smtClean="0"/>
              <a:t>– a case study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590800"/>
            <a:ext cx="8610600" cy="21336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M.S.M. Siddeek</a:t>
            </a:r>
            <a:r>
              <a:rPr lang="en-US" sz="2400" baseline="30000" dirty="0"/>
              <a:t>a*</a:t>
            </a:r>
            <a:r>
              <a:rPr lang="en-US" sz="2400" dirty="0"/>
              <a:t>, J. Zheng</a:t>
            </a:r>
            <a:r>
              <a:rPr lang="en-US" sz="2400" baseline="30000" dirty="0"/>
              <a:t>a</a:t>
            </a:r>
            <a:r>
              <a:rPr lang="en-US" sz="2400" dirty="0"/>
              <a:t>, A.E. </a:t>
            </a:r>
            <a:r>
              <a:rPr lang="en-US" sz="2400" dirty="0" smtClean="0"/>
              <a:t>Punt</a:t>
            </a:r>
            <a:r>
              <a:rPr lang="en-US" sz="2400" baseline="30000" dirty="0"/>
              <a:t>b</a:t>
            </a:r>
            <a:r>
              <a:rPr lang="en-US" sz="2400" dirty="0" smtClean="0"/>
              <a:t>, </a:t>
            </a:r>
            <a:r>
              <a:rPr lang="en-US" sz="2400" dirty="0"/>
              <a:t>and D. </a:t>
            </a:r>
            <a:r>
              <a:rPr lang="en-US" sz="2400" dirty="0" smtClean="0"/>
              <a:t>Pengilly</a:t>
            </a:r>
            <a:r>
              <a:rPr lang="en-US" sz="2400" baseline="30000" dirty="0"/>
              <a:t>a</a:t>
            </a:r>
            <a:endParaRPr lang="en-US" sz="2400" dirty="0"/>
          </a:p>
          <a:p>
            <a:pPr algn="ctr"/>
            <a:r>
              <a:rPr lang="en-US" sz="2400" baseline="30000" dirty="0" smtClean="0"/>
              <a:t> a</a:t>
            </a:r>
            <a:r>
              <a:rPr lang="en-US" sz="2400" dirty="0" smtClean="0"/>
              <a:t>Alaska </a:t>
            </a:r>
            <a:r>
              <a:rPr lang="en-US" sz="2400" dirty="0"/>
              <a:t>Department of Fish and </a:t>
            </a:r>
            <a:r>
              <a:rPr lang="en-US" sz="2400" dirty="0" smtClean="0"/>
              <a:t>Game, Juneau and Kodiak, Alaska</a:t>
            </a:r>
          </a:p>
          <a:p>
            <a:pPr algn="ctr"/>
            <a:r>
              <a:rPr lang="en-US" sz="2400" baseline="30000" dirty="0"/>
              <a:t>b</a:t>
            </a:r>
            <a:r>
              <a:rPr lang="en-US" sz="2400" dirty="0" smtClean="0"/>
              <a:t>University of Washington, Seattle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3999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conflict and </a:t>
            </a:r>
            <a:r>
              <a:rPr lang="en-US" sz="2000" dirty="0"/>
              <a:t>w</a:t>
            </a:r>
            <a:r>
              <a:rPr lang="en-US" sz="2000" dirty="0" smtClean="0"/>
              <a:t>eighting, likelihood functions, and process error   </a:t>
            </a:r>
          </a:p>
          <a:p>
            <a:r>
              <a:rPr lang="en-US" sz="2000" dirty="0" smtClean="0"/>
              <a:t>CAPAM Workshop , La Jolla, California 92037, USA </a:t>
            </a:r>
          </a:p>
          <a:p>
            <a:r>
              <a:rPr lang="en-US" sz="2000" dirty="0" smtClean="0"/>
              <a:t>19-23 </a:t>
            </a:r>
            <a:r>
              <a:rPr lang="en-US" sz="2000" dirty="0"/>
              <a:t>O</a:t>
            </a:r>
            <a:r>
              <a:rPr lang="en-US" sz="2000" dirty="0" smtClean="0"/>
              <a:t>ctober 2015</a:t>
            </a:r>
            <a:endParaRPr lang="en-US" sz="2000" dirty="0"/>
          </a:p>
        </p:txBody>
      </p:sp>
      <p:pic>
        <p:nvPicPr>
          <p:cNvPr id="8194" name="Picture 2" descr="C:\Users\ssiddeek\Documents\ADFG vector logo [Converted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6799"/>
            <a:ext cx="18288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600200"/>
            <a:ext cx="4470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Numbers of  tag recaptures by time-at-large .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200142"/>
              </p:ext>
            </p:extLst>
          </p:nvPr>
        </p:nvGraphicFramePr>
        <p:xfrm>
          <a:off x="4952999" y="189668"/>
          <a:ext cx="4038600" cy="353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/>
                <a:gridCol w="914400"/>
                <a:gridCol w="2209801"/>
              </a:tblGrid>
              <a:tr h="14685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Total Release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27131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Number of Recoveries </a:t>
                      </a:r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by Year</a:t>
                      </a:r>
                    </a:p>
                  </a:txBody>
                  <a:tcPr marL="7620" marR="7620" marT="7620" marB="0" anchor="b"/>
                </a:tc>
              </a:tr>
              <a:tr h="26353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Year1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936</a:t>
                      </a:r>
                    </a:p>
                  </a:txBody>
                  <a:tcPr marL="7620" marR="7620" marT="7620" marB="0" anchor="b"/>
                </a:tc>
              </a:tr>
              <a:tr h="26353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Year2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491</a:t>
                      </a:r>
                    </a:p>
                  </a:txBody>
                  <a:tcPr marL="7620" marR="7620" marT="7620" marB="0" anchor="b"/>
                </a:tc>
              </a:tr>
              <a:tr h="26353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Year3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214</a:t>
                      </a:r>
                    </a:p>
                  </a:txBody>
                  <a:tcPr marL="7620" marR="7620" marT="7620" marB="0" anchor="b"/>
                </a:tc>
              </a:tr>
              <a:tr h="26353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Year4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7620" marR="7620" marT="7620" marB="0" anchor="b"/>
                </a:tc>
              </a:tr>
              <a:tr h="26353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Year5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</a:tr>
              <a:tr h="26353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Year6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</a:tr>
              <a:tr h="26353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77634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Overall % recovery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6.33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894793"/>
              </p:ext>
            </p:extLst>
          </p:nvPr>
        </p:nvGraphicFramePr>
        <p:xfrm>
          <a:off x="165100" y="4038600"/>
          <a:ext cx="4495800" cy="268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247900"/>
              </a:tblGrid>
              <a:tr h="4597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Time-at-large (yr)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Weights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 (≥ 1, set at 1)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  (≥ 1, set at 1)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  (≥ 1, set at 1)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" y="322943"/>
            <a:ext cx="4686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Tagging data and estimated 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weights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7628" y="2362200"/>
            <a:ext cx="4619171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Estimated tagging data likelihood weights by time-at-large for the base model fit.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114799" y="1957614"/>
            <a:ext cx="838199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895600" y="3124200"/>
            <a:ext cx="4572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512" descr="C:\Users\ssiddeek\Documents\CrabCatchPoster\HybridGKC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400" y="4484132"/>
            <a:ext cx="3192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6200" y="624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7162800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Base model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" y="5638800"/>
            <a:ext cx="8987972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Observed </a:t>
            </a:r>
            <a:r>
              <a:rPr lang="en-US" dirty="0"/>
              <a:t>tag recaptures (open circle) vs. predicted tag recaptures (solid line) by </a:t>
            </a:r>
            <a:r>
              <a:rPr lang="en-US" dirty="0" smtClean="0"/>
              <a:t>length-class </a:t>
            </a:r>
            <a:r>
              <a:rPr lang="en-US" dirty="0"/>
              <a:t>for years 1 to 6 recaptures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Reasonably good fit to each year’s tag recoveries.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 descr="C:\Users\ssiddeek\Documents\DataWtWSSandiegoOct2015\Oct2015AssessmentMaterials\Dutch8514Tag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162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7162800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Base model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" y="5638800"/>
            <a:ext cx="8530772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Observed (open circle) and </a:t>
            </a:r>
            <a:r>
              <a:rPr lang="en-US" dirty="0"/>
              <a:t>predicted </a:t>
            </a:r>
            <a:r>
              <a:rPr lang="en-US" dirty="0" smtClean="0"/>
              <a:t>(solid line) mean </a:t>
            </a:r>
            <a:r>
              <a:rPr lang="en-US" dirty="0"/>
              <a:t>length (with two SE) of recaptures vs. release length for years 1 to 6 </a:t>
            </a:r>
            <a:r>
              <a:rPr lang="en-US" dirty="0" smtClean="0"/>
              <a:t>recaptures.</a:t>
            </a:r>
            <a:endParaRPr lang="en-US" dirty="0"/>
          </a:p>
          <a:p>
            <a:r>
              <a:rPr lang="en-US" dirty="0" smtClean="0"/>
              <a:t>Reasonably good fit to each year’s recapture mean lengths.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C:\Users\ssiddeek\Documents\DataWtWSSandiegoOct2015\Oct2015AssessmentMaterials\Dutch8514TagMea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162800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610600" cy="6968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Misspecification </a:t>
            </a:r>
            <a:r>
              <a:rPr lang="en-US" dirty="0"/>
              <a:t>of </a:t>
            </a:r>
            <a:r>
              <a:rPr lang="en-US" dirty="0" smtClean="0"/>
              <a:t>M </a:t>
            </a:r>
            <a:r>
              <a:rPr lang="en-US" dirty="0" smtClean="0"/>
              <a:t>(start with the base </a:t>
            </a:r>
            <a:r>
              <a:rPr lang="en-US" dirty="0" smtClean="0"/>
              <a:t>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" y="1219200"/>
            <a:ext cx="4008813" cy="3539527"/>
          </a:xfrm>
        </p:spPr>
        <p:txBody>
          <a:bodyPr>
            <a:noAutofit/>
          </a:bodyPr>
          <a:lstStyle/>
          <a:p>
            <a:r>
              <a:rPr lang="en-US" sz="2400" dirty="0" smtClean="0"/>
              <a:t>MMB </a:t>
            </a:r>
            <a:r>
              <a:rPr lang="en-US" sz="2400" dirty="0"/>
              <a:t>trends when tagging data </a:t>
            </a:r>
            <a:r>
              <a:rPr lang="en-US" sz="2400" dirty="0" smtClean="0"/>
              <a:t>are </a:t>
            </a:r>
            <a:r>
              <a:rPr lang="en-US" sz="2400" dirty="0"/>
              <a:t>weighted </a:t>
            </a:r>
            <a:r>
              <a:rPr lang="en-US" sz="2400" dirty="0" smtClean="0"/>
              <a:t>(color) and </a:t>
            </a:r>
            <a:r>
              <a:rPr lang="en-US" sz="2400" dirty="0"/>
              <a:t>non weighted </a:t>
            </a:r>
            <a:r>
              <a:rPr lang="en-US" sz="2400" dirty="0" smtClean="0"/>
              <a:t>(black) for </a:t>
            </a:r>
            <a:r>
              <a:rPr lang="en-US" sz="2400" dirty="0" smtClean="0">
                <a:solidFill>
                  <a:srgbClr val="FF0000"/>
                </a:solidFill>
              </a:rPr>
              <a:t>M=0.18</a:t>
            </a:r>
            <a:r>
              <a:rPr lang="en-US" sz="2400" dirty="0" smtClean="0"/>
              <a:t>. Top </a:t>
            </a:r>
            <a:r>
              <a:rPr lang="en-US" sz="2400" dirty="0"/>
              <a:t>left: base scenario; Top right: when groundfish bycatch </a:t>
            </a:r>
            <a:r>
              <a:rPr lang="en-US" sz="2400" dirty="0" smtClean="0"/>
              <a:t>LF </a:t>
            </a:r>
            <a:r>
              <a:rPr lang="en-US" sz="2400" dirty="0"/>
              <a:t>data are removed; and bottom left: when groundfish bycatch and total </a:t>
            </a:r>
            <a:r>
              <a:rPr lang="en-US" sz="2400" dirty="0" smtClean="0"/>
              <a:t>LF </a:t>
            </a:r>
            <a:r>
              <a:rPr lang="en-US" sz="2400" dirty="0"/>
              <a:t>data are removed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Similar trends. Removal of groundfish and total LF data  provides unbiased MMB.</a:t>
            </a:r>
            <a:endParaRPr lang="en-US" sz="2400" dirty="0"/>
          </a:p>
        </p:txBody>
      </p:sp>
      <p:pic>
        <p:nvPicPr>
          <p:cNvPr id="8195" name="Picture 3" descr="C:\Users\ssiddeek\Documents\DataWtWSSandiegoOct2015\Oct2015AssessmentMaterials\Dutch8514MM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09" y="1371600"/>
            <a:ext cx="496339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5103"/>
            <a:ext cx="7467600" cy="925497"/>
          </a:xfrm>
        </p:spPr>
        <p:txBody>
          <a:bodyPr>
            <a:normAutofit/>
          </a:bodyPr>
          <a:lstStyle/>
          <a:p>
            <a:r>
              <a:rPr lang="en-US" dirty="0"/>
              <a:t>Misspecification of </a:t>
            </a:r>
            <a:r>
              <a:rPr lang="en-US" dirty="0" smtClean="0"/>
              <a:t>M (low 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" y="1219200"/>
            <a:ext cx="4008813" cy="3539527"/>
          </a:xfrm>
        </p:spPr>
        <p:txBody>
          <a:bodyPr>
            <a:noAutofit/>
          </a:bodyPr>
          <a:lstStyle/>
          <a:p>
            <a:r>
              <a:rPr lang="en-US" sz="2400" dirty="0" smtClean="0"/>
              <a:t>MMB </a:t>
            </a:r>
            <a:r>
              <a:rPr lang="en-US" sz="2400" dirty="0"/>
              <a:t>trends when tagging data </a:t>
            </a:r>
            <a:r>
              <a:rPr lang="en-US" sz="2400" dirty="0" smtClean="0"/>
              <a:t>are </a:t>
            </a:r>
            <a:r>
              <a:rPr lang="en-US" sz="2400" dirty="0"/>
              <a:t>weighted </a:t>
            </a:r>
            <a:r>
              <a:rPr lang="en-US" sz="2400" dirty="0" smtClean="0"/>
              <a:t>(color) and </a:t>
            </a:r>
            <a:r>
              <a:rPr lang="en-US" sz="2400" dirty="0"/>
              <a:t>non weighted </a:t>
            </a:r>
            <a:r>
              <a:rPr lang="en-US" sz="2400" dirty="0" smtClean="0"/>
              <a:t>(black) for </a:t>
            </a:r>
            <a:r>
              <a:rPr lang="en-US" sz="2400" dirty="0" smtClean="0">
                <a:solidFill>
                  <a:srgbClr val="FF0000"/>
                </a:solidFill>
              </a:rPr>
              <a:t>M=0.09</a:t>
            </a:r>
            <a:r>
              <a:rPr lang="en-US" sz="2400" dirty="0" smtClean="0"/>
              <a:t>. Top </a:t>
            </a:r>
            <a:r>
              <a:rPr lang="en-US" sz="2400" dirty="0"/>
              <a:t>left: base scenario; Top right: when groundfish bycatch </a:t>
            </a:r>
            <a:r>
              <a:rPr lang="en-US" sz="2400" dirty="0" smtClean="0"/>
              <a:t>LF </a:t>
            </a:r>
            <a:r>
              <a:rPr lang="en-US" sz="2400" dirty="0"/>
              <a:t>data are removed; and bottom left: when groundfish bycatch and total </a:t>
            </a:r>
            <a:r>
              <a:rPr lang="en-US" sz="2400" dirty="0" smtClean="0"/>
              <a:t>LF </a:t>
            </a:r>
            <a:r>
              <a:rPr lang="en-US" sz="2400" dirty="0"/>
              <a:t>data are removed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Similar </a:t>
            </a:r>
            <a:r>
              <a:rPr lang="en-US" sz="2400" dirty="0"/>
              <a:t>trends. Removal of </a:t>
            </a:r>
            <a:r>
              <a:rPr lang="en-US" sz="2400" dirty="0" smtClean="0"/>
              <a:t>groundfish </a:t>
            </a:r>
            <a:r>
              <a:rPr lang="en-US" sz="2400" dirty="0"/>
              <a:t>LF data  </a:t>
            </a:r>
            <a:r>
              <a:rPr lang="en-US" sz="2400" dirty="0" smtClean="0"/>
              <a:t>provides almost </a:t>
            </a:r>
            <a:r>
              <a:rPr lang="en-US" sz="2400" dirty="0"/>
              <a:t>same </a:t>
            </a:r>
            <a:r>
              <a:rPr lang="en-US" sz="2400" dirty="0" smtClean="0"/>
              <a:t>MMB.</a:t>
            </a:r>
            <a:endParaRPr lang="en-US" sz="2400" dirty="0"/>
          </a:p>
        </p:txBody>
      </p:sp>
      <p:pic>
        <p:nvPicPr>
          <p:cNvPr id="8194" name="Picture 2" descr="C:\Users\ssiddeek\Documents\DataWtWSSandiegoOct2015\Oct2015AssessmentMaterials\Dutch8514MM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5181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5103"/>
            <a:ext cx="7086600" cy="925497"/>
          </a:xfrm>
        </p:spPr>
        <p:txBody>
          <a:bodyPr>
            <a:normAutofit/>
          </a:bodyPr>
          <a:lstStyle/>
          <a:p>
            <a:r>
              <a:rPr lang="en-US" dirty="0"/>
              <a:t>Misspecification of </a:t>
            </a:r>
            <a:r>
              <a:rPr lang="en-US" dirty="0" smtClean="0"/>
              <a:t>M (high 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" y="1219200"/>
            <a:ext cx="4008813" cy="3539527"/>
          </a:xfrm>
        </p:spPr>
        <p:txBody>
          <a:bodyPr>
            <a:noAutofit/>
          </a:bodyPr>
          <a:lstStyle/>
          <a:p>
            <a:r>
              <a:rPr lang="en-US" sz="2400" dirty="0" smtClean="0"/>
              <a:t>MMB </a:t>
            </a:r>
            <a:r>
              <a:rPr lang="en-US" sz="2400" dirty="0"/>
              <a:t>trends when tagging data </a:t>
            </a:r>
            <a:r>
              <a:rPr lang="en-US" sz="2400" dirty="0" smtClean="0"/>
              <a:t>are </a:t>
            </a:r>
            <a:r>
              <a:rPr lang="en-US" sz="2400" dirty="0"/>
              <a:t>weighted </a:t>
            </a:r>
            <a:r>
              <a:rPr lang="en-US" sz="2400" dirty="0" smtClean="0"/>
              <a:t>(color) and </a:t>
            </a:r>
            <a:r>
              <a:rPr lang="en-US" sz="2400" dirty="0"/>
              <a:t>non weighted </a:t>
            </a:r>
            <a:r>
              <a:rPr lang="en-US" sz="2400" dirty="0" smtClean="0"/>
              <a:t>(black) for </a:t>
            </a:r>
            <a:r>
              <a:rPr lang="en-US" sz="2400" dirty="0" smtClean="0">
                <a:solidFill>
                  <a:srgbClr val="FF0000"/>
                </a:solidFill>
              </a:rPr>
              <a:t>M=0.3</a:t>
            </a:r>
            <a:r>
              <a:rPr lang="en-US" sz="2400" dirty="0" smtClean="0"/>
              <a:t>. Top </a:t>
            </a:r>
            <a:r>
              <a:rPr lang="en-US" sz="2400" dirty="0"/>
              <a:t>left: base scenario; Top right: when groundfish bycatch </a:t>
            </a:r>
            <a:r>
              <a:rPr lang="en-US" sz="2400" dirty="0" smtClean="0"/>
              <a:t>LF </a:t>
            </a:r>
            <a:r>
              <a:rPr lang="en-US" sz="2400" dirty="0"/>
              <a:t>data are removed; and bottom left: when groundfish bycatch and total </a:t>
            </a:r>
            <a:r>
              <a:rPr lang="en-US" sz="2400" dirty="0" smtClean="0"/>
              <a:t>LF </a:t>
            </a:r>
            <a:r>
              <a:rPr lang="en-US" sz="2400" dirty="0"/>
              <a:t>data are removed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Similar </a:t>
            </a:r>
            <a:r>
              <a:rPr lang="en-US" sz="2400" dirty="0"/>
              <a:t>trends. Removal of groundfish and total LF data  provides </a:t>
            </a:r>
            <a:r>
              <a:rPr lang="en-US" sz="2400" dirty="0" smtClean="0"/>
              <a:t>unbiased MMB</a:t>
            </a:r>
            <a:r>
              <a:rPr lang="en-US" sz="2400" dirty="0"/>
              <a:t>.</a:t>
            </a:r>
          </a:p>
        </p:txBody>
      </p:sp>
      <p:pic>
        <p:nvPicPr>
          <p:cNvPr id="8196" name="Picture 4" descr="C:\Users\ssiddeek\Documents\DataWtWSSandiegoOct2015\Oct2015AssessmentMaterials\Dutch8514MM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46" y="1462315"/>
            <a:ext cx="508808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1534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Subset of tag-recapture data: only the first year tag recapture data are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3657600" cy="3539527"/>
          </a:xfrm>
        </p:spPr>
        <p:txBody>
          <a:bodyPr>
            <a:noAutofit/>
          </a:bodyPr>
          <a:lstStyle/>
          <a:p>
            <a:r>
              <a:rPr lang="en-US" sz="2400" dirty="0" smtClean="0"/>
              <a:t>MMB </a:t>
            </a:r>
            <a:r>
              <a:rPr lang="en-US" sz="2400" dirty="0"/>
              <a:t>trends when tagging data </a:t>
            </a:r>
            <a:r>
              <a:rPr lang="en-US" sz="2400" dirty="0" smtClean="0"/>
              <a:t>are </a:t>
            </a:r>
            <a:r>
              <a:rPr lang="en-US" sz="2400" dirty="0"/>
              <a:t>weighted </a:t>
            </a:r>
            <a:r>
              <a:rPr lang="en-US" sz="2400" dirty="0" smtClean="0"/>
              <a:t>(color) and </a:t>
            </a:r>
            <a:r>
              <a:rPr lang="en-US" sz="2400" dirty="0"/>
              <a:t>non </a:t>
            </a:r>
            <a:r>
              <a:rPr lang="en-US" sz="2400" dirty="0" smtClean="0"/>
              <a:t>weighted (black) at </a:t>
            </a:r>
            <a:r>
              <a:rPr lang="en-US" sz="2400" dirty="0" smtClean="0">
                <a:solidFill>
                  <a:srgbClr val="FF0000"/>
                </a:solidFill>
              </a:rPr>
              <a:t>M = 0.18</a:t>
            </a:r>
            <a:r>
              <a:rPr lang="en-US" sz="2400" dirty="0" smtClean="0"/>
              <a:t>. Top: </a:t>
            </a:r>
            <a:r>
              <a:rPr lang="en-US" sz="2400" dirty="0"/>
              <a:t>base </a:t>
            </a:r>
            <a:r>
              <a:rPr lang="en-US" sz="2400" dirty="0" smtClean="0"/>
              <a:t>model; bottom: </a:t>
            </a:r>
            <a:r>
              <a:rPr lang="en-US" sz="2400" dirty="0"/>
              <a:t>when groundfish bycatch </a:t>
            </a:r>
            <a:r>
              <a:rPr lang="en-US" sz="2400" dirty="0" smtClean="0"/>
              <a:t>LF </a:t>
            </a:r>
            <a:r>
              <a:rPr lang="en-US" sz="2400" dirty="0"/>
              <a:t>data are removed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Hardly any difference when groundfish (GF) bycatch LF data are removed. </a:t>
            </a:r>
            <a:endParaRPr lang="en-US" sz="2400" dirty="0"/>
          </a:p>
        </p:txBody>
      </p:sp>
      <p:pic>
        <p:nvPicPr>
          <p:cNvPr id="9218" name="Picture 2" descr="C:\Users\ssiddeek\Documents\DataWtWSSandiegoOct2015\Oct2015AssessmentMaterials\Dutch8514MM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5308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73533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Misspecification of mean growth increment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57948"/>
            <a:ext cx="3581400" cy="3539527"/>
          </a:xfrm>
        </p:spPr>
        <p:txBody>
          <a:bodyPr>
            <a:noAutofit/>
          </a:bodyPr>
          <a:lstStyle/>
          <a:p>
            <a:r>
              <a:rPr lang="en-US" sz="2400" dirty="0" smtClean="0"/>
              <a:t>MMB </a:t>
            </a:r>
            <a:r>
              <a:rPr lang="en-US" sz="2400" dirty="0"/>
              <a:t>trends when tagging data </a:t>
            </a:r>
            <a:r>
              <a:rPr lang="en-US" sz="2400" dirty="0" smtClean="0"/>
              <a:t>are </a:t>
            </a:r>
            <a:r>
              <a:rPr lang="en-US" sz="2400" dirty="0"/>
              <a:t>weighted </a:t>
            </a:r>
            <a:r>
              <a:rPr lang="en-US" sz="2400" dirty="0" smtClean="0"/>
              <a:t>(color) and </a:t>
            </a:r>
            <a:r>
              <a:rPr lang="en-US" sz="2400" dirty="0"/>
              <a:t>non </a:t>
            </a:r>
            <a:r>
              <a:rPr lang="en-US" sz="2400" dirty="0" smtClean="0"/>
              <a:t>weighted (black) at </a:t>
            </a:r>
            <a:r>
              <a:rPr lang="en-US" sz="2400" dirty="0" smtClean="0">
                <a:solidFill>
                  <a:srgbClr val="FF0000"/>
                </a:solidFill>
              </a:rPr>
              <a:t>M = 0.18</a:t>
            </a:r>
            <a:r>
              <a:rPr lang="en-US" sz="2400" dirty="0" smtClean="0"/>
              <a:t>. Error bars are two standard error confidence limits.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rends are similar, but values are slightly higher when the mean growth increment is either increased or decreased. </a:t>
            </a:r>
            <a:endParaRPr lang="en-US" sz="2400" dirty="0"/>
          </a:p>
        </p:txBody>
      </p:sp>
      <p:pic>
        <p:nvPicPr>
          <p:cNvPr id="10242" name="Picture 2" descr="C:\Users\ssiddeek\Documents\DataWtWSSandiegoOct2015\Oct2015AssessmentMaterials\Dutch8514MMB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066800"/>
            <a:ext cx="5486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siddeek\Documents\CrabCatchPoster\WPoster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7629"/>
            <a:ext cx="2324101" cy="14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54097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Applying stage-2 effective sample size calculation iteratively on length compositions and down weighting tagging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581400" cy="3539527"/>
          </a:xfrm>
        </p:spPr>
        <p:txBody>
          <a:bodyPr>
            <a:noAutofit/>
          </a:bodyPr>
          <a:lstStyle/>
          <a:p>
            <a:r>
              <a:rPr lang="en-US" dirty="0" smtClean="0"/>
              <a:t>MMB </a:t>
            </a:r>
            <a:r>
              <a:rPr lang="en-US" dirty="0"/>
              <a:t>trends when tagging data </a:t>
            </a:r>
            <a:r>
              <a:rPr lang="en-US" dirty="0" smtClean="0"/>
              <a:t>are </a:t>
            </a:r>
            <a:r>
              <a:rPr lang="en-US" dirty="0"/>
              <a:t>weighted </a:t>
            </a:r>
            <a:r>
              <a:rPr lang="en-US" dirty="0" smtClean="0"/>
              <a:t>(color) and </a:t>
            </a:r>
            <a:r>
              <a:rPr lang="en-US" dirty="0"/>
              <a:t>non </a:t>
            </a:r>
            <a:r>
              <a:rPr lang="en-US" dirty="0" smtClean="0"/>
              <a:t>weighted (black) at </a:t>
            </a:r>
            <a:r>
              <a:rPr lang="en-US" dirty="0" smtClean="0">
                <a:solidFill>
                  <a:srgbClr val="FF0000"/>
                </a:solidFill>
              </a:rPr>
              <a:t>M = 0.18</a:t>
            </a:r>
            <a:r>
              <a:rPr lang="en-US" dirty="0" smtClean="0"/>
              <a:t>. Left</a:t>
            </a:r>
            <a:r>
              <a:rPr lang="en-US" dirty="0"/>
              <a:t>: base </a:t>
            </a:r>
            <a:r>
              <a:rPr lang="en-US" dirty="0" smtClean="0"/>
              <a:t>model; right</a:t>
            </a:r>
            <a:r>
              <a:rPr lang="en-US" dirty="0"/>
              <a:t>: when groundfish bycatch </a:t>
            </a:r>
            <a:r>
              <a:rPr lang="en-US" dirty="0" smtClean="0"/>
              <a:t>LF </a:t>
            </a:r>
            <a:r>
              <a:rPr lang="en-US" dirty="0"/>
              <a:t>data are removed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improvement between the base and groundfish bycatch LF removed scenarios’ results.</a:t>
            </a:r>
          </a:p>
          <a:p>
            <a:r>
              <a:rPr lang="en-US" dirty="0" smtClean="0"/>
              <a:t>Stage-2 iteratively weighting LF sample sizes appears to be confounded with tagging data weighting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11266" name="Picture 2" descr="C:\Users\ssiddeek\Documents\DataWtWSSandiegoOct2015\Oct2015AssessmentMaterials\Dutch8514MMB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29" y="1977571"/>
            <a:ext cx="5562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1"/>
            <a:ext cx="7315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Conclusions and question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53500" cy="3539527"/>
          </a:xfrm>
        </p:spPr>
        <p:txBody>
          <a:bodyPr>
            <a:noAutofit/>
          </a:bodyPr>
          <a:lstStyle/>
          <a:p>
            <a:r>
              <a:rPr lang="en-US" sz="1800" dirty="0"/>
              <a:t>We investigated the probable data conflict </a:t>
            </a:r>
            <a:r>
              <a:rPr lang="en-US" sz="1800" dirty="0" smtClean="0"/>
              <a:t>in association with </a:t>
            </a:r>
            <a:r>
              <a:rPr lang="en-US" sz="1800" dirty="0"/>
              <a:t>model misspecification in a limited way by removing </a:t>
            </a:r>
            <a:r>
              <a:rPr lang="en-US" sz="1800" dirty="0" smtClean="0"/>
              <a:t>apparent  </a:t>
            </a:r>
            <a:r>
              <a:rPr lang="en-US" sz="1800" dirty="0"/>
              <a:t>inconsistent data, sub-setting tagging data, re-specifying natural mortality and growth increment, and </a:t>
            </a:r>
            <a:r>
              <a:rPr lang="en-US" sz="1800" dirty="0" smtClean="0"/>
              <a:t>re-estimating length </a:t>
            </a:r>
            <a:r>
              <a:rPr lang="en-US" sz="1800" dirty="0"/>
              <a:t>composition effective sample </a:t>
            </a:r>
            <a:r>
              <a:rPr lang="en-US" sz="1800" dirty="0" smtClean="0"/>
              <a:t>sizes using stage-2 estimation procedure. </a:t>
            </a:r>
            <a:endParaRPr lang="en-US" sz="1800" dirty="0"/>
          </a:p>
          <a:p>
            <a:r>
              <a:rPr lang="en-US" sz="1800" dirty="0" smtClean="0"/>
              <a:t>Down weighting of tagging data did not adversely affect the MMB trends and values for the eastern Aleutian Islands golden king crab. However, the western Aleutian Islands data provided a different outcome as Buckworth has shown earlier.</a:t>
            </a:r>
          </a:p>
          <a:p>
            <a:r>
              <a:rPr lang="en-US" sz="1800" dirty="0" smtClean="0"/>
              <a:t>We did not investigate the  tagging data down weighting effects when other likelihood weights - catch and bycatch biomasses, and penalty functions  (not involving actual data) -  are varied.</a:t>
            </a:r>
          </a:p>
          <a:p>
            <a:r>
              <a:rPr lang="en-US" sz="1800" dirty="0" smtClean="0"/>
              <a:t>Tagging data down weighting suggests to omit groundfish bycatch and total size composition data to obtain unbiased MMB; but, removal of total catch LF will have adverse effects on total mortality and selectivity estimation.</a:t>
            </a:r>
          </a:p>
          <a:p>
            <a:r>
              <a:rPr lang="en-US" sz="1800" dirty="0" smtClean="0"/>
              <a:t>Hence removal of groundfish LF data is an appropriate way to proceed with the assessment.      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Question: Data weighting appears to be a trial and error science (or art). Can we formalize a better way to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address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conflicting data and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model misspecification?</a:t>
            </a:r>
            <a:endParaRPr lang="en-US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12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029200" cy="1154097"/>
          </a:xfrm>
        </p:spPr>
        <p:txBody>
          <a:bodyPr>
            <a:noAutofit/>
          </a:bodyPr>
          <a:lstStyle/>
          <a:p>
            <a:r>
              <a:rPr lang="en-US" sz="2800" dirty="0" smtClean="0"/>
              <a:t>Overview of the eastern Aleutian Islands golden king crab fishery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78" y="1524000"/>
            <a:ext cx="3355008" cy="3539527"/>
          </a:xfrm>
        </p:spPr>
        <p:txBody>
          <a:bodyPr>
            <a:noAutofit/>
          </a:bodyPr>
          <a:lstStyle/>
          <a:p>
            <a:r>
              <a:rPr lang="en-US" dirty="0" smtClean="0"/>
              <a:t>Male-only deep water pot </a:t>
            </a:r>
            <a:r>
              <a:rPr lang="en-US" dirty="0"/>
              <a:t>fishery producing </a:t>
            </a:r>
            <a:r>
              <a:rPr lang="en-US" dirty="0" smtClean="0"/>
              <a:t>1.2 to 1.6 thousands metric tons of crab worth 5 </a:t>
            </a:r>
            <a:r>
              <a:rPr lang="en-US" dirty="0"/>
              <a:t>to </a:t>
            </a:r>
            <a:r>
              <a:rPr lang="en-US" dirty="0" smtClean="0"/>
              <a:t>11 </a:t>
            </a:r>
            <a:r>
              <a:rPr lang="en-US" dirty="0"/>
              <a:t>million US </a:t>
            </a:r>
            <a:r>
              <a:rPr lang="en-US" dirty="0" smtClean="0"/>
              <a:t>$ annually.</a:t>
            </a:r>
          </a:p>
          <a:p>
            <a:r>
              <a:rPr lang="en-US" dirty="0" smtClean="0"/>
              <a:t>Only 2 to 3 vessels operate since crab fishery rationalization in 2005.</a:t>
            </a:r>
          </a:p>
          <a:p>
            <a:r>
              <a:rPr lang="en-US" dirty="0"/>
              <a:t>Managed under  ITQ constant  harvest  control rule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CPUE has systematically increased since 1996.</a:t>
            </a:r>
          </a:p>
          <a:p>
            <a:r>
              <a:rPr lang="en-US" dirty="0" smtClean="0"/>
              <a:t>No annual stock surveys.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C:\Users\ssiddeek\Documents\CrabCatchPoster\WPoster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1"/>
            <a:ext cx="3658483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000" y="62484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atch </a:t>
            </a:r>
            <a:r>
              <a:rPr lang="en-US" sz="1400" dirty="0"/>
              <a:t>(t)  and CPUE  (number of crabs per pot lift) of golden king crab in the eastern Aleutian Islands, 1985/86–2014/15 fisheries.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213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ADFG</a:t>
            </a:r>
            <a:endParaRPr lang="en-US" dirty="0"/>
          </a:p>
        </p:txBody>
      </p:sp>
      <p:pic>
        <p:nvPicPr>
          <p:cNvPr id="10242" name="Picture 2" descr="C:\Users\ssiddeek\Documents\DataWtWSSandiegoOct2015\Oct2015AssessmentMaterials\EAGHarvest8514Figxx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1"/>
            <a:ext cx="576942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mages.flowers.vg/1024x768/flowers-blue.jp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7228"/>
            <a:ext cx="9134723" cy="684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14300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Acknowledgements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0"/>
            <a:ext cx="8763000" cy="2777527"/>
          </a:xfrm>
        </p:spPr>
        <p:txBody>
          <a:bodyPr>
            <a:noAutofit/>
          </a:bodyPr>
          <a:lstStyle/>
          <a:p>
            <a:r>
              <a:rPr lang="en-US" sz="2800" dirty="0"/>
              <a:t>We thank Heather Fitch </a:t>
            </a:r>
            <a:r>
              <a:rPr lang="en-US" sz="2800" dirty="0" smtClean="0"/>
              <a:t>(ADFG) and </a:t>
            </a:r>
            <a:r>
              <a:rPr lang="en-US" sz="2800" dirty="0"/>
              <a:t>Robert Foy </a:t>
            </a:r>
            <a:r>
              <a:rPr lang="en-US" sz="2800" dirty="0" smtClean="0"/>
              <a:t>(AFSC) for </a:t>
            </a:r>
            <a:r>
              <a:rPr lang="en-US" sz="2800" dirty="0"/>
              <a:t>providing various fisheries </a:t>
            </a:r>
            <a:r>
              <a:rPr lang="en-US" sz="2800" dirty="0" smtClean="0"/>
              <a:t>data; and Vicki </a:t>
            </a:r>
            <a:r>
              <a:rPr lang="en-US" sz="2800" dirty="0"/>
              <a:t>Vanek </a:t>
            </a:r>
            <a:r>
              <a:rPr lang="en-US" sz="2800" dirty="0" smtClean="0"/>
              <a:t>(ADFG) for </a:t>
            </a:r>
            <a:r>
              <a:rPr lang="en-US" sz="2800" dirty="0"/>
              <a:t>providing </a:t>
            </a:r>
            <a:r>
              <a:rPr lang="en-US" sz="2800" dirty="0" smtClean="0"/>
              <a:t>tagging data.  A number of suggestions made by the NPFMC  Crab </a:t>
            </a:r>
            <a:r>
              <a:rPr lang="en-US" sz="2800" dirty="0"/>
              <a:t>P</a:t>
            </a:r>
            <a:r>
              <a:rPr lang="en-US" sz="2800" dirty="0" smtClean="0"/>
              <a:t>lan Team vastly improved the length-based model.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81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06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>If there are data/model specification conflicts, what options are available?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8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We are faced with the problem </a:t>
            </a:r>
            <a:r>
              <a:rPr lang="en-US" sz="2400" dirty="0" smtClean="0"/>
              <a:t>of identifying </a:t>
            </a:r>
            <a:r>
              <a:rPr lang="en-US" sz="2400" dirty="0" smtClean="0"/>
              <a:t>whether </a:t>
            </a:r>
            <a:r>
              <a:rPr lang="en-US" sz="2400" dirty="0" smtClean="0"/>
              <a:t>the </a:t>
            </a:r>
            <a:r>
              <a:rPr lang="en-US" sz="2400" dirty="0" smtClean="0"/>
              <a:t>model issue </a:t>
            </a:r>
            <a:r>
              <a:rPr lang="en-US" sz="2400" dirty="0" smtClean="0"/>
              <a:t>is data </a:t>
            </a:r>
            <a:r>
              <a:rPr lang="en-US" sz="2400" dirty="0" smtClean="0"/>
              <a:t>conflicts, model misspecification, or both.</a:t>
            </a:r>
            <a:endParaRPr lang="en-US" sz="2400" dirty="0" smtClean="0"/>
          </a:p>
          <a:p>
            <a:r>
              <a:rPr lang="en-US" sz="2400" dirty="0" smtClean="0"/>
              <a:t>Assess whether their effects are severe on important management parameters. If not, can live with it</a:t>
            </a:r>
            <a:r>
              <a:rPr lang="en-US" sz="2400" dirty="0" smtClean="0"/>
              <a:t>!!</a:t>
            </a:r>
            <a:endParaRPr lang="en-US" sz="2400" dirty="0" smtClean="0"/>
          </a:p>
          <a:p>
            <a:r>
              <a:rPr lang="en-US" sz="2400" dirty="0" smtClean="0"/>
              <a:t>Our investigation is based on an integrated length-based model fitted  by the </a:t>
            </a:r>
            <a:r>
              <a:rPr lang="en-US" sz="2400" dirty="0" smtClean="0">
                <a:solidFill>
                  <a:srgbClr val="FF0000"/>
                </a:solidFill>
              </a:rPr>
              <a:t>likelihood method </a:t>
            </a:r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FF0000"/>
                </a:solidFill>
              </a:rPr>
              <a:t>eastern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Aleutian Islands golden king crab </a:t>
            </a:r>
            <a:r>
              <a:rPr lang="en-US" sz="2400" dirty="0" smtClean="0"/>
              <a:t>data:  pot fishery catch and bycatch, groundfish fishery bycatch, observer standardized CPUE, and tag release-recapture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</a:t>
            </a:r>
            <a:r>
              <a:rPr lang="en-US" sz="2400" dirty="0" smtClean="0"/>
              <a:t>erminal </a:t>
            </a:r>
            <a:r>
              <a:rPr lang="en-US" sz="2400" dirty="0" smtClean="0"/>
              <a:t>mature male biomass (≥ 121 mm CL, MMB) is the key to estimating </a:t>
            </a:r>
            <a:r>
              <a:rPr lang="en-US" sz="2400" dirty="0" smtClean="0"/>
              <a:t>TAC. Not knowing the actual problem area, we  investigate the behavior of MMB under both data conflict and model misspecification.</a:t>
            </a:r>
            <a:endParaRPr lang="en-US" sz="24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828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6467"/>
            <a:ext cx="7924800" cy="827934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dynamics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914" y="2508320"/>
                <a:ext cx="9029700" cy="168267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predicted retained catch,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predicted discarded catch,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= predicted groundfish bycatch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:r>
                  <a:rPr lang="en-US" dirty="0"/>
                  <a:t>stock abundance;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= natural mortality;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= elapsed time period from July 1 to mid point of the fishing period;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size transition matrix;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recruit;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= year;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j = length-class </a:t>
                </a:r>
                <a:r>
                  <a:rPr lang="en-US" dirty="0" smtClean="0"/>
                  <a:t>indices.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14" y="2508320"/>
                <a:ext cx="9029700" cy="1682679"/>
              </a:xfrm>
              <a:blipFill rotWithShape="1">
                <a:blip r:embed="rId4"/>
                <a:stretch>
                  <a:fillRect l="-68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657" y="1143000"/>
                <a:ext cx="8806543" cy="1143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en-US" sz="2400" i="1">
                              <a:latin typeface="Cambria Math"/>
                            </a:rPr>
                            <m:t>+1,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𝑀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/>
                        </a:rPr>
                        <m:t>−(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𝑇𝑟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]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en-US" sz="2400" i="1">
                              <a:latin typeface="Cambria Math"/>
                            </a:rPr>
                            <m:t>+1,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" y="1143000"/>
                <a:ext cx="8806543" cy="11436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914" y="4938336"/>
                <a:ext cx="8799286" cy="563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𝑀𝑀𝐵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𝑚𝑎𝑡𝑢𝑟𝑒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𝑠𝑖𝑧𝑒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𝑀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−(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𝑇𝑟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}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4" y="4938336"/>
                <a:ext cx="8799286" cy="5636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4800" y="434335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ature male biomass (MMB):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0" y="457200"/>
          <a:ext cx="1714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name="Equation" r:id="rId7" imgW="164957" imgH="203024" progId="Equation.3">
                  <p:embed/>
                </p:oleObj>
              </mc:Choice>
              <mc:Fallback>
                <p:oleObj name="Equation" r:id="rId7" imgW="164957" imgH="2030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714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16343" y="579990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r>
              <a:rPr lang="en-US" dirty="0" smtClean="0">
                <a:sym typeface="Symbol"/>
              </a:rPr>
              <a:t>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74133" y="5824469"/>
            <a:ext cx="609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elapsed time period  from July 1 to next year Feb 15;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16343" y="6280666"/>
                <a:ext cx="484363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43" y="6280666"/>
                <a:ext cx="484363" cy="391646"/>
              </a:xfrm>
              <a:prstGeom prst="rect">
                <a:avLst/>
              </a:prstGeom>
              <a:blipFill rotWithShape="1">
                <a:blip r:embed="rId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500706" y="6280666"/>
            <a:ext cx="451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weight at mid length of length-class </a:t>
            </a:r>
            <a:r>
              <a:rPr lang="en-US" i="1" dirty="0" smtClean="0"/>
              <a:t>j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6467"/>
            <a:ext cx="7924800" cy="827934"/>
          </a:xfrm>
        </p:spPr>
        <p:txBody>
          <a:bodyPr>
            <a:normAutofit/>
          </a:bodyPr>
          <a:lstStyle/>
          <a:p>
            <a:r>
              <a:rPr lang="en-US" dirty="0" smtClean="0"/>
              <a:t>Optimization function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0" y="457200"/>
          <a:ext cx="1714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4" imgW="164957" imgH="203024" progId="Equation.3">
                  <p:embed/>
                </p:oleObj>
              </mc:Choice>
              <mc:Fallback>
                <p:oleObj name="Equation" r:id="rId4" imgW="164957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714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1295400"/>
                <a:ext cx="8153400" cy="1264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𝑐𝑎𝑡𝑐h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𝑐𝑎𝑡𝑐h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𝐺𝐷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𝑐𝑎𝑡𝑐h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 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𝐶𝑃𝑈𝐸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𝐿𝐹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 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𝐿𝐹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𝐺𝐷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𝐿𝐹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 +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𝑡𝑎𝑔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8153400" cy="12642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19800" y="6238796"/>
            <a:ext cx="96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ADFG</a:t>
            </a:r>
            <a:endParaRPr lang="en-US" dirty="0"/>
          </a:p>
        </p:txBody>
      </p:sp>
      <p:pic>
        <p:nvPicPr>
          <p:cNvPr id="7" name="Picture 4" descr="goldenking pot laun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733800" cy="31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bunch of goldenk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3962400" cy="31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5896037"/>
            <a:ext cx="96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115409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Negative log Likelihood </a:t>
            </a:r>
            <a:r>
              <a:rPr lang="en-US" sz="3200" b="1" dirty="0"/>
              <a:t>components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990600"/>
                <a:ext cx="7315200" cy="353952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𝐿𝐿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𝑐𝑎𝑡𝑐h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ln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}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		        		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𝐿𝐿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𝑐𝑎𝑡𝑐h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</m:sSub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ln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}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		        		 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𝐿𝐿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𝐺𝐷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𝑐𝑎𝑡𝑐h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𝐺𝐷</m:t>
                        </m:r>
                      </m:sub>
                    </m:sSub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ln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}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   		     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990600"/>
                <a:ext cx="7315200" cy="3539527"/>
              </a:xfrm>
              <a:blipFill rotWithShape="1">
                <a:blip r:embed="rId2"/>
                <a:stretch>
                  <a:fillRect t="-1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85800" y="3733800"/>
                <a:ext cx="8153400" cy="2971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𝐿𝐿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𝐶𝑃𝑈𝐸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 </m:t>
                    </m:r>
                    <m:r>
                      <a:rPr lang="en-US" b="0" i="1" smtClean="0">
                        <a:latin typeface="Cambria Math"/>
                      </a:rPr>
                      <m:t>                 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0.5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ln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/>
                                      </a:rPr>
                                      <m:t>+ 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𝑙𝑛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𝐶𝑃𝑈𝐸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)− 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𝐶𝑃𝑈𝐸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/>
                                      </a:rPr>
                                      <m:t>+ 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den>
                            </m:f>
                          </m:e>
                        </m:nary>
                      </m:e>
                    </m:d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pPr marL="45720" indent="0">
                  <a:buFont typeface="Wingdings" charset="2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733800"/>
                <a:ext cx="8153400" cy="2971800"/>
              </a:xfrm>
              <a:prstGeom prst="rect">
                <a:avLst/>
              </a:prstGeom>
              <a:blipFill rotWithShape="1">
                <a:blip r:embed="rId3"/>
                <a:stretch>
                  <a:fillRect l="-75" t="-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4642756"/>
                <a:ext cx="7696200" cy="799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𝐶𝑃𝑈𝐸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p>
                          </m:sSubSup>
                        </m:e>
                      </m:acc>
                      <m:r>
                        <a:rPr lang="en-US" i="1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−0.5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+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642756"/>
                <a:ext cx="7696200" cy="7997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914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Retained Catch: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68773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Catch: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76200" y="235990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Groundfish Discard: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4514" y="3429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CPUE: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33900" y="5712767"/>
                <a:ext cx="453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5712767"/>
                <a:ext cx="45397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65057" y="571276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weights</a:t>
            </a:r>
            <a:endParaRPr lang="en-US" sz="2400" dirty="0"/>
          </a:p>
        </p:txBody>
      </p:sp>
      <p:pic>
        <p:nvPicPr>
          <p:cNvPr id="13" name="Picture 2" descr="C:\Users\ssiddeek\Documents\CrabCatchPoster\Icy.Northern 2010 GKC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229679"/>
            <a:ext cx="22479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14" y="52699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ADFG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00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5409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Negative log likelihood components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143" y="990600"/>
                <a:ext cx="8077200" cy="4724400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en-US" sz="7400" dirty="0" smtClean="0"/>
                  <a:t>Robust normal function for length composition data (retained, total, groundfish discard):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4000" dirty="0" smtClean="0"/>
              </a:p>
              <a:p>
                <a:endParaRPr lang="en-US" sz="4000" dirty="0"/>
              </a:p>
              <a:p>
                <a:endParaRPr lang="en-US" sz="6000" dirty="0" smtClean="0"/>
              </a:p>
              <a:p>
                <a:endParaRPr lang="en-US" sz="6000" dirty="0" smtClean="0"/>
              </a:p>
              <a:p>
                <a:endParaRPr lang="en-US" sz="6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72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7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7200" b="0" i="1" smtClean="0">
                            <a:latin typeface="Cambria Math"/>
                          </a:rPr>
                          <m:t>,</m:t>
                        </m:r>
                        <m:r>
                          <a:rPr lang="en-US" sz="7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7200" dirty="0" smtClean="0"/>
                  <a:t> = observed </a:t>
                </a:r>
                <a:r>
                  <a:rPr lang="en-US" sz="7200" dirty="0"/>
                  <a:t>proportion of crab in size-class </a:t>
                </a:r>
                <a:r>
                  <a:rPr lang="en-US" sz="7200" i="1" dirty="0"/>
                  <a:t>j</a:t>
                </a:r>
                <a:r>
                  <a:rPr lang="en-US" sz="7200" dirty="0"/>
                  <a:t> in the catch during year </a:t>
                </a:r>
                <a:r>
                  <a:rPr lang="en-US" sz="7200" i="1" dirty="0" smtClean="0"/>
                  <a:t>t</a:t>
                </a:r>
                <a:r>
                  <a:rPr lang="en-US" sz="7200" dirty="0" smtClean="0"/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72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7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72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7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72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7200" dirty="0" smtClean="0"/>
                  <a:t>  = predicted proportion;                  =  variance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72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7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7200" b="0" i="1" smtClean="0">
                            <a:latin typeface="Cambria Math"/>
                          </a:rPr>
                          <m:t>,</m:t>
                        </m:r>
                        <m:r>
                          <a:rPr lang="en-US" sz="7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7200" dirty="0" smtClean="0"/>
                  <a:t>;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7200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72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7200" dirty="0" smtClean="0"/>
                  <a:t> = effective sample size in year t.</a:t>
                </a:r>
              </a:p>
              <a:p>
                <a:endParaRPr lang="en-US" sz="7200" dirty="0"/>
              </a:p>
              <a:p>
                <a:endParaRPr lang="en-US" sz="6000" dirty="0" smtClean="0"/>
              </a:p>
              <a:p>
                <a:r>
                  <a:rPr lang="en-US" sz="8000" dirty="0" smtClean="0"/>
                  <a:t>Multinomial function for tagging data: 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400" b="0" i="1" smtClean="0"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sz="6400" b="0" i="1" smtClean="0">
                              <a:latin typeface="Cambria Math"/>
                            </a:rPr>
                            <m:t>𝑡𝑎𝑔</m:t>
                          </m:r>
                        </m:sub>
                      </m:sSub>
                      <m:r>
                        <a:rPr lang="en-US" sz="6400" b="0" i="1" smtClean="0"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sz="6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6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6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d>
                        </m:e>
                      </m:func>
                      <m:r>
                        <a:rPr lang="en-US" sz="6400" b="0" i="1" smtClean="0">
                          <a:latin typeface="Cambria Math"/>
                        </a:rPr>
                        <m:t>=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6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6400" b="0" i="1" smtClean="0"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6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6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64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64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6400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6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6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6400" i="1">
                                              <a:latin typeface="Cambria Math"/>
                                            </a:rPr>
                                            <m:t>𝑅𝑒𝑐</m:t>
                                          </m:r>
                                        </m:e>
                                        <m:sub>
                                          <m:r>
                                            <a:rPr lang="en-US" sz="64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64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64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64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6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64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6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m:rPr>
                                      <m:sty m:val="p"/>
                                    </m:rPr>
                                    <a:rPr lang="en-US" sz="6400" b="0" i="0" smtClean="0">
                                      <a:latin typeface="Cambria Math"/>
                                    </a:rPr>
                                    <m:t>ln</m:t>
                                  </m:r>
                                  <m:r>
                                    <a:rPr lang="en-US" sz="6400" b="0" i="1" smtClean="0">
                                      <a:latin typeface="Cambria Math"/>
                                    </a:rPr>
                                    <m:t>⁡(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6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6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6400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6400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6400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64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6400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64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6400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6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64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acc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6400" dirty="0"/>
              </a:p>
              <a:p>
                <a:endParaRPr lang="en-US" sz="6400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74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7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7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7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7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7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7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7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7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7400" dirty="0" smtClean="0"/>
                  <a:t>= predicted proportion of recaptures in length-class </a:t>
                </a:r>
                <a:r>
                  <a:rPr lang="en-US" sz="7400" i="1" dirty="0"/>
                  <a:t>i</a:t>
                </a:r>
                <a:r>
                  <a:rPr lang="en-US" sz="7400" dirty="0"/>
                  <a:t> of the recaptures of males which were released during year </a:t>
                </a:r>
                <a:r>
                  <a:rPr lang="en-US" sz="7400" i="1" dirty="0"/>
                  <a:t>t</a:t>
                </a:r>
                <a:r>
                  <a:rPr lang="en-US" sz="7400" dirty="0"/>
                  <a:t> that were in size-class </a:t>
                </a:r>
                <a:r>
                  <a:rPr lang="en-US" sz="7400" i="1" dirty="0"/>
                  <a:t>j</a:t>
                </a:r>
                <a:r>
                  <a:rPr lang="en-US" sz="7400" dirty="0"/>
                  <a:t> when they were released and were recaptured after </a:t>
                </a:r>
                <a:r>
                  <a:rPr lang="en-US" sz="7400" i="1" dirty="0"/>
                  <a:t>y</a:t>
                </a:r>
                <a:r>
                  <a:rPr lang="en-US" sz="7400" dirty="0"/>
                  <a:t> </a:t>
                </a:r>
                <a:r>
                  <a:rPr lang="en-US" sz="7400" dirty="0" smtClean="0"/>
                  <a:t>years;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7400" b="0" i="1" smtClean="0">
                            <a:latin typeface="Cambria Math"/>
                          </a:rPr>
                          <m:t>𝑅𝑒𝑐</m:t>
                        </m:r>
                      </m:e>
                      <m:sub>
                        <m:r>
                          <a:rPr lang="en-US" sz="7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7400" b="0" i="1" smtClean="0">
                            <a:latin typeface="Cambria Math"/>
                          </a:rPr>
                          <m:t>,</m:t>
                        </m:r>
                        <m:r>
                          <a:rPr lang="en-US" sz="7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7400" b="0" i="1" smtClean="0">
                            <a:latin typeface="Cambria Math"/>
                          </a:rPr>
                          <m:t>,</m:t>
                        </m:r>
                        <m:r>
                          <a:rPr lang="en-US" sz="7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7400" b="0" i="1" smtClean="0">
                            <a:latin typeface="Cambria Math"/>
                          </a:rPr>
                          <m:t>,</m:t>
                        </m:r>
                        <m:r>
                          <a:rPr lang="en-US" sz="7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7400" dirty="0" smtClean="0"/>
                  <a:t> </a:t>
                </a:r>
                <a:r>
                  <a:rPr lang="en-US" sz="7400" dirty="0"/>
                  <a:t>= </a:t>
                </a:r>
                <a:r>
                  <a:rPr lang="en-US" sz="7400" dirty="0" smtClean="0"/>
                  <a:t>observed recaptures. </a:t>
                </a:r>
                <a:endParaRPr lang="en-US" sz="7400" dirty="0"/>
              </a:p>
              <a:p>
                <a:pPr marL="45720" indent="0">
                  <a:buNone/>
                </a:pPr>
                <a:endParaRPr lang="en-US" sz="6400" dirty="0"/>
              </a:p>
              <a:p>
                <a:pPr marL="4572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43" y="990600"/>
                <a:ext cx="8077200" cy="4724400"/>
              </a:xfrm>
              <a:blipFill rotWithShape="1">
                <a:blip r:embed="rId4"/>
                <a:stretch>
                  <a:fillRect l="-679" t="-1677" r="-75" b="-26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57510"/>
              </p:ext>
            </p:extLst>
          </p:nvPr>
        </p:nvGraphicFramePr>
        <p:xfrm>
          <a:off x="838200" y="1820862"/>
          <a:ext cx="60198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3" r:id="rId5" imgW="3848100" imgH="419100" progId="Equation.DSMT4">
                  <p:embed/>
                </p:oleObj>
              </mc:Choice>
              <mc:Fallback>
                <p:oleObj r:id="rId5" imgW="38481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0862"/>
                        <a:ext cx="6019800" cy="655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28367"/>
              </p:ext>
            </p:extLst>
          </p:nvPr>
        </p:nvGraphicFramePr>
        <p:xfrm>
          <a:off x="2819400" y="2514600"/>
          <a:ext cx="3200400" cy="780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" r:id="rId7" imgW="1841500" imgH="431800" progId="Equation.DSMT4">
                  <p:embed/>
                </p:oleObj>
              </mc:Choice>
              <mc:Fallback>
                <p:oleObj r:id="rId7" imgW="18415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14600"/>
                        <a:ext cx="3200400" cy="7804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38400" y="3459309"/>
                <a:ext cx="763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459309"/>
                <a:ext cx="76399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1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Negative log likelihood components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Penalty functions:</a:t>
            </a:r>
          </a:p>
          <a:p>
            <a:pPr marL="45720" indent="0">
              <a:buNone/>
            </a:pPr>
            <a:r>
              <a:rPr lang="en-US" sz="2200" dirty="0" smtClean="0"/>
              <a:t> (a)</a:t>
            </a:r>
            <a:r>
              <a:rPr lang="en-US" sz="6400" dirty="0" smtClean="0"/>
              <a:t> </a:t>
            </a:r>
            <a:r>
              <a:rPr lang="en-US" sz="2400" dirty="0" smtClean="0"/>
              <a:t>pot fishing mortality:                                    </a:t>
            </a:r>
          </a:p>
          <a:p>
            <a:pPr marL="45720" indent="0">
              <a:buNone/>
            </a:pPr>
            <a:r>
              <a:rPr lang="en-US" sz="2400" dirty="0" smtClean="0"/>
              <a:t> (b)  groundfish bycatch fishing mortality: </a:t>
            </a:r>
          </a:p>
          <a:p>
            <a:pPr marL="45720" indent="0">
              <a:buNone/>
            </a:pPr>
            <a:r>
              <a:rPr lang="en-US" sz="2400" dirty="0" smtClean="0"/>
              <a:t>   </a:t>
            </a:r>
          </a:p>
          <a:p>
            <a:pPr marL="4572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(c)  Recruitment:      </a:t>
            </a:r>
          </a:p>
          <a:p>
            <a:pPr marL="45720" indent="0">
              <a:buNone/>
            </a:pPr>
            <a:r>
              <a:rPr lang="en-US" sz="2400" dirty="0"/>
              <a:t>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/>
              <a:t> (d) average F about a fixed mean F:</a:t>
            </a:r>
          </a:p>
          <a:p>
            <a:pPr marL="45720" indent="0">
              <a:buNone/>
            </a:pPr>
            <a:r>
              <a:rPr lang="en-US" sz="2400" dirty="0"/>
              <a:t>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/>
              <a:t> (e)  posfunction   (ADMB):   </a:t>
            </a:r>
          </a:p>
          <a:p>
            <a:pPr marL="45720" indent="0">
              <a:buNone/>
            </a:pPr>
            <a:endParaRPr lang="en-US" sz="64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025289"/>
              </p:ext>
            </p:extLst>
          </p:nvPr>
        </p:nvGraphicFramePr>
        <p:xfrm>
          <a:off x="4117549" y="2170668"/>
          <a:ext cx="246193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" r:id="rId4" imgW="1485900" imgH="342900" progId="Equation.DSMT4">
                  <p:embed/>
                </p:oleObj>
              </mc:Choice>
              <mc:Fallback>
                <p:oleObj r:id="rId4" imgW="14859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549" y="2170668"/>
                        <a:ext cx="2461930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295541"/>
              </p:ext>
            </p:extLst>
          </p:nvPr>
        </p:nvGraphicFramePr>
        <p:xfrm>
          <a:off x="2811354" y="3733800"/>
          <a:ext cx="252264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" r:id="rId6" imgW="1104900" imgH="342900" progId="Equation.DSMT4">
                  <p:embed/>
                </p:oleObj>
              </mc:Choice>
              <mc:Fallback>
                <p:oleObj r:id="rId6" imgW="11049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354" y="3733800"/>
                        <a:ext cx="2522646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833944" y="4621289"/>
                <a:ext cx="2257156" cy="429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𝐹𝑚𝑒𝑎𝑛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944" y="4621289"/>
                <a:ext cx="2257156" cy="4297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10000" y="5432016"/>
                <a:ext cx="2133789" cy="395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𝑝𝑜𝑠𝑓𝑛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i="1">
                          <a:latin typeface="Cambria Math"/>
                        </a:rPr>
                        <m:t>𝑓𝑝𝑒𝑛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432016"/>
                <a:ext cx="2133789" cy="395558"/>
              </a:xfrm>
              <a:prstGeom prst="rect">
                <a:avLst/>
              </a:prstGeom>
              <a:blipFill rotWithShape="1"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31344" y="210613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ADFG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48514" y="2743200"/>
                <a:ext cx="3644830" cy="769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𝞴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𝐺𝐷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sup>
                          </m:sSup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𝑙𝑛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b="0" i="1" baseline="30000" smtClean="0">
                                  <a:latin typeface="Cambria Math"/>
                                </a:rPr>
                                <m:t>𝐺𝐷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  <m:sup/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𝑙𝑛</m:t>
                          </m:r>
                        </m:e>
                      </m:nary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𝐺𝐷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514" y="2743200"/>
                <a:ext cx="3644830" cy="76931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1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6467"/>
            <a:ext cx="8382000" cy="82793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1. </a:t>
            </a:r>
            <a:r>
              <a:rPr lang="en-US" sz="2400" b="1" dirty="0" smtClean="0"/>
              <a:t>Tagging data weighting (Buckworth’s slide, Punt et al.)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752600"/>
                <a:ext cx="8181892" cy="266700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𝐿</m:t>
                            </m:r>
                          </m:sub>
                          <m:sup>
                            <m:r>
                              <a:rPr lang="en-US" sz="1800" i="1">
                                <a:latin typeface="Cambria Math"/>
                              </a:rPr>
                              <m:t>𝑜𝑏𝑠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sz="1800" dirty="0"/>
                  <a:t>    </a:t>
                </a:r>
                <a:r>
                  <a:rPr lang="en-US" sz="1800" dirty="0" smtClean="0"/>
                  <a:t>= observed mean recapture length  for a release length-class L at time-at-liberty  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acc>
                      </m:e>
                    </m:acc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      = predicted mean recapture length for </a:t>
                </a:r>
                <a:r>
                  <a:rPr lang="en-US" sz="1800" dirty="0"/>
                  <a:t>a release length-length class </a:t>
                </a:r>
                <a:r>
                  <a:rPr lang="en-US" sz="1800" dirty="0" smtClean="0"/>
                  <a:t>L  at </a:t>
                </a:r>
                <a:r>
                  <a:rPr lang="en-US" sz="1800" dirty="0"/>
                  <a:t>time-at-liberty  t</a:t>
                </a:r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𝑆𝐸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acc>
                          </m:e>
                        </m:acc>
                      </m:e>
                    </m:d>
                    <m:r>
                      <a:rPr lang="en-US" sz="1800" i="1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i="1"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i="1">
                                                        <a:latin typeface="Cambria Math"/>
                                                      </a:rPr>
                                                      <m:t>𝐿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rad>
                  </m:oMath>
                </a14:m>
                <a:endParaRPr lang="en-US" sz="18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 smtClean="0"/>
                  <a:t>      =   mid point of the length-class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dirty="0" smtClean="0"/>
                  <a:t>     = number of crab released in length-class L</a:t>
                </a:r>
                <a:endParaRPr lang="en-US" sz="18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752600"/>
                <a:ext cx="8181892" cy="2667000"/>
              </a:xfrm>
              <a:blipFill rotWithShape="1">
                <a:blip r:embed="rId4"/>
                <a:stretch>
                  <a:fillRect l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37846"/>
              </p:ext>
            </p:extLst>
          </p:nvPr>
        </p:nvGraphicFramePr>
        <p:xfrm>
          <a:off x="1447800" y="838200"/>
          <a:ext cx="52419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2" name="Equation" r:id="rId5" imgW="1892300" imgH="279400" progId="Equation.DSMT4">
                  <p:embed/>
                </p:oleObj>
              </mc:Choice>
              <mc:Fallback>
                <p:oleObj name="Equation" r:id="rId5" imgW="18923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838200"/>
                        <a:ext cx="52419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76200" y="4310433"/>
            <a:ext cx="8991600" cy="827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2</a:t>
            </a:r>
            <a:r>
              <a:rPr lang="en-US" sz="2000" b="1" dirty="0" smtClean="0"/>
              <a:t>. Stage-2 </a:t>
            </a:r>
            <a:r>
              <a:rPr lang="en-US" sz="2400" b="1" dirty="0" smtClean="0"/>
              <a:t>Length composition effective sample size (</a:t>
            </a:r>
            <a:r>
              <a:rPr lang="en-US" sz="2400" b="1" dirty="0"/>
              <a:t>M</a:t>
            </a:r>
            <a:r>
              <a:rPr lang="en-US" sz="2400" b="1" dirty="0" smtClean="0"/>
              <a:t>cAllister and Ianelli 1997)</a:t>
            </a:r>
            <a:endParaRPr lang="en-US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784369"/>
              </p:ext>
            </p:extLst>
          </p:nvPr>
        </p:nvGraphicFramePr>
        <p:xfrm>
          <a:off x="4114800" y="5091196"/>
          <a:ext cx="4419600" cy="597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3" r:id="rId7" imgW="1955520" imgH="342720" progId="">
                  <p:embed/>
                </p:oleObj>
              </mc:Choice>
              <mc:Fallback>
                <p:oleObj r:id="rId7" imgW="1955520" imgH="34272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91196"/>
                        <a:ext cx="4419600" cy="59727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4800" y="5715000"/>
                <a:ext cx="8077200" cy="994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</m:e>
                    </m:acc>
                  </m:oMath>
                </a14:m>
                <a:r>
                  <a:rPr lang="en-US" i="1" dirty="0" smtClean="0"/>
                  <a:t> = stage 1 weight;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i="1" dirty="0" smtClean="0"/>
                  <a:t>  = stage 2 weight; n</a:t>
                </a:r>
                <a:r>
                  <a:rPr lang="en-US" i="1" baseline="-25000" dirty="0" smtClean="0"/>
                  <a:t>y</a:t>
                </a:r>
                <a:r>
                  <a:rPr lang="en-US" dirty="0" smtClean="0"/>
                  <a:t> </a:t>
                </a:r>
                <a:r>
                  <a:rPr lang="en-US" dirty="0"/>
                  <a:t>=</a:t>
                </a:r>
                <a:r>
                  <a:rPr lang="en-US" dirty="0" smtClean="0"/>
                  <a:t> predicted effective sample size in year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are estimated and observed size compositions in year </a:t>
                </a:r>
                <a:r>
                  <a:rPr lang="en-US" i="1" dirty="0"/>
                  <a:t>y</a:t>
                </a:r>
                <a:r>
                  <a:rPr lang="en-US" dirty="0"/>
                  <a:t> and </a:t>
                </a:r>
                <a:r>
                  <a:rPr lang="en-US" dirty="0" smtClean="0"/>
                  <a:t>length-class </a:t>
                </a:r>
                <a:r>
                  <a:rPr lang="en-US" i="1" dirty="0"/>
                  <a:t>l</a:t>
                </a:r>
                <a:r>
                  <a:rPr lang="en-US" dirty="0"/>
                  <a:t>, </a:t>
                </a:r>
                <a:r>
                  <a:rPr lang="en-US" dirty="0" smtClean="0"/>
                  <a:t>respectively.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15000"/>
                <a:ext cx="8077200" cy="994759"/>
              </a:xfrm>
              <a:prstGeom prst="rect">
                <a:avLst/>
              </a:prstGeom>
              <a:blipFill rotWithShape="1">
                <a:blip r:embed="rId9"/>
                <a:stretch>
                  <a:fillRect l="-604" t="-1227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378" y="5138367"/>
                <a:ext cx="896271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8" y="5138367"/>
                <a:ext cx="896271" cy="404791"/>
              </a:xfrm>
              <a:prstGeom prst="rect">
                <a:avLst/>
              </a:prstGeom>
              <a:blipFill rotWithShape="1">
                <a:blip r:embed="rId10"/>
                <a:stretch>
                  <a:fillRect r="-816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81314" y="5173826"/>
            <a:ext cx="288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(Notation of Francis 2011)   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52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13390</TotalTime>
  <Words>2178</Words>
  <Application>Microsoft Office PowerPoint</Application>
  <PresentationFormat>On-screen Show (4:3)</PresentationFormat>
  <Paragraphs>170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Perspective</vt:lpstr>
      <vt:lpstr>Office Theme</vt:lpstr>
      <vt:lpstr>Equation</vt:lpstr>
      <vt:lpstr>Equation.DSMT4</vt:lpstr>
      <vt:lpstr> Effect of data weighting on mature male biomass estimate for Alaska golden king crab – a case study  </vt:lpstr>
      <vt:lpstr>Overview of the eastern Aleutian Islands golden king crab fishery</vt:lpstr>
      <vt:lpstr> If there are data/model specification conflicts, what options are available?</vt:lpstr>
      <vt:lpstr>Population dynamics </vt:lpstr>
      <vt:lpstr>Optimization function</vt:lpstr>
      <vt:lpstr>Negative log Likelihood components </vt:lpstr>
      <vt:lpstr>Negative log likelihood components </vt:lpstr>
      <vt:lpstr>Negative log likelihood components </vt:lpstr>
      <vt:lpstr>1. Tagging data weighting (Buckworth’s slide, Punt et al.)</vt:lpstr>
      <vt:lpstr>PowerPoint Presentation</vt:lpstr>
      <vt:lpstr>Base model output</vt:lpstr>
      <vt:lpstr>Base model output</vt:lpstr>
      <vt:lpstr> Misspecification of M (start with the base M)</vt:lpstr>
      <vt:lpstr>Misspecification of M (low M)</vt:lpstr>
      <vt:lpstr>Misspecification of M (high M)</vt:lpstr>
      <vt:lpstr>Subset of tag-recapture data: only the first year tag recapture data are considered</vt:lpstr>
      <vt:lpstr>Misspecification of mean growth increment</vt:lpstr>
      <vt:lpstr>Applying stage-2 effective sample size calculation iteratively on length compositions and down weighting tagging data</vt:lpstr>
      <vt:lpstr>Conclusions and question</vt:lpstr>
      <vt:lpstr>Acknowledgements</vt:lpstr>
    </vt:vector>
  </TitlesOfParts>
  <Company>Alaska Dept of Fish and Game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Standardization of CPUE from Aleutian Islands Golden King Crab Fishery Observer Data</dc:title>
  <dc:creator>Windows User</dc:creator>
  <cp:lastModifiedBy>Siddeek, Shareef (DFG)</cp:lastModifiedBy>
  <cp:revision>1043</cp:revision>
  <dcterms:created xsi:type="dcterms:W3CDTF">2013-09-13T00:55:09Z</dcterms:created>
  <dcterms:modified xsi:type="dcterms:W3CDTF">2015-10-20T06:58:14Z</dcterms:modified>
</cp:coreProperties>
</file>