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66" r:id="rId6"/>
    <p:sldId id="257" r:id="rId7"/>
    <p:sldId id="285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8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74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9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2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16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2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2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1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1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4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6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9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1FAE-D632-4605-8E85-9D8961A981D1}" type="datetimeFigureOut">
              <a:rPr lang="en-US" smtClean="0"/>
              <a:t>9/1/2013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D7B4-94F2-42C3-8BCF-7BBAC4F5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The current status of fisheries stock assessment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89916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Mark Maunder</a:t>
            </a:r>
          </a:p>
          <a:p>
            <a:r>
              <a:rPr lang="en-US" dirty="0" smtClean="0"/>
              <a:t>Inter-American Tropical Tuna Commission (IATTC)</a:t>
            </a:r>
          </a:p>
          <a:p>
            <a:r>
              <a:rPr lang="en-US" dirty="0" smtClean="0"/>
              <a:t>Center for the Advancement of Population Assessment Methodology (CAPAM)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" y="0"/>
            <a:ext cx="9351716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Mortality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direct information (tagging data)</a:t>
            </a:r>
          </a:p>
          <a:p>
            <a:r>
              <a:rPr lang="en-US" dirty="0" smtClean="0"/>
              <a:t>Indirect methods </a:t>
            </a:r>
            <a:r>
              <a:rPr lang="en-US" dirty="0"/>
              <a:t>(maximum age, life history </a:t>
            </a:r>
            <a:r>
              <a:rPr lang="en-US" dirty="0" smtClean="0"/>
              <a:t>relationships) are imprecise and probably biased</a:t>
            </a:r>
          </a:p>
          <a:p>
            <a:r>
              <a:rPr lang="en-US" dirty="0" smtClean="0"/>
              <a:t>Estimate inside the stock assessment model </a:t>
            </a:r>
          </a:p>
          <a:p>
            <a:r>
              <a:rPr lang="en-US" dirty="0" smtClean="0"/>
              <a:t>Highly </a:t>
            </a:r>
            <a:r>
              <a:rPr lang="en-US" dirty="0"/>
              <a:t>influential on management quantities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uncertain than generally considered</a:t>
            </a:r>
          </a:p>
          <a:p>
            <a:r>
              <a:rPr lang="en-US" dirty="0" smtClean="0"/>
              <a:t>Asymptotic length particularly influential on fishing mortality and abundance estimates when using length composition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Misspecification can cause biased estimates of management quantities</a:t>
            </a:r>
          </a:p>
          <a:p>
            <a:pPr lvl="1"/>
            <a:r>
              <a:rPr lang="en-US" dirty="0" smtClean="0"/>
              <a:t>Inflexible functional forms </a:t>
            </a:r>
          </a:p>
          <a:p>
            <a:pPr lvl="1"/>
            <a:r>
              <a:rPr lang="en-US" dirty="0" smtClean="0"/>
              <a:t>Time varying selectivity</a:t>
            </a:r>
          </a:p>
          <a:p>
            <a:r>
              <a:rPr lang="en-US" dirty="0" smtClean="0"/>
              <a:t>Allowing flexible selectivity reduces information content of composition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Catchability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Scales an index of abundance to absolute abundance</a:t>
            </a:r>
          </a:p>
          <a:p>
            <a:r>
              <a:rPr lang="en-US" dirty="0" smtClean="0"/>
              <a:t>Usually </a:t>
            </a:r>
            <a:r>
              <a:rPr lang="en-US" dirty="0" smtClean="0"/>
              <a:t>unknown or more uncertainty than assumed</a:t>
            </a:r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Spatial distribution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Temporal variation in fishery or stock spatial distribution can cause biases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Modeling temporal variation in catch composition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stock assessments use </a:t>
            </a:r>
            <a:r>
              <a:rPr lang="en-US" dirty="0" smtClean="0"/>
              <a:t>catch-at-age or catch-at-length data</a:t>
            </a:r>
            <a:endParaRPr lang="en-US" dirty="0" smtClean="0"/>
          </a:p>
          <a:p>
            <a:r>
              <a:rPr lang="en-US" dirty="0" smtClean="0"/>
              <a:t>Composition data </a:t>
            </a:r>
            <a:r>
              <a:rPr lang="en-US" dirty="0" smtClean="0"/>
              <a:t>have too much influence on the results of integrated assessments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does composition data vary from year to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Recruitment strength</a:t>
            </a:r>
          </a:p>
          <a:p>
            <a:r>
              <a:rPr lang="en-US" dirty="0" smtClean="0"/>
              <a:t>Fishing mortality history</a:t>
            </a:r>
          </a:p>
          <a:p>
            <a:r>
              <a:rPr lang="en-US" dirty="0" smtClean="0"/>
              <a:t>Sampling error</a:t>
            </a:r>
          </a:p>
          <a:p>
            <a:r>
              <a:rPr lang="en-US" dirty="0" smtClean="0"/>
              <a:t>Temporal variability in selectivity</a:t>
            </a:r>
          </a:p>
          <a:p>
            <a:r>
              <a:rPr lang="en-US" dirty="0" smtClean="0"/>
              <a:t>Other process variation</a:t>
            </a:r>
          </a:p>
          <a:p>
            <a:r>
              <a:rPr lang="en-US" dirty="0" smtClean="0"/>
              <a:t>Spatial distribution of fleet and 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8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Recruitment strength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Relative cohort strength is consistent from one year to the next</a:t>
            </a:r>
          </a:p>
          <a:p>
            <a:r>
              <a:rPr lang="en-US" dirty="0" smtClean="0"/>
              <a:t>Estimate as model parameters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9" y="3429000"/>
            <a:ext cx="2900362" cy="335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200400" y="3733800"/>
            <a:ext cx="457200" cy="2286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943422" y="4114800"/>
            <a:ext cx="457200" cy="2209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Fishing mortality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F = no old fish; Low F = many old fish</a:t>
            </a:r>
          </a:p>
          <a:p>
            <a:r>
              <a:rPr lang="en-US" dirty="0" smtClean="0"/>
              <a:t>Changes </a:t>
            </a:r>
            <a:r>
              <a:rPr lang="en-US" dirty="0"/>
              <a:t>slowly over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Estimated in model from catch information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98810"/>
            <a:ext cx="5486400" cy="3293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Sampling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9154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Different random sample different age composition</a:t>
            </a:r>
          </a:p>
          <a:p>
            <a:r>
              <a:rPr lang="en-US" sz="2800" dirty="0" smtClean="0"/>
              <a:t>Important </a:t>
            </a:r>
            <a:r>
              <a:rPr lang="en-US" sz="2800" dirty="0" smtClean="0"/>
              <a:t>when sample size is low</a:t>
            </a:r>
          </a:p>
          <a:p>
            <a:r>
              <a:rPr lang="en-US" sz="2800" dirty="0" smtClean="0"/>
              <a:t>Schooling by size reduces effective sample size</a:t>
            </a:r>
          </a:p>
          <a:p>
            <a:r>
              <a:rPr lang="en-US" sz="2800" dirty="0" smtClean="0"/>
              <a:t>Estimate effective sample size by bootstrapping the sampling process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40590"/>
            <a:ext cx="5105400" cy="306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Outline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World Conference on Stock Assessment Methods </a:t>
            </a:r>
          </a:p>
          <a:p>
            <a:r>
              <a:rPr lang="en-US" dirty="0" smtClean="0"/>
              <a:t>Current uncertainties</a:t>
            </a:r>
          </a:p>
          <a:p>
            <a:r>
              <a:rPr lang="en-US" dirty="0" smtClean="0"/>
              <a:t>Modeling temporal variation in catch composition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Temporal variability in selectivity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Gear changes</a:t>
            </a:r>
          </a:p>
          <a:p>
            <a:pPr lvl="1"/>
            <a:r>
              <a:rPr lang="en-US" dirty="0" smtClean="0"/>
              <a:t>Use selectivity </a:t>
            </a:r>
            <a:r>
              <a:rPr lang="en-US" dirty="0" smtClean="0"/>
              <a:t>time blocks when gear changes</a:t>
            </a:r>
          </a:p>
          <a:p>
            <a:r>
              <a:rPr lang="en-US" dirty="0" smtClean="0"/>
              <a:t>Combining fisheries and changes in fishing effort among </a:t>
            </a:r>
            <a:r>
              <a:rPr lang="en-US" dirty="0" smtClean="0"/>
              <a:t>fisheries (e.g. VPA)</a:t>
            </a:r>
            <a:endParaRPr lang="en-US" dirty="0" smtClean="0"/>
          </a:p>
          <a:p>
            <a:pPr lvl="1"/>
            <a:r>
              <a:rPr lang="en-US" dirty="0" smtClean="0"/>
              <a:t>Don’t combine fisheries or alternatively use time varying selectivity</a:t>
            </a:r>
          </a:p>
          <a:p>
            <a:r>
              <a:rPr lang="en-US" dirty="0" smtClean="0"/>
              <a:t>Cohort targeting</a:t>
            </a:r>
          </a:p>
          <a:p>
            <a:pPr lvl="1"/>
            <a:r>
              <a:rPr lang="en-US" dirty="0" smtClean="0"/>
              <a:t>Model time varying or cohort specific selectivity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Temporal variation in growth may interact with length based selectivity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year </a:t>
            </a:r>
            <a:r>
              <a:rPr lang="en-US" dirty="0" smtClean="0"/>
              <a:t>specific growth parameters if available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26969"/>
            <a:ext cx="3850493" cy="1980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737" y="4526969"/>
            <a:ext cx="3850493" cy="1980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stCxn id="5123" idx="3"/>
            <a:endCxn id="5124" idx="1"/>
          </p:cNvCxnSpPr>
          <p:nvPr/>
        </p:nvCxnSpPr>
        <p:spPr>
          <a:xfrm>
            <a:off x="4002893" y="5517216"/>
            <a:ext cx="1117844" cy="0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Natural mortality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important for young </a:t>
            </a:r>
            <a:r>
              <a:rPr lang="en-US" dirty="0" smtClean="0"/>
              <a:t>ages due to predation</a:t>
            </a:r>
            <a:endParaRPr lang="en-US" dirty="0" smtClean="0"/>
          </a:p>
          <a:p>
            <a:r>
              <a:rPr lang="en-US" dirty="0" smtClean="0"/>
              <a:t>Temporal variation of young fish </a:t>
            </a:r>
            <a:r>
              <a:rPr lang="en-US" dirty="0" smtClean="0"/>
              <a:t>not vulnerable to the fishery accounted </a:t>
            </a:r>
            <a:r>
              <a:rPr lang="en-US" dirty="0" smtClean="0"/>
              <a:t>for in recruitment estimates</a:t>
            </a:r>
          </a:p>
          <a:p>
            <a:r>
              <a:rPr lang="en-US" dirty="0" smtClean="0"/>
              <a:t>May be important for small sized species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t1.gstatic.com/images?q=tbn:ANd9GcSY2s1Mt2AsHR_3iMHwb04NT_vKYCPRE_RvZwcr3B6L7gFHwOHYs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76"/>
          <a:stretch/>
        </p:blipFill>
        <p:spPr bwMode="auto">
          <a:xfrm>
            <a:off x="1524000" y="5410200"/>
            <a:ext cx="838200" cy="56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Temporal variation in the spatial </a:t>
            </a:r>
            <a:r>
              <a:rPr lang="en-US" dirty="0"/>
              <a:t>distribution of fleet </a:t>
            </a:r>
            <a:r>
              <a:rPr lang="en-US" dirty="0" smtClean="0"/>
              <a:t>or </a:t>
            </a:r>
            <a:r>
              <a:rPr lang="en-US" dirty="0"/>
              <a:t>stock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be a major contributor to variation in composition data</a:t>
            </a:r>
          </a:p>
          <a:p>
            <a:r>
              <a:rPr lang="en-US" dirty="0" smtClean="0"/>
              <a:t>Can cause logistic contact selectivity to be dome shape at the stock assessment model level and change over time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4343400"/>
            <a:ext cx="2895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4419600"/>
            <a:ext cx="17526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Young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371600" y="5334000"/>
            <a:ext cx="22098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Old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0" name="Picture 4" descr="http://t1.gstatic.com/images?q=tbn:ANd9GcSY2s1Mt2AsHR_3iMHwb04NT_vKYCPRE_RvZwcr3B6L7gFHwOHYs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76"/>
          <a:stretch/>
        </p:blipFill>
        <p:spPr bwMode="auto">
          <a:xfrm>
            <a:off x="5791200" y="4495800"/>
            <a:ext cx="838200" cy="56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257800" y="4343400"/>
            <a:ext cx="2895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34000" y="4419600"/>
            <a:ext cx="17526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Young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67400" y="5334000"/>
            <a:ext cx="22098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Old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10000" y="5410200"/>
            <a:ext cx="1295400" cy="0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Modeling temporal variation in catch composition </a:t>
            </a:r>
            <a:r>
              <a:rPr lang="en-US" dirty="0" smtClean="0"/>
              <a:t>data: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Account for recruitment as parameters in the model</a:t>
            </a:r>
          </a:p>
          <a:p>
            <a:r>
              <a:rPr lang="en-US" dirty="0" smtClean="0"/>
              <a:t>Fishing mortality is estimated from catch information </a:t>
            </a:r>
          </a:p>
          <a:p>
            <a:r>
              <a:rPr lang="en-US" dirty="0"/>
              <a:t>Account for sampling error by bootstrapping the sampling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Use annual estimates of growth if available</a:t>
            </a:r>
            <a:endParaRPr lang="en-US" dirty="0"/>
          </a:p>
          <a:p>
            <a:r>
              <a:rPr lang="en-US" dirty="0" smtClean="0"/>
              <a:t>Determine if the model is robust to temporal variation </a:t>
            </a:r>
            <a:r>
              <a:rPr lang="en-US" dirty="0"/>
              <a:t>in </a:t>
            </a:r>
            <a:r>
              <a:rPr lang="en-US" dirty="0" smtClean="0"/>
              <a:t>natural mortality</a:t>
            </a:r>
            <a:r>
              <a:rPr lang="en-US" dirty="0"/>
              <a:t> </a:t>
            </a:r>
            <a:r>
              <a:rPr lang="en-US" dirty="0" smtClean="0"/>
              <a:t>and growth</a:t>
            </a:r>
            <a:endParaRPr lang="en-US" dirty="0"/>
          </a:p>
          <a:p>
            <a:r>
              <a:rPr lang="en-US" dirty="0" smtClean="0"/>
              <a:t>Model multiple fisheries </a:t>
            </a:r>
            <a:r>
              <a:rPr lang="en-US" dirty="0" smtClean="0"/>
              <a:t>to account for differences among gears</a:t>
            </a:r>
          </a:p>
          <a:p>
            <a:r>
              <a:rPr lang="en-US" dirty="0" smtClean="0"/>
              <a:t>Estimate </a:t>
            </a:r>
            <a:r>
              <a:rPr lang="en-US" dirty="0" smtClean="0"/>
              <a:t>the amount of selectivity </a:t>
            </a:r>
            <a:r>
              <a:rPr lang="en-US" dirty="0" smtClean="0"/>
              <a:t>temporal variation </a:t>
            </a:r>
            <a:r>
              <a:rPr lang="en-US" dirty="0" smtClean="0"/>
              <a:t>inside the model (state-space model) to account for spatial variation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Presentation summary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model assumptions (e.g. selectivity) can give different results</a:t>
            </a:r>
          </a:p>
          <a:p>
            <a:r>
              <a:rPr lang="en-US" dirty="0" smtClean="0"/>
              <a:t>There is a lot of uncertainty about most population dynamics and fishing processes</a:t>
            </a:r>
          </a:p>
          <a:p>
            <a:r>
              <a:rPr lang="en-US" dirty="0" smtClean="0"/>
              <a:t>Models need to account for temporal variability in selectivity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6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Conclusion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We either need to put a lot more focused effort into resolving the uncertainties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Develop management strategies that are robust to the uncertainty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51716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The World Conference on Stock Assessment Methods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Workshop </a:t>
            </a:r>
            <a:r>
              <a:rPr lang="en-US" dirty="0" smtClean="0"/>
              <a:t>(15</a:t>
            </a:r>
            <a:r>
              <a:rPr lang="en-US" baseline="30000" dirty="0" smtClean="0"/>
              <a:t>th</a:t>
            </a:r>
            <a:r>
              <a:rPr lang="en-US" dirty="0" smtClean="0"/>
              <a:t>-16</a:t>
            </a:r>
            <a:r>
              <a:rPr lang="en-US" baseline="30000" dirty="0" smtClean="0"/>
              <a:t>th</a:t>
            </a:r>
            <a:r>
              <a:rPr lang="en-US" dirty="0" smtClean="0"/>
              <a:t> July 2013) 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/>
              <a:t>models </a:t>
            </a:r>
            <a:r>
              <a:rPr lang="en-US" dirty="0" smtClean="0"/>
              <a:t>fit </a:t>
            </a:r>
            <a:r>
              <a:rPr lang="en-US" dirty="0"/>
              <a:t>to </a:t>
            </a:r>
            <a:r>
              <a:rPr lang="en-US" dirty="0" smtClean="0"/>
              <a:t>real and simulated data</a:t>
            </a:r>
          </a:p>
          <a:p>
            <a:r>
              <a:rPr lang="en-US" dirty="0"/>
              <a:t>Conference </a:t>
            </a:r>
            <a:r>
              <a:rPr lang="en-US" dirty="0" smtClean="0"/>
              <a:t>(17</a:t>
            </a:r>
            <a:r>
              <a:rPr lang="en-US" baseline="30000" dirty="0" smtClean="0"/>
              <a:t>th</a:t>
            </a:r>
            <a:r>
              <a:rPr lang="en-US" dirty="0"/>
              <a:t>-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July 2013)</a:t>
            </a:r>
          </a:p>
          <a:p>
            <a:pPr lvl="1"/>
            <a:r>
              <a:rPr lang="en-US" dirty="0" smtClean="0"/>
              <a:t>Key Challenges for Single Species Assessments </a:t>
            </a:r>
          </a:p>
          <a:p>
            <a:pPr lvl="1"/>
            <a:r>
              <a:rPr lang="en-US" dirty="0" smtClean="0"/>
              <a:t>Assessing Ecosystem Dynamics &amp; Structure </a:t>
            </a:r>
          </a:p>
          <a:p>
            <a:pPr lvl="1"/>
            <a:r>
              <a:rPr lang="en-US" dirty="0" smtClean="0"/>
              <a:t>Spatial Complexity and Temporal Change</a:t>
            </a:r>
          </a:p>
          <a:p>
            <a:pPr lvl="1"/>
            <a:r>
              <a:rPr lang="en-US" dirty="0" smtClean="0"/>
              <a:t>Data Poor Approaches</a:t>
            </a:r>
          </a:p>
          <a:p>
            <a:r>
              <a:rPr lang="en-US" dirty="0" smtClean="0"/>
              <a:t>Abstracts and presentations on line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www.ices.dk/news-and-events/symposia/WCSAM-2013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Workshop: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models applied to the same data </a:t>
            </a:r>
            <a:r>
              <a:rPr lang="en-US" dirty="0" smtClean="0"/>
              <a:t>produce </a:t>
            </a:r>
            <a:r>
              <a:rPr lang="en-US" dirty="0" smtClean="0"/>
              <a:t>different results</a:t>
            </a:r>
          </a:p>
          <a:p>
            <a:r>
              <a:rPr lang="en-US" dirty="0" smtClean="0"/>
              <a:t>Different models applied to data simulated by other models can perform poorly</a:t>
            </a:r>
          </a:p>
          <a:p>
            <a:r>
              <a:rPr lang="en-US" dirty="0" smtClean="0"/>
              <a:t>Many assumptions differ among the models, so difficult to </a:t>
            </a:r>
            <a:r>
              <a:rPr lang="en-US" dirty="0" smtClean="0"/>
              <a:t>interpret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5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03" y="457200"/>
            <a:ext cx="721069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25508" y="6553200"/>
            <a:ext cx="3875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Doug Butterworth and colleagues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66800"/>
            <a:ext cx="110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XSA</a:t>
            </a:r>
          </a:p>
          <a:p>
            <a:pPr algn="ctr"/>
            <a:r>
              <a:rPr lang="en-US" dirty="0" smtClean="0"/>
              <a:t>simulated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3105834"/>
            <a:ext cx="110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SAM</a:t>
            </a:r>
          </a:p>
          <a:p>
            <a:pPr algn="ctr"/>
            <a:r>
              <a:rPr lang="en-US" dirty="0" smtClean="0"/>
              <a:t>simulated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029200"/>
            <a:ext cx="1106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SCA</a:t>
            </a:r>
          </a:p>
          <a:p>
            <a:pPr algn="ctr"/>
            <a:r>
              <a:rPr lang="en-US" dirty="0" smtClean="0"/>
              <a:t>simulated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05000" y="0"/>
            <a:ext cx="539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XSA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53647" y="7545"/>
            <a:ext cx="619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SAM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4442" y="0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Workshop analyses: selectivity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survivors analysis (XSA)</a:t>
            </a:r>
          </a:p>
          <a:p>
            <a:pPr lvl="1"/>
            <a:r>
              <a:rPr lang="en-US" dirty="0" smtClean="0"/>
              <a:t>Age and year specific F</a:t>
            </a:r>
          </a:p>
          <a:p>
            <a:r>
              <a:rPr lang="en-US" dirty="0" smtClean="0"/>
              <a:t>State-space assessment model (SAM)</a:t>
            </a:r>
          </a:p>
          <a:p>
            <a:pPr lvl="1"/>
            <a:r>
              <a:rPr lang="en-US" dirty="0" smtClean="0"/>
              <a:t>Random walk in F at age</a:t>
            </a:r>
          </a:p>
          <a:p>
            <a:r>
              <a:rPr lang="en-US" dirty="0" smtClean="0"/>
              <a:t>Statistical catch-at-age analysis (SCA)</a:t>
            </a:r>
          </a:p>
          <a:p>
            <a:pPr lvl="1"/>
            <a:r>
              <a:rPr lang="en-US" dirty="0" smtClean="0"/>
              <a:t>Separable (constant selectivity) with three time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6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888886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435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Uncertainties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Stock-recruitment relationship</a:t>
            </a:r>
          </a:p>
          <a:p>
            <a:r>
              <a:rPr lang="en-US" dirty="0" smtClean="0"/>
              <a:t>Natural Mortality</a:t>
            </a:r>
          </a:p>
          <a:p>
            <a:r>
              <a:rPr lang="en-US" dirty="0" smtClean="0"/>
              <a:t>Growth</a:t>
            </a:r>
          </a:p>
          <a:p>
            <a:r>
              <a:rPr lang="en-US" dirty="0" smtClean="0"/>
              <a:t>Selectivity</a:t>
            </a:r>
          </a:p>
          <a:p>
            <a:r>
              <a:rPr lang="en-US" dirty="0" err="1" smtClean="0"/>
              <a:t>Catchability</a:t>
            </a:r>
            <a:endParaRPr lang="en-US" dirty="0" smtClean="0"/>
          </a:p>
          <a:p>
            <a:r>
              <a:rPr lang="en-US" smtClean="0"/>
              <a:t>Spatial distribution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Stock-recruitment relationship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Simulations studies show that estimates of the stock-recruitment relationship are usually Biased and imprecise</a:t>
            </a:r>
          </a:p>
          <a:p>
            <a:r>
              <a:rPr lang="en-US" dirty="0" smtClean="0"/>
              <a:t>Highly influential on management quantities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743</Words>
  <Application>Microsoft Office PowerPoint</Application>
  <PresentationFormat>On-screen Show (4:3)</PresentationFormat>
  <Paragraphs>129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current status of fisheries stock assessment</vt:lpstr>
      <vt:lpstr>Outline</vt:lpstr>
      <vt:lpstr>The World Conference on Stock Assessment Methods</vt:lpstr>
      <vt:lpstr>Workshop: conclusions</vt:lpstr>
      <vt:lpstr>PowerPoint Presentation</vt:lpstr>
      <vt:lpstr>Workshop analyses: selectivity assumptions</vt:lpstr>
      <vt:lpstr>PowerPoint Presentation</vt:lpstr>
      <vt:lpstr>Uncertainties</vt:lpstr>
      <vt:lpstr>Stock-recruitment relationship </vt:lpstr>
      <vt:lpstr>Natural Mortality</vt:lpstr>
      <vt:lpstr>Growth</vt:lpstr>
      <vt:lpstr>Selectivity</vt:lpstr>
      <vt:lpstr>Catchability</vt:lpstr>
      <vt:lpstr>Spatial distribution </vt:lpstr>
      <vt:lpstr>Modeling temporal variation in catch composition data</vt:lpstr>
      <vt:lpstr>Why does composition data vary from year to year</vt:lpstr>
      <vt:lpstr>Recruitment strength</vt:lpstr>
      <vt:lpstr>Fishing mortality history</vt:lpstr>
      <vt:lpstr>Sampling error</vt:lpstr>
      <vt:lpstr>Temporal variability in selectivity</vt:lpstr>
      <vt:lpstr>Growth</vt:lpstr>
      <vt:lpstr>Natural mortality</vt:lpstr>
      <vt:lpstr>Temporal variation in the spatial distribution of fleet or stock</vt:lpstr>
      <vt:lpstr>Modeling temporal variation in catch composition data: summary</vt:lpstr>
      <vt:lpstr>Presentation summary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Maunder</dc:creator>
  <cp:lastModifiedBy>Mark Maunder</cp:lastModifiedBy>
  <cp:revision>74</cp:revision>
  <dcterms:created xsi:type="dcterms:W3CDTF">2013-08-14T11:57:54Z</dcterms:created>
  <dcterms:modified xsi:type="dcterms:W3CDTF">2013-09-02T02:26:45Z</dcterms:modified>
</cp:coreProperties>
</file>