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1" r:id="rId5"/>
    <p:sldId id="264" r:id="rId6"/>
    <p:sldId id="265" r:id="rId7"/>
    <p:sldId id="266" r:id="rId8"/>
    <p:sldId id="267" r:id="rId9"/>
    <p:sldId id="299" r:id="rId10"/>
    <p:sldId id="268" r:id="rId11"/>
    <p:sldId id="270" r:id="rId12"/>
    <p:sldId id="273" r:id="rId13"/>
    <p:sldId id="269" r:id="rId14"/>
    <p:sldId id="271" r:id="rId15"/>
    <p:sldId id="272" r:id="rId16"/>
    <p:sldId id="260" r:id="rId17"/>
    <p:sldId id="263" r:id="rId18"/>
    <p:sldId id="274" r:id="rId19"/>
    <p:sldId id="278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6" r:id="rId31"/>
    <p:sldId id="287" r:id="rId32"/>
    <p:sldId id="292" r:id="rId33"/>
    <p:sldId id="297" r:id="rId34"/>
    <p:sldId id="293" r:id="rId35"/>
    <p:sldId id="288" r:id="rId36"/>
    <p:sldId id="289" r:id="rId37"/>
    <p:sldId id="290" r:id="rId38"/>
    <p:sldId id="298" r:id="rId39"/>
    <p:sldId id="291" r:id="rId40"/>
    <p:sldId id="295" r:id="rId41"/>
    <p:sldId id="25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070D-1111-4467-A4A8-1CC768C1213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10D9-E2F8-45EE-A87D-26E1EADD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4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070D-1111-4467-A4A8-1CC768C1213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10D9-E2F8-45EE-A87D-26E1EADD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3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070D-1111-4467-A4A8-1CC768C1213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10D9-E2F8-45EE-A87D-26E1EADD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070D-1111-4467-A4A8-1CC768C1213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10D9-E2F8-45EE-A87D-26E1EADD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9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070D-1111-4467-A4A8-1CC768C1213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10D9-E2F8-45EE-A87D-26E1EADD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54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0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02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76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86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3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55"/>
            <a:ext cx="9144000" cy="806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0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955"/>
            <a:ext cx="9144000" cy="806245"/>
          </a:xfrm>
        </p:spPr>
        <p:txBody>
          <a:bodyPr/>
          <a:lstStyle/>
          <a:p>
            <a:r>
              <a:rPr lang="en-US" dirty="0" smtClean="0"/>
              <a:t>Step #2: Estimating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9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55"/>
            <a:ext cx="9144000" cy="806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9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070D-1111-4467-A4A8-1CC768C1213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10D9-E2F8-45EE-A87D-26E1EADD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070D-1111-4467-A4A8-1CC768C1213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10D9-E2F8-45EE-A87D-26E1EADD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5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070D-1111-4467-A4A8-1CC768C1213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10D9-E2F8-45EE-A87D-26E1EADD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6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070D-1111-4467-A4A8-1CC768C1213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10D9-E2F8-45EE-A87D-26E1EADD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5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070D-1111-4467-A4A8-1CC768C1213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10D9-E2F8-45EE-A87D-26E1EADD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8070D-1111-4467-A4A8-1CC768C1213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A10D9-E2F8-45EE-A87D-26E1EADD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2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ames-thorson/mixed-effec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ames-Thorson/state_space_production_mode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52600" y="1141666"/>
            <a:ext cx="7315200" cy="2439734"/>
          </a:xfrm>
        </p:spPr>
        <p:txBody>
          <a:bodyPr/>
          <a:lstStyle/>
          <a:p>
            <a:pPr algn="ctr"/>
            <a:r>
              <a:rPr lang="en-US" dirty="0"/>
              <a:t>What is the likelihood that your model is wrong?  Generalized tests and corrections for overdispersion during model fitting and exploration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Nevis" panose="02000800000000000000" pitchFamily="2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76400" y="4495800"/>
            <a:ext cx="7467600" cy="457200"/>
          </a:xfrm>
        </p:spPr>
        <p:txBody>
          <a:bodyPr tIns="0" bIns="0">
            <a:noAutofit/>
          </a:bodyPr>
          <a:lstStyle/>
          <a:p>
            <a:pPr algn="ctr"/>
            <a:r>
              <a:rPr lang="en-US" sz="2200" dirty="0">
                <a:latin typeface="Nevis" panose="02000800000000000000" pitchFamily="2" charset="0"/>
              </a:rPr>
              <a:t>James Thorson, Kelli Johnson, </a:t>
            </a:r>
          </a:p>
          <a:p>
            <a:pPr algn="ctr"/>
            <a:r>
              <a:rPr lang="en-US" sz="2200" dirty="0">
                <a:latin typeface="Nevis" panose="02000800000000000000" pitchFamily="2" charset="0"/>
              </a:rPr>
              <a:t>Richard </a:t>
            </a:r>
            <a:r>
              <a:rPr lang="en-US" sz="2200" dirty="0" err="1">
                <a:latin typeface="Nevis" panose="02000800000000000000" pitchFamily="2" charset="0"/>
              </a:rPr>
              <a:t>Methot</a:t>
            </a:r>
            <a:r>
              <a:rPr lang="en-US" sz="2200" dirty="0">
                <a:latin typeface="Nevis" panose="02000800000000000000" pitchFamily="2" charset="0"/>
              </a:rPr>
              <a:t>, and Ian Taylor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14400" y="5933017"/>
            <a:ext cx="8229600" cy="1001183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latin typeface="Nevis" panose="02000800000000000000" pitchFamily="2" charset="0"/>
              </a:rPr>
              <a:t>Oct. 20,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Nevis" panose="02000800000000000000" pitchFamily="2" charset="0"/>
              </a:rPr>
              <a:t>NWFSC (Seattle)</a:t>
            </a:r>
          </a:p>
        </p:txBody>
      </p:sp>
    </p:spTree>
    <p:extLst>
      <p:ext uri="{BB962C8B-B14F-4D97-AF65-F5344CB8AC3E}">
        <p14:creationId xmlns:p14="http://schemas.microsoft.com/office/powerpoint/2010/main" val="12392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Hierarchical models</a:t>
            </a:r>
          </a:p>
          <a:p>
            <a:r>
              <a:rPr lang="en-US" dirty="0" smtClean="0"/>
              <a:t>Why would you make a hierarchy of parameters?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Stein’s paradox and shrinkage – Pooling parameters towards a mean will be more accurate on average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Biological intuition – Formulate models based on knowledge of constituent parts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Variance partitioning – Separate different sources of variability (e.g., measurement errors!)</a:t>
            </a:r>
          </a:p>
          <a:p>
            <a:endParaRPr lang="en-US" dirty="0" smtClean="0"/>
          </a:p>
          <a:p>
            <a:r>
              <a:rPr lang="en-US" dirty="0" smtClean="0"/>
              <a:t>More reading</a:t>
            </a:r>
          </a:p>
          <a:p>
            <a:pPr lvl="1"/>
            <a:r>
              <a:rPr lang="en-US" dirty="0"/>
              <a:t>Thorson, J.T., Minto, C., 2015. Mixed effects: a unifying framework for statistical modelling in fisheries biology. ICES J. Mar. Sci. J. Cons. 72, 1245–1256.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github.com/james-thorson/mixed-effects</a:t>
            </a:r>
            <a:r>
              <a:rPr lang="en-US" dirty="0" smtClean="0"/>
              <a:t> 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Overdispersion</a:t>
                </a:r>
              </a:p>
              <a:p>
                <a:pPr lvl="1"/>
                <a:r>
                  <a:rPr lang="en-US" dirty="0" smtClean="0"/>
                  <a:t>Variation “in excess” of normal expectation</a:t>
                </a:r>
              </a:p>
              <a:p>
                <a:r>
                  <a:rPr lang="en-US" dirty="0" smtClean="0"/>
                  <a:t>Two classic examples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Poisson process</a:t>
                </a:r>
              </a:p>
              <a:p>
                <a:pPr lvl="2"/>
                <a:r>
                  <a:rPr lang="en-US" dirty="0" smtClean="0"/>
                  <a:t>If probability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of encountering an individual is low…</a:t>
                </a:r>
              </a:p>
              <a:p>
                <a:pPr lvl="2"/>
                <a:r>
                  <a:rPr lang="en-US" dirty="0" smtClean="0"/>
                  <a:t>…and there are many individuals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…</a:t>
                </a:r>
              </a:p>
              <a:p>
                <a:pPr lvl="2"/>
                <a:r>
                  <a:rPr lang="en-US" dirty="0" smtClean="0"/>
                  <a:t>… then you have a Poisson process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</a:rPr>
                        <m:t>𝑃𝑜𝑖𝑠𝑠𝑜𝑛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𝑝𝑁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𝑝𝑁</m:t>
                      </m:r>
                    </m:oMath>
                  </m:oMathPara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Multinomial process</a:t>
                </a:r>
              </a:p>
              <a:p>
                <a:pPr lvl="2"/>
                <a:r>
                  <a:rPr lang="en-US" dirty="0" smtClean="0"/>
                  <a:t>If each individual has category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with probability </a:t>
                </a:r>
                <a:r>
                  <a:rPr lang="en-US" i="1" dirty="0" smtClean="0"/>
                  <a:t>p(b)…</a:t>
                </a:r>
              </a:p>
              <a:p>
                <a:pPr lvl="2"/>
                <a:r>
                  <a:rPr lang="en-US" i="1" dirty="0" smtClean="0"/>
                  <a:t>… </a:t>
                </a:r>
                <a:r>
                  <a:rPr lang="en-US" dirty="0" smtClean="0"/>
                  <a:t>and the total number of individuals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in known…</a:t>
                </a:r>
              </a:p>
              <a:p>
                <a:pPr lvl="2"/>
                <a:r>
                  <a:rPr lang="en-US" dirty="0" smtClean="0"/>
                  <a:t>… then you have a multinomial process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baseline="-25000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</a:rPr>
                        <m:t>𝑀𝑢𝑙𝑡𝑖𝑛𝑜𝑚𝑖𝑎𝑙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𝑝𝑏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𝑁𝑝</m:t>
                      </m:r>
                      <m:r>
                        <a:rPr lang="en-US" i="1" baseline="-25000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(1−</m:t>
                      </m:r>
                      <m:r>
                        <a:rPr lang="en-US" i="1">
                          <a:latin typeface="Cambria Math"/>
                        </a:rPr>
                        <m:t>𝑝𝑏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Data from a Poisson or multinomial process often have variance in excess of our expectation</a:t>
                </a:r>
              </a:p>
              <a:p>
                <a:pPr lvl="1"/>
                <a:r>
                  <a:rPr lang="en-US" dirty="0" smtClean="0"/>
                  <a:t>We say they are “overdispersed”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33" t="-1824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7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Surplus production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State-space surplus production model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baseline="-25000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baseline="-25000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𝑞𝐵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baseline="-25000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baseline="-25000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baseline="-2500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(0,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(0,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baseline="-25000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where I</a:t>
                </a:r>
                <a:r>
                  <a:rPr lang="en-US" baseline="-25000" dirty="0" smtClean="0"/>
                  <a:t>t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is an index of abundance</a:t>
                </a:r>
              </a:p>
              <a:p>
                <a:pPr lvl="1"/>
                <a:r>
                  <a:rPr lang="en-US" i="1" dirty="0" smtClean="0"/>
                  <a:t>r </a:t>
                </a:r>
                <a:r>
                  <a:rPr lang="en-US" dirty="0" smtClean="0"/>
                  <a:t>is the maximum growth rate per capita</a:t>
                </a:r>
              </a:p>
              <a:p>
                <a:pPr lvl="1"/>
                <a:r>
                  <a:rPr lang="en-US" i="1" dirty="0" smtClean="0"/>
                  <a:t>K </a:t>
                </a:r>
                <a:r>
                  <a:rPr lang="en-US" dirty="0" smtClean="0"/>
                  <a:t>is carrying capacity</a:t>
                </a:r>
              </a:p>
              <a:p>
                <a:pPr lvl="1"/>
                <a:r>
                  <a:rPr lang="en-US" i="1" dirty="0" smtClean="0"/>
                  <a:t>q </a:t>
                </a:r>
                <a:r>
                  <a:rPr lang="en-US" dirty="0" smtClean="0"/>
                  <a:t>is catchability coefficient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the estimated variance of the index of abundance</a:t>
                </a:r>
                <a:endParaRPr lang="en-US" i="1" dirty="0" smtClean="0"/>
              </a:p>
              <a:p>
                <a:pPr marL="0" lvl="1" indent="0">
                  <a:buNone/>
                </a:pPr>
                <a:endParaRPr lang="en-US" dirty="0" smtClean="0"/>
              </a:p>
              <a:p>
                <a:pPr marL="0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1216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7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Surplus production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Easy to re-parameterize</a:t>
                </a:r>
                <a:endParaRPr lang="en-US" b="0" i="1" dirty="0" smtClean="0">
                  <a:latin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baseline="-25000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baseline="-2500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baseline="-25000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𝑞𝐵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baseline="-25000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baseline="-2500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(0,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(0,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Two alternative models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 smtClean="0"/>
                  <a:t>Estimate overdispersion</a:t>
                </a:r>
              </a:p>
              <a:p>
                <a:pPr marL="1314450" lvl="2" indent="-514350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sub>
                        </m:sSub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as fixed effect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 smtClean="0"/>
                  <a:t>Ignore overdispersion</a:t>
                </a:r>
              </a:p>
              <a:p>
                <a:pPr marL="1314450" lvl="2" indent="-514350"/>
                <a:r>
                  <a:rPr lang="en-US" b="0" dirty="0" smtClean="0">
                    <a:ea typeface="Cambria Math"/>
                  </a:rPr>
                  <a:t>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sub>
                        </m:sSub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1314450" lvl="2" indent="-51435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67" t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12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Surplus production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Restrictions</a:t>
            </a:r>
          </a:p>
          <a:p>
            <a:pPr lvl="1"/>
            <a:r>
              <a:rPr lang="en-US" dirty="0" smtClean="0"/>
              <a:t>Assume </a:t>
            </a:r>
            <a:r>
              <a:rPr lang="en-US" i="1" dirty="0" smtClean="0"/>
              <a:t>r</a:t>
            </a:r>
            <a:r>
              <a:rPr lang="en-US" dirty="0" smtClean="0"/>
              <a:t> is known</a:t>
            </a:r>
          </a:p>
          <a:p>
            <a:pPr lvl="1"/>
            <a:r>
              <a:rPr lang="en-US" dirty="0" smtClean="0"/>
              <a:t>(Otherwise scale </a:t>
            </a:r>
            <a:r>
              <a:rPr lang="en-US" i="1" dirty="0" smtClean="0"/>
              <a:t>K</a:t>
            </a:r>
            <a:r>
              <a:rPr lang="en-US" dirty="0" smtClean="0"/>
              <a:t> is confounded with productivity 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endParaRPr lang="en-US" i="1" dirty="0" smtClean="0"/>
          </a:p>
          <a:p>
            <a:r>
              <a:rPr lang="en-US" dirty="0" smtClean="0"/>
              <a:t>Programming techniques</a:t>
            </a:r>
          </a:p>
          <a:p>
            <a:pPr lvl="1"/>
            <a:r>
              <a:rPr lang="en-US" dirty="0" smtClean="0"/>
              <a:t>Explicit-F parameterization</a:t>
            </a:r>
          </a:p>
          <a:p>
            <a:pPr lvl="1"/>
            <a:r>
              <a:rPr lang="en-US" dirty="0" smtClean="0"/>
              <a:t>Treat exploitation rate as random effect, with variance fixed at low value (CV=0.01)</a:t>
            </a:r>
          </a:p>
          <a:p>
            <a:r>
              <a:rPr lang="en-US" dirty="0" smtClean="0"/>
              <a:t>Code publicly available: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https://github.com/James-Thorson/state_space_production_model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mes.Thorson\Desktop\Project_git\mixed-effects\state-space_Schaefer_model\2015-10-12\Rep_63_With_overdispers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48"/>
          <a:stretch/>
        </p:blipFill>
        <p:spPr bwMode="auto">
          <a:xfrm>
            <a:off x="549303" y="762000"/>
            <a:ext cx="8610600" cy="30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mes.Thorson\Desktop\Project_git\mixed-effects\state-space_Schaefer_model\2015-10-12\Rep_63_Without_overdispers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48"/>
          <a:stretch/>
        </p:blipFill>
        <p:spPr bwMode="auto">
          <a:xfrm>
            <a:off x="533400" y="3799862"/>
            <a:ext cx="8610600" cy="30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1005278" y="2100623"/>
            <a:ext cx="3077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Estimating overdispersion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005277" y="5134510"/>
            <a:ext cx="3077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Neglecting overdispersion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1955"/>
            <a:ext cx="9144000" cy="8062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Surplus production model</a:t>
            </a:r>
          </a:p>
        </p:txBody>
      </p:sp>
    </p:spTree>
    <p:extLst>
      <p:ext uri="{BB962C8B-B14F-4D97-AF65-F5344CB8AC3E}">
        <p14:creationId xmlns:p14="http://schemas.microsoft.com/office/powerpoint/2010/main" val="1303130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Surplus production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1295400"/>
          </a:xfrm>
        </p:spPr>
        <p:txBody>
          <a:bodyPr/>
          <a:lstStyle/>
          <a:p>
            <a:r>
              <a:rPr lang="en-US" dirty="0" smtClean="0"/>
              <a:t>Accounting for overdispersion improves parameter estimates (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estimate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ignore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true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 descr="C:\Users\James.Thorson\Desktop\Project_git\state-space_Schaefer_model\2015-10-12\_Boxplot_summ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#1: Comp.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sampling “Strata”: latitude</a:t>
            </a:r>
          </a:p>
          <a:p>
            <a:r>
              <a:rPr lang="en-US" dirty="0" smtClean="0"/>
              <a:t>Difference in age-structure by depth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C:\Users\James.Thorson\Desktop\UW Hideaway\Collaborations\2013 -- Compositional standardization\Drafts\ICESJMS\R2\Fig_1_Sampling_schem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7877" y="346323"/>
            <a:ext cx="4267197" cy="69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" y="6027003"/>
            <a:ext cx="9143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Thorson, J.T., 2014. Standardizing compositional data for stock assessment. ICES J. Mar. Sci. J. Cons. 71, 1117–1128.</a:t>
            </a:r>
          </a:p>
        </p:txBody>
      </p:sp>
    </p:spTree>
    <p:extLst>
      <p:ext uri="{BB962C8B-B14F-4D97-AF65-F5344CB8AC3E}">
        <p14:creationId xmlns:p14="http://schemas.microsoft.com/office/powerpoint/2010/main" val="1334691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#1: Comp. standardization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Generating overdispersed data</a:t>
                </a:r>
              </a:p>
              <a:p>
                <a:pPr marL="514350" lvl="2" indent="-514350">
                  <a:buFont typeface="+mj-lt"/>
                  <a:buAutoNum type="arabicPeriod"/>
                </a:pPr>
                <a:r>
                  <a:rPr lang="en-US" sz="2800" dirty="0" err="1" smtClean="0">
                    <a:latin typeface="Cambria Math"/>
                  </a:rPr>
                  <a:t>Equi</a:t>
                </a:r>
                <a:r>
                  <a:rPr lang="en-US" sz="2800" dirty="0" smtClean="0">
                    <a:latin typeface="Cambria Math"/>
                  </a:rPr>
                  <a:t>-dispersed: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𝐶</m:t>
                      </m:r>
                      <m:r>
                        <a:rPr lang="en-US" sz="2800" i="1" baseline="-25000">
                          <a:latin typeface="Cambria Math"/>
                        </a:rPr>
                        <m:t>𝑏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𝑀𝑢𝑙𝑡𝑖𝑛𝑜𝑚𝑖𝑎𝑙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𝑝𝑏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lvl="1"/>
                <a:r>
                  <a:rPr lang="en-US" dirty="0" smtClean="0"/>
                  <a:t>Where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 is the probability of each bin (age)</a:t>
                </a:r>
              </a:p>
              <a:p>
                <a:pPr lvl="1"/>
                <a:r>
                  <a:rPr lang="en-US" dirty="0" smtClean="0"/>
                  <a:t>N is the sample size</a:t>
                </a:r>
              </a:p>
              <a:p>
                <a:pPr lvl="1"/>
                <a:r>
                  <a:rPr lang="en-US" dirty="0" err="1" smtClean="0"/>
                  <a:t>C</a:t>
                </a:r>
                <a:r>
                  <a:rPr lang="en-US" baseline="-25000" dirty="0" err="1" smtClean="0"/>
                  <a:t>b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is the sample</a:t>
                </a:r>
              </a:p>
              <a:p>
                <a:pPr marL="514350" lvl="2" indent="-514350">
                  <a:buFont typeface="+mj-lt"/>
                  <a:buAutoNum type="arabicPeriod" startAt="2"/>
                </a:pPr>
                <a:r>
                  <a:rPr lang="en-US" sz="2800" dirty="0" smtClean="0">
                    <a:latin typeface="Cambria Math"/>
                  </a:rPr>
                  <a:t>Overdispersed</a:t>
                </a:r>
                <a:r>
                  <a:rPr lang="en-US" sz="2800" dirty="0">
                    <a:latin typeface="Cambria Math"/>
                  </a:rPr>
                  <a:t>: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𝐶</m:t>
                      </m:r>
                      <m:r>
                        <a:rPr lang="en-US" sz="2800" i="1" baseline="-25000">
                          <a:latin typeface="Cambria Math"/>
                        </a:rPr>
                        <m:t>𝑏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</a:rPr>
                        <m:t>𝑀𝑢𝑙𝑡𝑖𝑛𝑜𝑚𝑖𝑎𝑙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𝑝𝑏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is the magnitude of overdispersion</a:t>
                </a:r>
              </a:p>
              <a:p>
                <a:pPr lvl="1"/>
                <a:r>
                  <a:rPr lang="en-US" dirty="0" smtClean="0"/>
                  <a:t>Cause:</a:t>
                </a:r>
              </a:p>
              <a:p>
                <a:pPr lvl="2"/>
                <a:r>
                  <a:rPr lang="en-US" dirty="0" smtClean="0"/>
                  <a:t>Fish with similar size/age/sex school together (trawls)</a:t>
                </a:r>
              </a:p>
              <a:p>
                <a:pPr lvl="2"/>
                <a:r>
                  <a:rPr lang="en-US" dirty="0" smtClean="0"/>
                  <a:t>Fish (scramble/contest) compete for access to food (hooks)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67" t="-1317" b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5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#1: Comp.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Difference in age structure by depth</a:t>
            </a:r>
          </a:p>
          <a:p>
            <a:r>
              <a:rPr lang="en-US" sz="2800" dirty="0" smtClean="0"/>
              <a:t>Dotted: inshore</a:t>
            </a:r>
          </a:p>
          <a:p>
            <a:r>
              <a:rPr lang="en-US" sz="2800" dirty="0" smtClean="0"/>
              <a:t>Dashed: offshore</a:t>
            </a:r>
          </a:p>
          <a:p>
            <a:r>
              <a:rPr lang="en-US" sz="2800" dirty="0" smtClean="0"/>
              <a:t>Solid: combined</a:t>
            </a:r>
            <a:endParaRPr lang="en-US" sz="2800" dirty="0"/>
          </a:p>
        </p:txBody>
      </p:sp>
      <p:pic>
        <p:nvPicPr>
          <p:cNvPr id="2050" name="Picture 2" descr="C:\Users\James.Thorson\Desktop\UW Hideaway\Collaborations\2013 -- Compositional standardization\Drafts\ICESJMS\R2\Fig_2_Example_by_strat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4"/>
          <a:stretch/>
        </p:blipFill>
        <p:spPr bwMode="auto">
          <a:xfrm>
            <a:off x="-140329" y="4205519"/>
            <a:ext cx="9296400" cy="250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ames.Thorson\Desktop\UW Hideaway\Collaborations\2013 -- Compositional standardization\Drafts\ICESJMS\R2\Fig_2_Example_by_strata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9" r="96026" b="38655"/>
          <a:stretch/>
        </p:blipFill>
        <p:spPr bwMode="auto">
          <a:xfrm>
            <a:off x="0" y="4340382"/>
            <a:ext cx="369434" cy="184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ames.Thorson\Desktop\UW Hideaway\Collaborations\2013 -- Compositional standardization\Drafts\ICESJMS\R2\Fig_2_Example_by_strat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16"/>
          <a:stretch/>
        </p:blipFill>
        <p:spPr bwMode="auto">
          <a:xfrm>
            <a:off x="-421339" y="3657600"/>
            <a:ext cx="9641539" cy="54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Likelihoods and random processes</a:t>
            </a:r>
          </a:p>
          <a:p>
            <a:r>
              <a:rPr lang="en-US" dirty="0" smtClean="0"/>
              <a:t>Surplus production model</a:t>
            </a:r>
          </a:p>
          <a:p>
            <a:r>
              <a:rPr lang="en-US" dirty="0" smtClean="0"/>
              <a:t>Steps for real-world assessments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Standardizing compositional data for input sample size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Estimating effective sample size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Exploring process errors for overdispersed fleets</a:t>
            </a:r>
          </a:p>
          <a:p>
            <a:r>
              <a:rPr lang="en-US" dirty="0" smtClean="0"/>
              <a:t>Plan moving forward</a:t>
            </a:r>
          </a:p>
          <a:p>
            <a:pPr lvl="1"/>
            <a:r>
              <a:rPr lang="en-US" dirty="0" smtClean="0"/>
              <a:t>Probability of the model given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#1: Comp.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6576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Four estimators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Design-based</a:t>
            </a:r>
          </a:p>
          <a:p>
            <a:r>
              <a:rPr lang="en-US" sz="2400" b="1" dirty="0" err="1" smtClean="0">
                <a:solidFill>
                  <a:srgbClr val="92D050"/>
                </a:solidFill>
              </a:rPr>
              <a:t>Dirichlet</a:t>
            </a:r>
            <a:r>
              <a:rPr lang="en-US" sz="2400" b="1" dirty="0" smtClean="0">
                <a:solidFill>
                  <a:srgbClr val="92D050"/>
                </a:solidFill>
              </a:rPr>
              <a:t>-multinomial</a:t>
            </a: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Normal approx.</a:t>
            </a:r>
          </a:p>
          <a:p>
            <a:r>
              <a:rPr lang="en-US" sz="2400" b="1" dirty="0" smtClean="0"/>
              <a:t>Normal w/ process error</a:t>
            </a:r>
          </a:p>
          <a:p>
            <a:pPr marL="0" indent="0">
              <a:buNone/>
            </a:pPr>
            <a:r>
              <a:rPr lang="en-US" dirty="0" smtClean="0"/>
              <a:t>Performance for estimating proportion at age</a:t>
            </a:r>
          </a:p>
          <a:p>
            <a:r>
              <a:rPr lang="en-US" sz="2400" dirty="0" smtClean="0"/>
              <a:t>Top of panel</a:t>
            </a:r>
          </a:p>
          <a:p>
            <a:pPr lvl="1"/>
            <a:r>
              <a:rPr lang="en-US" sz="2000" dirty="0" smtClean="0"/>
              <a:t>RMSE, low is good</a:t>
            </a:r>
          </a:p>
          <a:p>
            <a:pPr lvl="1"/>
            <a:r>
              <a:rPr lang="en-US" sz="2000" dirty="0" smtClean="0"/>
              <a:t>(bias), close to zero is good</a:t>
            </a:r>
            <a:endParaRPr lang="en-US" sz="2000" dirty="0"/>
          </a:p>
        </p:txBody>
      </p:sp>
      <p:pic>
        <p:nvPicPr>
          <p:cNvPr id="4" name="Picture 3" descr="C:\Users\James.Thorson\Desktop\UW Hideaway\Compositional standardization\Drafts\ICESJMS\R2\Fig_3_Relative_erro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1087"/>
            <a:ext cx="5566576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6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#1: Comp.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Estimating overdispersion</a:t>
            </a:r>
          </a:p>
          <a:p>
            <a:r>
              <a:rPr lang="en-US" sz="2400" b="1" dirty="0" err="1">
                <a:solidFill>
                  <a:srgbClr val="92D050"/>
                </a:solidFill>
              </a:rPr>
              <a:t>Dirichlet</a:t>
            </a:r>
            <a:r>
              <a:rPr lang="en-US" sz="2400" b="1" dirty="0">
                <a:solidFill>
                  <a:srgbClr val="92D050"/>
                </a:solidFill>
              </a:rPr>
              <a:t>-multinomial</a:t>
            </a: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Normal approx.</a:t>
            </a:r>
          </a:p>
          <a:p>
            <a:r>
              <a:rPr lang="en-US" sz="2400" b="1" dirty="0"/>
              <a:t>Normal w/ process error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C:\Users\James.Thorson\Desktop\UW Hideaway\Compositional standardization\Drafts\ICESJMS\R2\Fig_4_Effective_sample_siz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/>
          <a:stretch/>
        </p:blipFill>
        <p:spPr bwMode="auto">
          <a:xfrm>
            <a:off x="3748134" y="1371600"/>
            <a:ext cx="539586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0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#2: Estimating </a:t>
            </a:r>
            <a:r>
              <a:rPr lang="en-US" dirty="0" err="1"/>
              <a:t>N</a:t>
            </a:r>
            <a:r>
              <a:rPr lang="en-US" baseline="-25000" dirty="0" err="1"/>
              <a:t>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Stock Synthesis V3.3 </a:t>
            </a:r>
            <a:endParaRPr lang="en-US" dirty="0"/>
          </a:p>
          <a:p>
            <a:pPr lvl="1"/>
            <a:r>
              <a:rPr lang="en-US" dirty="0" smtClean="0"/>
              <a:t>target release date: Jan. 2016</a:t>
            </a:r>
          </a:p>
          <a:p>
            <a:r>
              <a:rPr lang="en-US" dirty="0" smtClean="0"/>
              <a:t>New feature: </a:t>
            </a:r>
            <a:r>
              <a:rPr lang="en-US" dirty="0" err="1" smtClean="0"/>
              <a:t>Dirichlet</a:t>
            </a:r>
            <a:r>
              <a:rPr lang="en-US" dirty="0" smtClean="0"/>
              <a:t>-multinomial distribution</a:t>
            </a:r>
          </a:p>
          <a:p>
            <a:pPr lvl="1"/>
            <a:r>
              <a:rPr lang="en-US" dirty="0" smtClean="0"/>
              <a:t>Turn-on for any fleet (fishery or survey)</a:t>
            </a:r>
          </a:p>
          <a:p>
            <a:pPr lvl="1"/>
            <a:r>
              <a:rPr lang="en-US" dirty="0" smtClean="0"/>
              <a:t>Works for length/age comps</a:t>
            </a:r>
          </a:p>
          <a:p>
            <a:pPr lvl="1"/>
            <a:r>
              <a:rPr lang="en-US" dirty="0" smtClean="0"/>
              <a:t>Should work for conditional age-at-length and length-at-age (but is not tested)</a:t>
            </a:r>
          </a:p>
          <a:p>
            <a:pPr lvl="1"/>
            <a:r>
              <a:rPr lang="en-US" dirty="0" smtClean="0"/>
              <a:t>Allows mirroring (single parameter for multiple fleets)</a:t>
            </a:r>
          </a:p>
          <a:p>
            <a:pPr lvl="2"/>
            <a:r>
              <a:rPr lang="en-US" dirty="0" smtClean="0"/>
              <a:t>Useful for spatially stratified models (e.g., Canary rockfish)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63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#2: Estimating </a:t>
            </a:r>
            <a:r>
              <a:rPr lang="en-US" dirty="0" err="1"/>
              <a:t>N</a:t>
            </a:r>
            <a:r>
              <a:rPr lang="en-US" baseline="-25000" dirty="0" err="1"/>
              <a:t>effective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Generate data:</a:t>
                </a:r>
              </a:p>
              <a:p>
                <a:pPr lvl="1"/>
                <a:r>
                  <a:rPr lang="en-US" dirty="0" smtClean="0"/>
                  <a:t>Using SS “bootstrap” simulator</a:t>
                </a:r>
              </a:p>
              <a:p>
                <a:pPr lvl="2"/>
                <a:r>
                  <a:rPr lang="en-US" dirty="0" smtClean="0"/>
                  <a:t>Using simplified 2015 Pacific hake assessment</a:t>
                </a:r>
              </a:p>
              <a:p>
                <a:pPr lvl="1"/>
                <a:r>
                  <a:rPr lang="en-US" dirty="0" smtClean="0"/>
                  <a:t>Generating overdispersed fishery age-comp data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𝐶</m:t>
                      </m:r>
                      <m:r>
                        <a:rPr lang="en-US" sz="2800" i="1" baseline="-25000">
                          <a:latin typeface="Cambria Math"/>
                        </a:rPr>
                        <m:t>𝑏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</a:rPr>
                        <m:t>𝑀𝑢𝑙𝑡𝑖𝑛𝑜𝑚𝑖𝑎𝑙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𝑝𝑏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lvl="2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is the magnitude of overdispersion</a:t>
                </a:r>
              </a:p>
              <a:p>
                <a:pPr lvl="1"/>
                <a:r>
                  <a:rPr lang="en-US" dirty="0" err="1" smtClean="0"/>
                  <a:t>Dirichlet</a:t>
                </a:r>
                <a:r>
                  <a:rPr lang="en-US" dirty="0" smtClean="0"/>
                  <a:t>-multinomial distribution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𝛽</m:t>
                          </m:r>
                        </m:e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Γ</m:t>
                          </m:r>
                          <m:r>
                            <a:rPr lang="en-US" sz="2400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  <m:r>
                            <a:rPr lang="en-US" sz="2400" i="1">
                              <a:latin typeface="Cambria Math"/>
                            </a:rPr>
                            <m:t>+1)</m:t>
                          </m:r>
                        </m:num>
                        <m:den>
                          <m:nary>
                            <m:naryPr>
                              <m:chr m:val="∏"/>
                              <m:limLoc m:val="subSup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sz="2400" i="1" baseline="-2500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Γ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Γ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∏"/>
                          <m:limLoc m:val="undOvr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Γ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𝑝𝑏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Γ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𝑝𝑏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 smtClean="0"/>
                  <a:t>Where N is the sample size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𝜋</m:t>
                    </m:r>
                    <m:r>
                      <a:rPr lang="en-US" i="1" baseline="-2500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𝐶𝑏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is the observed proportion in each bin </a:t>
                </a:r>
                <a:r>
                  <a:rPr lang="en-US" i="1" dirty="0" smtClean="0"/>
                  <a:t>b</a:t>
                </a:r>
              </a:p>
              <a:p>
                <a:pPr lvl="2"/>
                <a:r>
                  <a:rPr lang="en-US" i="1" dirty="0" err="1"/>
                  <a:t>p</a:t>
                </a:r>
                <a:r>
                  <a:rPr lang="en-US" i="1" baseline="-25000" dirty="0" err="1" smtClean="0"/>
                  <a:t>b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is the estimated proportion in each bin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67" t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3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#2: Estimating </a:t>
            </a:r>
            <a:r>
              <a:rPr lang="en-US" dirty="0" err="1"/>
              <a:t>N</a:t>
            </a:r>
            <a:r>
              <a:rPr lang="en-US" baseline="-25000" dirty="0" err="1"/>
              <a:t>effective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Computing effective sample size:</a:t>
                </a:r>
              </a:p>
              <a:p>
                <a:pPr lvl="1"/>
                <a:r>
                  <a:rPr lang="en-US" dirty="0" smtClean="0"/>
                  <a:t>Effective sample size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): sample size N of multinomial sample with the same variance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Reparameterize</a:t>
                </a:r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then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when </a:t>
                </a:r>
                <a:r>
                  <a:rPr lang="en-US" dirty="0"/>
                  <a:t>N&gt;&gt;1 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θ</m:t>
                    </m:r>
                  </m:oMath>
                </a14:m>
                <a:r>
                  <a:rPr lang="en-US" dirty="0"/>
                  <a:t>&lt;&lt;1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67" t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4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#2: Estimating </a:t>
            </a:r>
            <a:r>
              <a:rPr lang="en-US" dirty="0" err="1"/>
              <a:t>N</a:t>
            </a:r>
            <a:r>
              <a:rPr lang="en-US" baseline="-25000" dirty="0" err="1"/>
              <a:t>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8768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Linear effective sample size</a:t>
            </a:r>
          </a:p>
          <a:p>
            <a:r>
              <a:rPr lang="en-US" sz="2800" dirty="0" smtClean="0"/>
              <a:t>New parameter has similar action to iterative-reweighting factors</a:t>
            </a:r>
          </a:p>
          <a:p>
            <a:pPr marL="0" indent="0">
              <a:buNone/>
            </a:pPr>
            <a:r>
              <a:rPr lang="en-US" sz="2800" dirty="0" smtClean="0"/>
              <a:t>Therefore…</a:t>
            </a:r>
          </a:p>
          <a:p>
            <a:r>
              <a:rPr lang="en-US" sz="2800" dirty="0" smtClean="0"/>
              <a:t>Compare its performance with McAllister-</a:t>
            </a:r>
            <a:r>
              <a:rPr lang="en-US" sz="2800" dirty="0" err="1" smtClean="0"/>
              <a:t>Ianelli</a:t>
            </a:r>
            <a:r>
              <a:rPr lang="en-US" sz="2800" dirty="0" smtClean="0"/>
              <a:t> iterative reweighting approach</a:t>
            </a:r>
            <a:endParaRPr lang="en-US" sz="2400" dirty="0"/>
          </a:p>
        </p:txBody>
      </p:sp>
      <p:pic>
        <p:nvPicPr>
          <p:cNvPr id="4" name="Picture 3" descr="C:\Users\James.Thorson\Desktop\UW Hideaway\Collaborations\2015 -- Dirichlet-Multinomial\Compare_parameterization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81" b="8913"/>
          <a:stretch/>
        </p:blipFill>
        <p:spPr bwMode="auto">
          <a:xfrm>
            <a:off x="4724398" y="1371600"/>
            <a:ext cx="4419601" cy="3940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635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#2: Estimating </a:t>
            </a:r>
            <a:r>
              <a:rPr lang="en-US" dirty="0" err="1"/>
              <a:t>N</a:t>
            </a:r>
            <a:r>
              <a:rPr lang="en-US" baseline="-25000" dirty="0" err="1"/>
              <a:t>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7244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Factorial design</a:t>
            </a:r>
          </a:p>
          <a:p>
            <a:r>
              <a:rPr lang="en-US" sz="2800" dirty="0" smtClean="0"/>
              <a:t>Three levels of overdispersion</a:t>
            </a:r>
          </a:p>
          <a:p>
            <a:r>
              <a:rPr lang="en-US" sz="2800" dirty="0" smtClean="0"/>
              <a:t>Three true sample sizes (N={25,100,400})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Conclusion</a:t>
            </a:r>
          </a:p>
          <a:p>
            <a:r>
              <a:rPr lang="en-US" sz="2800" dirty="0" err="1" smtClean="0"/>
              <a:t>Dirichlet</a:t>
            </a:r>
            <a:r>
              <a:rPr lang="en-US" sz="2800" dirty="0" smtClean="0"/>
              <a:t>-multinomial estimates N</a:t>
            </a:r>
            <a:r>
              <a:rPr lang="en-US" sz="2800" baseline="-25000" dirty="0" smtClean="0"/>
              <a:t>eff</a:t>
            </a:r>
            <a:r>
              <a:rPr lang="en-US" sz="2800" dirty="0" smtClean="0"/>
              <a:t> accurately</a:t>
            </a:r>
          </a:p>
          <a:p>
            <a:pPr lvl="1"/>
            <a:r>
              <a:rPr lang="en-US" sz="2400" dirty="0" smtClean="0"/>
              <a:t>Small positive bias given high true sample size</a:t>
            </a:r>
            <a:endParaRPr lang="en-US" sz="2400" dirty="0"/>
          </a:p>
        </p:txBody>
      </p:sp>
      <p:pic>
        <p:nvPicPr>
          <p:cNvPr id="1026" name="Picture 2" descr="Combined_simulation_resul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810000" y="2057400"/>
            <a:ext cx="5187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ombined_simulation_resul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7"/>
          <a:stretch/>
        </p:blipFill>
        <p:spPr bwMode="auto">
          <a:xfrm>
            <a:off x="3810000" y="1558249"/>
            <a:ext cx="5187950" cy="58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#2: Estimating </a:t>
            </a:r>
            <a:r>
              <a:rPr lang="en-US" dirty="0" err="1"/>
              <a:t>N</a:t>
            </a:r>
            <a:r>
              <a:rPr lang="en-US" baseline="-25000" dirty="0" err="1"/>
              <a:t>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Performance for estimating parameters?</a:t>
            </a:r>
          </a:p>
          <a:p>
            <a:pPr lvl="1"/>
            <a:r>
              <a:rPr lang="en-US" dirty="0" smtClean="0"/>
              <a:t>Works similarly to McAllister-</a:t>
            </a:r>
            <a:r>
              <a:rPr lang="en-US" dirty="0" err="1" smtClean="0"/>
              <a:t>Ianelli</a:t>
            </a:r>
            <a:r>
              <a:rPr lang="en-US" dirty="0" smtClean="0"/>
              <a:t> method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C:\Users\kelli\AppData\Local\Microsoft\Windows\INetCache\Content.Word\R0andM_inflati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172200" cy="47334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rot="5400000">
            <a:off x="5219699" y="4150668"/>
            <a:ext cx="464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Estimation method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199" y="1872735"/>
            <a:ext cx="571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True overdispersion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26719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#2: Estimating </a:t>
            </a:r>
            <a:r>
              <a:rPr lang="en-US" dirty="0" err="1"/>
              <a:t>N</a:t>
            </a:r>
            <a:r>
              <a:rPr lang="en-US" baseline="-25000" dirty="0" err="1"/>
              <a:t>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study: pacific hake</a:t>
            </a:r>
          </a:p>
          <a:p>
            <a:pPr lvl="1"/>
            <a:r>
              <a:rPr lang="en-US" dirty="0" smtClean="0"/>
              <a:t>Four models:</a:t>
            </a:r>
          </a:p>
          <a:p>
            <a:pPr marL="457200" lvl="1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Unweighted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McAllister-</a:t>
            </a:r>
            <a:r>
              <a:rPr lang="en-US" b="1" dirty="0" err="1" smtClean="0">
                <a:solidFill>
                  <a:srgbClr val="00B050"/>
                </a:solidFill>
              </a:rPr>
              <a:t>Ianelli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Dirichlet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-multinomial</a:t>
            </a:r>
            <a:r>
              <a:rPr lang="en-US" b="1" dirty="0" smtClean="0"/>
              <a:t>, </a:t>
            </a:r>
          </a:p>
          <a:p>
            <a:pPr marL="457200" lvl="1" indent="0" algn="ctr">
              <a:buNone/>
            </a:pPr>
            <a:r>
              <a:rPr lang="en-US" b="1" dirty="0" smtClean="0"/>
              <a:t>no fishery ages</a:t>
            </a:r>
          </a:p>
          <a:p>
            <a:r>
              <a:rPr lang="en-US" dirty="0" smtClean="0"/>
              <a:t>Conclusion: Works similarly to McAllister-</a:t>
            </a:r>
            <a:r>
              <a:rPr lang="en-US" dirty="0" err="1" smtClean="0"/>
              <a:t>Ianelli</a:t>
            </a:r>
            <a:endParaRPr lang="en-US" dirty="0" smtClean="0"/>
          </a:p>
        </p:txBody>
      </p:sp>
      <p:pic>
        <p:nvPicPr>
          <p:cNvPr id="4" name="Picture 3" descr="C:\Users\James.Thorson\Desktop\UW Hideaway\Collaborations\2015 -- Dirichlet-Multinomial\hake from rick\V3.3_2015-09-29\Comparison_with_hak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b="68289"/>
          <a:stretch/>
        </p:blipFill>
        <p:spPr bwMode="auto">
          <a:xfrm>
            <a:off x="4572000" y="3998611"/>
            <a:ext cx="4572000" cy="2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James.Thorson\Desktop\UW Hideaway\Collaborations\2015 -- Dirichlet-Multinomial\hake from rick\V3.3_2015-09-29\Comparison_with_hak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62156" b="2860"/>
          <a:stretch/>
        </p:blipFill>
        <p:spPr bwMode="auto">
          <a:xfrm>
            <a:off x="0" y="4038600"/>
            <a:ext cx="45720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James.Thorson\Desktop\UW Hideaway\Collaborations\2015 -- Dirichlet-Multinomial\hake from rick\V3.3_2015-09-29\Comparison_with_hak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93508" b="2860"/>
          <a:stretch/>
        </p:blipFill>
        <p:spPr bwMode="auto">
          <a:xfrm>
            <a:off x="4569737" y="6556215"/>
            <a:ext cx="4572000" cy="292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4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#2: Estimating </a:t>
            </a:r>
            <a:r>
              <a:rPr lang="en-US" dirty="0" err="1"/>
              <a:t>N</a:t>
            </a:r>
            <a:r>
              <a:rPr lang="en-US" baseline="-25000" dirty="0" err="1"/>
              <a:t>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Benefits of internal estimation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Allows proper weighting during profiles and sensitivities</a:t>
            </a:r>
          </a:p>
          <a:p>
            <a:pPr lvl="1"/>
            <a:r>
              <a:rPr lang="en-US" dirty="0" smtClean="0"/>
              <a:t>Profiles/sensitivities currently aren’t often tuned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Propagates uncertainty during standard errors and forecast intervals</a:t>
            </a:r>
          </a:p>
          <a:p>
            <a:pPr lvl="1"/>
            <a:r>
              <a:rPr lang="en-US" dirty="0" smtClean="0"/>
              <a:t>Uncertainty in weighting currently not included in any confidence/credible intervals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Permits focus on other iterative model-fitting steps</a:t>
            </a:r>
          </a:p>
          <a:p>
            <a:pPr marL="914400" lvl="1" indent="-514350"/>
            <a:r>
              <a:rPr lang="en-US" dirty="0" smtClean="0"/>
              <a:t>Variance of process errors!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Likelihood: probability of the data given when</a:t>
                </a:r>
              </a:p>
              <a:p>
                <a:pPr lvl="1"/>
                <a:r>
                  <a:rPr lang="en-US" dirty="0" smtClean="0"/>
                  <a:t>Many-to-one function</a:t>
                </a:r>
              </a:p>
              <a:p>
                <a:pPr lvl="1"/>
                <a:r>
                  <a:rPr lang="en-US" dirty="0" smtClean="0"/>
                  <a:t>Inputs:  parameters</a:t>
                </a:r>
              </a:p>
              <a:p>
                <a:pPr lvl="1"/>
                <a:r>
                  <a:rPr lang="en-US" dirty="0" smtClean="0"/>
                  <a:t>Output:  probability</a:t>
                </a:r>
              </a:p>
              <a:p>
                <a:endParaRPr lang="en-US" dirty="0"/>
              </a:p>
              <a:p>
                <a:r>
                  <a:rPr lang="en-US" dirty="0" smtClean="0"/>
                  <a:t>Joint probability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Therefore log-probability and log-likelihood is additive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67" t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0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#3: Process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Many methods to estimate process errors in assessment models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Add a penalty and “wing it”</a:t>
            </a:r>
          </a:p>
          <a:p>
            <a:pPr marL="1314450" lvl="2" indent="-514350"/>
            <a:r>
              <a:rPr lang="en-US" dirty="0" smtClean="0"/>
              <a:t>Just call it “penalized likelihood” and hope no one asks…</a:t>
            </a:r>
          </a:p>
          <a:p>
            <a:pPr marL="1314450" lvl="2" indent="-514350"/>
            <a:r>
              <a:rPr lang="en-US" dirty="0" smtClean="0"/>
              <a:t>Eye-ball fit to data</a:t>
            </a:r>
          </a:p>
          <a:p>
            <a:pPr marL="1314450" lvl="2" indent="-514350"/>
            <a:r>
              <a:rPr lang="en-US" dirty="0" smtClean="0"/>
              <a:t>Ad hoc tuning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First-order approximations</a:t>
            </a:r>
          </a:p>
          <a:p>
            <a:pPr marL="1314450" lvl="2" indent="-514350"/>
            <a:r>
              <a:rPr lang="en-US" dirty="0" smtClean="0"/>
              <a:t>Statistically motivated tuning (G. Thompson, pers. </a:t>
            </a:r>
            <a:r>
              <a:rPr lang="en-US" dirty="0"/>
              <a:t>c</a:t>
            </a:r>
            <a:r>
              <a:rPr lang="en-US" dirty="0" smtClean="0"/>
              <a:t>omm.)</a:t>
            </a:r>
          </a:p>
          <a:p>
            <a:pPr marL="1314450" lvl="2" indent="-514350"/>
            <a:r>
              <a:rPr lang="en-US" dirty="0" smtClean="0"/>
              <a:t>Sample variance plus estimation variance (</a:t>
            </a:r>
            <a:r>
              <a:rPr lang="en-US" dirty="0" err="1" smtClean="0"/>
              <a:t>Methot</a:t>
            </a:r>
            <a:r>
              <a:rPr lang="en-US" dirty="0" smtClean="0"/>
              <a:t> and Taylor 2014, </a:t>
            </a:r>
            <a:r>
              <a:rPr lang="en-US" i="1" dirty="0" smtClean="0"/>
              <a:t>CJFAS</a:t>
            </a:r>
            <a:r>
              <a:rPr lang="en-US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Clever model modifications</a:t>
            </a:r>
          </a:p>
          <a:p>
            <a:pPr marL="1314450" lvl="2" indent="-514350"/>
            <a:r>
              <a:rPr lang="en-US" dirty="0" smtClean="0"/>
              <a:t>Empirical weight-at-age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Statistical methods</a:t>
            </a:r>
          </a:p>
          <a:p>
            <a:pPr marL="1314450" lvl="2" indent="-514350"/>
            <a:r>
              <a:rPr lang="en-US" dirty="0"/>
              <a:t>Laplace approximation (Thorson Hicks </a:t>
            </a:r>
            <a:r>
              <a:rPr lang="en-US" dirty="0" err="1"/>
              <a:t>Methot</a:t>
            </a:r>
            <a:r>
              <a:rPr lang="en-US" dirty="0"/>
              <a:t> 2014 </a:t>
            </a:r>
            <a:r>
              <a:rPr lang="en-US" i="1" dirty="0"/>
              <a:t>ICESJMS</a:t>
            </a:r>
            <a:r>
              <a:rPr lang="en-US" dirty="0"/>
              <a:t>)</a:t>
            </a:r>
          </a:p>
          <a:p>
            <a:pPr marL="1314450" lvl="2" indent="-514350"/>
            <a:r>
              <a:rPr lang="en-US" dirty="0"/>
              <a:t>Bayesian estimation (e.g., </a:t>
            </a:r>
            <a:r>
              <a:rPr lang="en-US" dirty="0" err="1"/>
              <a:t>Mäntyniemi</a:t>
            </a:r>
            <a:r>
              <a:rPr lang="en-US" dirty="0"/>
              <a:t> et al. 2013 </a:t>
            </a:r>
            <a:r>
              <a:rPr lang="en-US" i="1" dirty="0"/>
              <a:t>CJFAS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James.Thorson\Desktop\UW Hideaway\Collaborations\2014 -- Laplace approximation\SS_example_NS_COD--2015-10-13\CohortGrowthDev_DEVrwal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18945"/>
            <a:ext cx="5486411" cy="36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#3: Process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Laplace approximation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ADMB – very slow</a:t>
            </a:r>
          </a:p>
          <a:p>
            <a:pPr marL="1371600" lvl="2" indent="-514350"/>
            <a:r>
              <a:rPr lang="en-US" dirty="0" smtClean="0"/>
              <a:t>Requires iterative re-fitting of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TMB – fast and efficient</a:t>
            </a:r>
          </a:p>
          <a:p>
            <a:pPr marL="1371600" lvl="2" indent="-514350"/>
            <a:r>
              <a:rPr lang="en-US" dirty="0" smtClean="0"/>
              <a:t>Requires rebuilding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#3: Process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Template Model Builder</a:t>
            </a:r>
          </a:p>
          <a:p>
            <a:pPr lvl="1"/>
            <a:r>
              <a:rPr lang="en-US" dirty="0" smtClean="0"/>
              <a:t>Permits faster estimation with more parameters</a:t>
            </a:r>
          </a:p>
          <a:p>
            <a:pPr marL="57150" indent="0">
              <a:buNone/>
            </a:pPr>
            <a:r>
              <a:rPr lang="en-US" dirty="0" smtClean="0"/>
              <a:t>Fully spatial delay-difference model </a:t>
            </a:r>
          </a:p>
          <a:p>
            <a:pPr marL="914400" lvl="1" indent="-457200"/>
            <a:r>
              <a:rPr lang="en-US" dirty="0" smtClean="0"/>
              <a:t>Accounts for spatial variation in spawning biomass</a:t>
            </a:r>
          </a:p>
        </p:txBody>
      </p:sp>
      <p:pic>
        <p:nvPicPr>
          <p:cNvPr id="1026" name="Picture 2" descr="C:\Users\James.Thorson\Desktop\UW Hideaway\Collaborations\2014 -- Spatial delay-difference model\Case_2015-04-22_n100_globe_recommended_Importance_restartfromLaplace\Fields_S_L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6" b="1837"/>
          <a:stretch/>
        </p:blipFill>
        <p:spPr bwMode="auto">
          <a:xfrm>
            <a:off x="4547483" y="2971800"/>
            <a:ext cx="4572000" cy="30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ames.Thorson\Desktop\UW Hideaway\Collaborations\2014 -- Spatial delay-difference model\Case_2015-04-22_n100_globe_recommended_Importance_restartfromLaplace\Fields_S_L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65"/>
          <a:stretch/>
        </p:blipFill>
        <p:spPr bwMode="auto">
          <a:xfrm>
            <a:off x="-35119" y="2971800"/>
            <a:ext cx="4572000" cy="301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517" y="5934455"/>
            <a:ext cx="9119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Thorson, J.T., </a:t>
            </a:r>
            <a:r>
              <a:rPr lang="en-US" dirty="0" err="1"/>
              <a:t>Ianelli</a:t>
            </a:r>
            <a:r>
              <a:rPr lang="en-US" dirty="0"/>
              <a:t>, J., Munch, S., Ono, K., Spencer, P., In press. Spatial delay-difference modelling: a new approach to estimating spatial and temporal variation in recruitment and population abundance. Can. J. Fish. </a:t>
            </a:r>
            <a:r>
              <a:rPr lang="en-US" dirty="0" err="1"/>
              <a:t>Aquat</a:t>
            </a:r>
            <a:r>
              <a:rPr lang="en-US" dirty="0"/>
              <a:t>. Sci.</a:t>
            </a:r>
          </a:p>
        </p:txBody>
      </p:sp>
    </p:spTree>
    <p:extLst>
      <p:ext uri="{BB962C8B-B14F-4D97-AF65-F5344CB8AC3E}">
        <p14:creationId xmlns:p14="http://schemas.microsoft.com/office/powerpoint/2010/main" val="4171770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#3: Process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Clever model modifications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Empirical weight-at-age</a:t>
            </a:r>
          </a:p>
          <a:p>
            <a:pPr marL="1314450" lvl="2" indent="-514350"/>
            <a:r>
              <a:rPr lang="en-US" dirty="0" smtClean="0"/>
              <a:t>Deals easily with time-varying growth</a:t>
            </a:r>
          </a:p>
          <a:p>
            <a:pPr marL="1314450" lvl="2" indent="-514350"/>
            <a:r>
              <a:rPr lang="en-US" dirty="0" smtClean="0"/>
              <a:t>Doesn’t account for uncertainty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Statistical VPA (</a:t>
            </a:r>
            <a:r>
              <a:rPr lang="en-US" dirty="0" err="1" smtClean="0"/>
              <a:t>MacCall</a:t>
            </a:r>
            <a:r>
              <a:rPr lang="en-US" dirty="0" smtClean="0"/>
              <a:t> and </a:t>
            </a:r>
            <a:r>
              <a:rPr lang="en-US" dirty="0" err="1" smtClean="0"/>
              <a:t>Teo</a:t>
            </a:r>
            <a:r>
              <a:rPr lang="en-US" dirty="0" smtClean="0"/>
              <a:t> 2013 </a:t>
            </a:r>
            <a:r>
              <a:rPr lang="en-US" i="1" dirty="0" smtClean="0"/>
              <a:t>Fish Res</a:t>
            </a:r>
            <a:r>
              <a:rPr lang="en-US" dirty="0" smtClean="0"/>
              <a:t>)</a:t>
            </a:r>
          </a:p>
          <a:p>
            <a:pPr marL="1314450" lvl="2" indent="-514350"/>
            <a:r>
              <a:rPr lang="en-US" dirty="0" smtClean="0"/>
              <a:t>Deals with time-varying selectivity</a:t>
            </a:r>
          </a:p>
          <a:p>
            <a:pPr marL="1314450" lvl="2" indent="-514350"/>
            <a:r>
              <a:rPr lang="en-US" dirty="0" smtClean="0"/>
              <a:t>Not easy in most software packages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Empirical maturity and fecundity schedules</a:t>
            </a:r>
          </a:p>
          <a:p>
            <a:pPr marL="1314450" lvl="2" indent="-514350"/>
            <a:r>
              <a:rPr lang="en-US" dirty="0" smtClean="0"/>
              <a:t>(I think this is still the norm most places…)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Three practical steps: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Estimate input sample sizes from the data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Account for overdispersion as a parameter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Account for correlations via process errors</a:t>
            </a:r>
          </a:p>
          <a:p>
            <a:pPr marL="400050" lvl="1" indent="0">
              <a:buNone/>
            </a:pPr>
            <a:endParaRPr lang="en-US" sz="3200" dirty="0" smtClean="0"/>
          </a:p>
          <a:p>
            <a:pPr marL="400050" lvl="1" indent="0">
              <a:buNone/>
            </a:pPr>
            <a:endParaRPr lang="en-US" sz="3200" dirty="0"/>
          </a:p>
          <a:p>
            <a:pPr marL="400050" lvl="1" indent="0" algn="ctr">
              <a:buNone/>
            </a:pPr>
            <a:r>
              <a:rPr lang="en-US" sz="3600" b="1" dirty="0" smtClean="0"/>
              <a:t>Why not combine steps 2 and 3?</a:t>
            </a:r>
          </a:p>
          <a:p>
            <a:pPr marL="40005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189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not combine Steps 2 and 3?</a:t>
            </a:r>
          </a:p>
          <a:p>
            <a:pPr lvl="1"/>
            <a:r>
              <a:rPr lang="en-US" dirty="0" smtClean="0"/>
              <a:t>Structure of correlation in fishery models is very complicated!</a:t>
            </a:r>
          </a:p>
          <a:p>
            <a:pPr lvl="2"/>
            <a:r>
              <a:rPr lang="en-US" dirty="0" smtClean="0"/>
              <a:t>Correlations among: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ages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lengths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sexes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fleets</a:t>
            </a:r>
          </a:p>
          <a:p>
            <a:pPr lvl="1"/>
            <a:r>
              <a:rPr lang="en-US" dirty="0" smtClean="0"/>
              <a:t>There’s probably many ways to model correlations</a:t>
            </a:r>
          </a:p>
          <a:p>
            <a:pPr lvl="2"/>
            <a:r>
              <a:rPr lang="en-US" dirty="0" smtClean="0"/>
              <a:t>Different methods account for some correlations but not others!</a:t>
            </a:r>
          </a:p>
          <a:p>
            <a:pPr lvl="2"/>
            <a:r>
              <a:rPr lang="en-US" dirty="0" smtClean="0"/>
              <a:t>Francis (2014) account for correlations among lengths OR ages, but not simultaneously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Obvious approach to modelling correlations…</a:t>
            </a:r>
          </a:p>
          <a:p>
            <a:pPr marL="0" indent="0" algn="ctr">
              <a:buNone/>
            </a:pPr>
            <a:r>
              <a:rPr lang="en-US" dirty="0" smtClean="0"/>
              <a:t>… is mixed effects!</a:t>
            </a:r>
          </a:p>
          <a:p>
            <a:pPr marL="0" indent="0">
              <a:buNone/>
            </a:pPr>
            <a:r>
              <a:rPr lang="en-US" dirty="0" smtClean="0"/>
              <a:t>Benefits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Retains focus on modelling the process</a:t>
            </a:r>
          </a:p>
          <a:p>
            <a:pPr lvl="2"/>
            <a:r>
              <a:rPr lang="en-US" dirty="0" smtClean="0"/>
              <a:t>Doesn’t </a:t>
            </a:r>
            <a:r>
              <a:rPr lang="en-US" dirty="0" smtClean="0"/>
              <a:t>obfuscate </a:t>
            </a:r>
            <a:r>
              <a:rPr lang="en-US" dirty="0" smtClean="0"/>
              <a:t>correlations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Allows calculation of predicted compositions</a:t>
            </a:r>
            <a:endParaRPr lang="en-US" dirty="0"/>
          </a:p>
          <a:p>
            <a:pPr lvl="2"/>
            <a:r>
              <a:rPr lang="en-US" dirty="0" smtClean="0"/>
              <a:t>Hard to calculate using methods that use ad hoc corrections for correlations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Keeps us working with mainstream statistics</a:t>
            </a:r>
          </a:p>
          <a:p>
            <a:pPr lvl="2"/>
            <a:r>
              <a:rPr lang="en-US" dirty="0" smtClean="0"/>
              <a:t>Easier to work with ecologists</a:t>
            </a:r>
          </a:p>
          <a:p>
            <a:pPr lvl="2"/>
            <a:r>
              <a:rPr lang="en-US" dirty="0" smtClean="0"/>
              <a:t>E.g., </a:t>
            </a:r>
            <a:r>
              <a:rPr lang="en-US" dirty="0"/>
              <a:t>U-CARE and E-SURGE as </a:t>
            </a:r>
            <a:r>
              <a:rPr lang="en-US" dirty="0" smtClean="0"/>
              <a:t>diagnostic for overdispersion in tag-resighting models</a:t>
            </a:r>
          </a:p>
        </p:txBody>
      </p:sp>
    </p:spTree>
    <p:extLst>
      <p:ext uri="{BB962C8B-B14F-4D97-AF65-F5344CB8AC3E}">
        <p14:creationId xmlns:p14="http://schemas.microsoft.com/office/powerpoint/2010/main" val="24206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can we start?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a list of unmodeled processes that generate correlations in compositional data</a:t>
            </a:r>
          </a:p>
          <a:p>
            <a:pPr lvl="1"/>
            <a:r>
              <a:rPr lang="en-US" dirty="0" smtClean="0"/>
              <a:t>Recruitment variation (usually modeled explicitly)</a:t>
            </a:r>
          </a:p>
          <a:p>
            <a:pPr lvl="1"/>
            <a:r>
              <a:rPr lang="en-US" dirty="0" smtClean="0"/>
              <a:t>Time-varying selectivity</a:t>
            </a:r>
          </a:p>
          <a:p>
            <a:pPr lvl="2"/>
            <a:r>
              <a:rPr lang="en-US" dirty="0" smtClean="0"/>
              <a:t>(Actually caused by spatial variation in density and fishing rate)</a:t>
            </a:r>
          </a:p>
          <a:p>
            <a:pPr lvl="1"/>
            <a:r>
              <a:rPr lang="en-US" dirty="0" smtClean="0"/>
              <a:t>Time-varying individual growth</a:t>
            </a:r>
          </a:p>
          <a:p>
            <a:pPr lvl="1"/>
            <a:r>
              <a:rPr lang="en-US" dirty="0" smtClean="0"/>
              <a:t>Time- and age-varying natural mortality rates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8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if there’s multiple processes that can account for correlations?</a:t>
            </a:r>
          </a:p>
          <a:p>
            <a:pPr marL="571500" indent="-514350">
              <a:buFont typeface="+mj-lt"/>
              <a:buAutoNum type="arabicPeriod"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Multi-model inference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Model selection</a:t>
            </a:r>
          </a:p>
          <a:p>
            <a:pPr lvl="2"/>
            <a:r>
              <a:rPr lang="en-US" dirty="0"/>
              <a:t>Only valid if each constituent model is admissible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Model averaging / Ensemble modelling</a:t>
            </a:r>
          </a:p>
          <a:p>
            <a:pPr lvl="2"/>
            <a:r>
              <a:rPr lang="en-US" dirty="0" smtClean="0"/>
              <a:t>Averaging results from multiple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Multi-model decision theory</a:t>
            </a:r>
          </a:p>
          <a:p>
            <a:pPr lvl="2"/>
            <a:r>
              <a:rPr lang="en-US" dirty="0" smtClean="0"/>
              <a:t>Averaging decision from each model, with weights derived for performance in that decision</a:t>
            </a:r>
          </a:p>
          <a:p>
            <a:pPr marL="1371600" lvl="2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Next steps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Methods and software for compositional standardization</a:t>
            </a:r>
          </a:p>
          <a:p>
            <a:pPr marL="1314450" lvl="2" indent="-514350"/>
            <a:r>
              <a:rPr lang="en-US" dirty="0" smtClean="0"/>
              <a:t>Big black-box in most assessments I’ve seen!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Additional research regarding internal estimation of overdispersion</a:t>
            </a:r>
          </a:p>
          <a:p>
            <a:pPr marL="1314450" lvl="2" indent="-514350"/>
            <a:r>
              <a:rPr lang="en-US" dirty="0" smtClean="0"/>
              <a:t>Does it affect estimates of uncertainty?</a:t>
            </a:r>
          </a:p>
          <a:p>
            <a:pPr marL="1314450" lvl="2" indent="-514350"/>
            <a:r>
              <a:rPr lang="en-US" dirty="0" smtClean="0"/>
              <a:t>Does it affect profiles?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Improved algorithms and software for mixed-effect assessment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Likelihood: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𝑀𝑜𝑑𝑒𝑙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 smtClean="0"/>
                  <a:t>θ</a:t>
                </a:r>
                <a:r>
                  <a:rPr lang="en-US" dirty="0" smtClean="0"/>
                  <a:t> is the set of fixed parameters</a:t>
                </a:r>
              </a:p>
              <a:p>
                <a:pPr lvl="1"/>
                <a:r>
                  <a:rPr lang="en-US" dirty="0" smtClean="0"/>
                  <a:t>D is the set of data</a:t>
                </a:r>
              </a:p>
              <a:p>
                <a:pPr lvl="1"/>
                <a:r>
                  <a:rPr lang="en-US" dirty="0" smtClean="0"/>
                  <a:t>Model is the assumed model</a:t>
                </a:r>
              </a:p>
              <a:p>
                <a:endParaRPr lang="en-US" dirty="0"/>
              </a:p>
              <a:p>
                <a:r>
                  <a:rPr lang="en-US" dirty="0" smtClean="0"/>
                  <a:t>Maximum likelihood estimation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67" t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5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on themes</a:t>
            </a:r>
          </a:p>
          <a:p>
            <a:pPr lvl="1"/>
            <a:r>
              <a:rPr lang="en-US" dirty="0" smtClean="0"/>
              <a:t>Allan Hicks, Mark Maunder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Often, there’s nuisance parameters!</a:t>
                </a:r>
              </a:p>
              <a:p>
                <a:pPr lvl="1"/>
                <a:r>
                  <a:rPr lang="en-US" dirty="0" smtClean="0"/>
                  <a:t>Processes that vary over time, space, or among individuals</a:t>
                </a:r>
              </a:p>
              <a:p>
                <a:r>
                  <a:rPr lang="en-US" dirty="0" smtClean="0"/>
                  <a:t>Can’t model as fixed effects</a:t>
                </a:r>
              </a:p>
              <a:p>
                <a:pPr lvl="1"/>
                <a:r>
                  <a:rPr lang="en-US" dirty="0" smtClean="0"/>
                  <a:t>Number of new parameters grows with amount of data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(0,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|→∞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 way to get enough data to estimate each as fixed</a:t>
                </a:r>
              </a:p>
              <a:p>
                <a:pPr lvl="1"/>
                <a:r>
                  <a:rPr lang="en-US" dirty="0" smtClean="0"/>
                  <a:t>Treat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as arising from a exchangeable random process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(0,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“State-space model”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6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Random effects are “unobservable”</a:t>
                </a:r>
              </a:p>
              <a:p>
                <a:pPr lvl="1"/>
                <a:r>
                  <a:rPr lang="en-US" dirty="0" smtClean="0"/>
                  <a:t>Meaning, we can’t get enough data to estimate them individually</a:t>
                </a:r>
              </a:p>
              <a:p>
                <a:r>
                  <a:rPr lang="en-US" dirty="0" smtClean="0"/>
                  <a:t>Law of Total Probability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⁡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where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are fixed effects</a:t>
                </a:r>
              </a:p>
              <a:p>
                <a:pPr lvl="1"/>
                <a:r>
                  <a:rPr lang="en-US" dirty="0" smtClean="0"/>
                  <a:t>ε are random effects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 smtClean="0"/>
                  <a:t> is the joint probability (easy to calculate!)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probability of random effects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 smtClean="0"/>
                  <a:t> is the “marginal log-likelihood”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67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1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Mixed-effects estimation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𝐷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“Empirical Bayes” estimator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u="sng" dirty="0" smtClean="0"/>
                  <a:t>Interpretation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An </a:t>
                </a:r>
                <a:r>
                  <a:rPr lang="en-US" i="1" dirty="0"/>
                  <a:t>unobservable is estimated using the distribution obtained by conditioning on all observables and integrating over all other </a:t>
                </a:r>
                <a:r>
                  <a:rPr lang="en-US" i="1" dirty="0" err="1"/>
                  <a:t>unobservables</a:t>
                </a:r>
                <a:r>
                  <a:rPr lang="en-US" dirty="0"/>
                  <a:t> </a:t>
                </a:r>
              </a:p>
              <a:p>
                <a:pPr marL="0" indent="0" algn="r">
                  <a:buNone/>
                </a:pPr>
                <a:r>
                  <a:rPr lang="en-US" dirty="0"/>
                  <a:t>Searle et al. (2009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6" r="-1533" b="-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0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Say we want to predict a quantity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Two types of prediction: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 smtClean="0"/>
                  <a:t>Sample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914400" lvl="1" indent="-514350">
                  <a:buSzPct val="100000"/>
                  <a:buFont typeface="+mj-lt"/>
                  <a:buAutoNum type="arabicPeriod" startAt="2"/>
                </a:pPr>
                <a:r>
                  <a:rPr lang="en-US" dirty="0" smtClean="0"/>
                  <a:t>Population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…and hierarchical models provide both very easily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67" t="-2026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7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Implications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If you want to estimate fixed effects ….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… and there’s additional stochastic process that is unobservable…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… then you can estimate fixed-effects via a mixed-effects model!</a:t>
            </a:r>
          </a:p>
          <a:p>
            <a:pPr marL="0" indent="0">
              <a:buNone/>
            </a:pPr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Generic approach to correlations, </a:t>
            </a:r>
            <a:r>
              <a:rPr lang="en-US" dirty="0" err="1" smtClean="0"/>
              <a:t>heteroskedasticity</a:t>
            </a:r>
            <a:r>
              <a:rPr lang="en-US" dirty="0" smtClean="0"/>
              <a:t>, and heterogeneity</a:t>
            </a:r>
          </a:p>
          <a:p>
            <a:pPr lvl="1"/>
            <a:r>
              <a:rPr lang="en-US" dirty="0" smtClean="0"/>
              <a:t>(Fixes most violations in statistical models)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2355</Words>
  <Application>Microsoft Office PowerPoint</Application>
  <PresentationFormat>On-screen Show (4:3)</PresentationFormat>
  <Paragraphs>353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NOAA Title Options</vt:lpstr>
      <vt:lpstr>What is the likelihood that your model is wrong?  Generalized tests and corrections for overdispersion during model fitting and exploration</vt:lpstr>
      <vt:lpstr>Outline</vt:lpstr>
      <vt:lpstr>Likelihoods</vt:lpstr>
      <vt:lpstr>Likelihoods</vt:lpstr>
      <vt:lpstr>Likelihoods</vt:lpstr>
      <vt:lpstr>Likelihoods</vt:lpstr>
      <vt:lpstr>Likelihoods</vt:lpstr>
      <vt:lpstr>Likelihoods</vt:lpstr>
      <vt:lpstr>Likelihoods</vt:lpstr>
      <vt:lpstr>Likelihoods</vt:lpstr>
      <vt:lpstr>Likelihoods</vt:lpstr>
      <vt:lpstr>Surplus production model</vt:lpstr>
      <vt:lpstr>Surplus production model</vt:lpstr>
      <vt:lpstr>Surplus production model</vt:lpstr>
      <vt:lpstr>PowerPoint Presentation</vt:lpstr>
      <vt:lpstr>Surplus production model</vt:lpstr>
      <vt:lpstr>Step #1: Comp. standardization</vt:lpstr>
      <vt:lpstr>Step #1: Comp. standardization</vt:lpstr>
      <vt:lpstr>Step #1: Comp. standardization</vt:lpstr>
      <vt:lpstr>Step #1: Comp. standardization</vt:lpstr>
      <vt:lpstr>Step #1: Comp. standardization</vt:lpstr>
      <vt:lpstr>Step #2: Estimating Neffective</vt:lpstr>
      <vt:lpstr>Step #2: Estimating Neffective</vt:lpstr>
      <vt:lpstr>Step #2: Estimating Neffective</vt:lpstr>
      <vt:lpstr>Step #2: Estimating Neffective</vt:lpstr>
      <vt:lpstr>Step #2: Estimating Neffective</vt:lpstr>
      <vt:lpstr>Step #2: Estimating Neffective</vt:lpstr>
      <vt:lpstr>Step #2: Estimating Neffective</vt:lpstr>
      <vt:lpstr>Step #2: Estimating Neffective</vt:lpstr>
      <vt:lpstr>Step #3: Process errors</vt:lpstr>
      <vt:lpstr>Step #3: Process errors</vt:lpstr>
      <vt:lpstr>Step #3: Process errors</vt:lpstr>
      <vt:lpstr>Step #3: Process errors</vt:lpstr>
      <vt:lpstr>Plan moving forward</vt:lpstr>
      <vt:lpstr>Plan moving forward</vt:lpstr>
      <vt:lpstr>Plan moving forward</vt:lpstr>
      <vt:lpstr>Plan moving forward</vt:lpstr>
      <vt:lpstr>Plan moving forward</vt:lpstr>
      <vt:lpstr>Plan moving forward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likelihood that your model is wrong?  Generalized tests and corrections for overdispersion during model fitting and exploration</dc:title>
  <dc:creator>JTT</dc:creator>
  <cp:lastModifiedBy>JTT</cp:lastModifiedBy>
  <cp:revision>48</cp:revision>
  <dcterms:created xsi:type="dcterms:W3CDTF">2015-10-12T22:07:07Z</dcterms:created>
  <dcterms:modified xsi:type="dcterms:W3CDTF">2015-10-21T17:50:28Z</dcterms:modified>
</cp:coreProperties>
</file>