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2" r:id="rId13"/>
    <p:sldId id="267" r:id="rId14"/>
    <p:sldId id="269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710"/>
  </p:normalViewPr>
  <p:slideViewPr>
    <p:cSldViewPr snapToGrid="0" snapToObjects="1">
      <p:cViewPr varScale="1">
        <p:scale>
          <a:sx n="86" d="100"/>
          <a:sy n="86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CD00-068F-4D06-9D21-E5B4B3CDBB5B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DF5DA-B73A-4F40-81CA-2DC2BAA23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2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DF5DA-B73A-4F40-81CA-2DC2BAA234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8A07-1AEB-42C9-B689-8D6051A9AA0A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7A52-558F-443F-84B0-D27D9E2B2D9A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A914-4EC2-48BA-B932-BEEF163E0A90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53C7-9925-4383-B7FB-AFFD6FEE85D0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F9A8-F337-4547-91EE-63D4BFD57BE6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94EF-6B81-4B54-9C59-ADB78C34CE73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1C36-941A-4737-90E4-C8710F496B8A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8382-7993-4A9E-AB1E-27A9FF437D1E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9795-4C84-4BEA-B866-AD0B415698CB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0E6B-DCC0-4B06-98A3-A830274751D5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7B90-1165-4C5A-A271-7F9620DF01EB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5331-B6CD-44C2-A743-86179E003A9D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23D0-AADB-43E8-A3F5-BFD4AE6BA08D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00BF-BAE6-4467-8D40-8AD47D6771FC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F424-1B20-4580-9A79-B1814FB61162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5360D-C53D-4887-B495-3DE9C9D22BA3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543-8761-4928-B9FC-41CB12094DD2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43D2EA-0A07-4C0A-969C-033DF22A3A21}" type="datetime1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3" y="712694"/>
            <a:ext cx="10546976" cy="3967436"/>
          </a:xfrm>
        </p:spPr>
        <p:txBody>
          <a:bodyPr>
            <a:noAutofit/>
          </a:bodyPr>
          <a:lstStyle/>
          <a:p>
            <a:r>
              <a:rPr lang="en-US" sz="7200" dirty="0" smtClean="0"/>
              <a:t>Estimating species interactions</a:t>
            </a:r>
            <a:br>
              <a:rPr lang="en-US" sz="7200" dirty="0" smtClean="0"/>
            </a:br>
            <a:r>
              <a:rPr lang="en-US" sz="7200" dirty="0" smtClean="0"/>
              <a:t> </a:t>
            </a:r>
            <a:r>
              <a:rPr lang="en-US" sz="7200" dirty="0"/>
              <a:t>from </a:t>
            </a:r>
            <a:r>
              <a:rPr lang="en-US" sz="7200" dirty="0" smtClean="0"/>
              <a:t>multiple data </a:t>
            </a:r>
            <a:r>
              <a:rPr lang="en-US" sz="7200" dirty="0"/>
              <a:t>sources: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5400" dirty="0" smtClean="0"/>
              <a:t>weighting solutions </a:t>
            </a:r>
            <a:r>
              <a:rPr lang="en-US" sz="5400" dirty="0"/>
              <a:t>using a </a:t>
            </a:r>
            <a:r>
              <a:rPr lang="en-US" sz="5400" dirty="0" smtClean="0"/>
              <a:t>Bayesian</a:t>
            </a:r>
            <a:br>
              <a:rPr lang="en-US" sz="5400" dirty="0" smtClean="0"/>
            </a:br>
            <a:r>
              <a:rPr lang="en-US" sz="5400" dirty="0" smtClean="0"/>
              <a:t> multispecies</a:t>
            </a:r>
            <a:r>
              <a:rPr lang="en-US" sz="5400" dirty="0"/>
              <a:t> </a:t>
            </a:r>
            <a:r>
              <a:rPr lang="en-US" sz="5400" dirty="0" smtClean="0"/>
              <a:t>production </a:t>
            </a:r>
            <a:r>
              <a:rPr lang="en-US" sz="5400" dirty="0"/>
              <a:t>model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4680130"/>
            <a:ext cx="9144000" cy="153241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Robert Wildermuth</a:t>
            </a:r>
          </a:p>
          <a:p>
            <a:r>
              <a:rPr lang="en-US" b="1" dirty="0" smtClean="0"/>
              <a:t>University of Massachusetts Dartmouth</a:t>
            </a:r>
          </a:p>
          <a:p>
            <a:r>
              <a:rPr lang="en-US" b="1" dirty="0" smtClean="0"/>
              <a:t>School for Marine Science and Technology</a:t>
            </a:r>
          </a:p>
          <a:p>
            <a:r>
              <a:rPr lang="en-US" b="1" dirty="0" smtClean="0"/>
              <a:t>CAPAM – SWFSC – Oct 11, 2015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5368482"/>
            <a:ext cx="4529328" cy="7132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03412" y="6252882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Email: </a:t>
            </a:r>
            <a:r>
              <a:rPr lang="en-US" dirty="0" err="1" smtClean="0"/>
              <a:t>rwildermuth@umassd.edu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</a:t>
            </a:r>
            <a:r>
              <a:rPr lang="en-US" dirty="0" smtClean="0"/>
              <a:t>Informing the interaction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Hierarchical information sharing: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𝑙𝑛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𝑑𝑎𝑡𝑎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Ex: Guild-level </a:t>
                </a:r>
                <a:r>
                  <a:rPr lang="en-US" dirty="0" err="1" smtClean="0"/>
                  <a:t>hyperparameter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 ~ </m:t>
                      </m:r>
                      <m:r>
                        <a:rPr lang="en-US" b="0" i="1" smtClean="0">
                          <a:latin typeface="Cambria Math" charset="0"/>
                        </a:rPr>
                        <m:t>𝑁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Some possible guilds: taxonomy, size class, trophic level, spatial sub-units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5437" y="4508500"/>
                <a:ext cx="1107888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(1)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437" y="4508500"/>
                <a:ext cx="1107888" cy="762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8603882" y="3221545"/>
                <a:ext cx="941294" cy="9009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882" y="3221545"/>
                <a:ext cx="941294" cy="900953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8597156" y="1819842"/>
                <a:ext cx="941294" cy="9009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156" y="1819842"/>
                <a:ext cx="941294" cy="900953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10264584" y="1833289"/>
                <a:ext cx="941294" cy="9009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584" y="1833289"/>
                <a:ext cx="941294" cy="900953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350494" y="4512983"/>
                <a:ext cx="1106399" cy="76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𝑔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494" y="4512983"/>
                <a:ext cx="1106399" cy="762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8" idx="4"/>
            <a:endCxn id="7" idx="0"/>
          </p:cNvCxnSpPr>
          <p:nvPr/>
        </p:nvCxnSpPr>
        <p:spPr>
          <a:xfrm>
            <a:off x="9067803" y="2720795"/>
            <a:ext cx="6726" cy="5007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10" idx="0"/>
          </p:cNvCxnSpPr>
          <p:nvPr/>
        </p:nvCxnSpPr>
        <p:spPr>
          <a:xfrm>
            <a:off x="9407327" y="3990556"/>
            <a:ext cx="1496367" cy="5224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4"/>
            <a:endCxn id="6" idx="0"/>
          </p:cNvCxnSpPr>
          <p:nvPr/>
        </p:nvCxnSpPr>
        <p:spPr>
          <a:xfrm>
            <a:off x="9074529" y="4122498"/>
            <a:ext cx="4852" cy="38600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7" idx="7"/>
          </p:cNvCxnSpPr>
          <p:nvPr/>
        </p:nvCxnSpPr>
        <p:spPr>
          <a:xfrm flipH="1">
            <a:off x="9407327" y="2602300"/>
            <a:ext cx="995106" cy="7511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3"/>
            <a:endCxn id="10" idx="1"/>
          </p:cNvCxnSpPr>
          <p:nvPr/>
        </p:nvCxnSpPr>
        <p:spPr>
          <a:xfrm>
            <a:off x="9633325" y="4889500"/>
            <a:ext cx="717169" cy="4483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</a:t>
            </a:r>
            <a:r>
              <a:rPr lang="en-US" dirty="0" smtClean="0"/>
              <a:t>Informing the interaction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Informative priors: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𝑙𝑛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𝑑𝑎𝑡𝑎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𝜑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is determined by research hypotheses or from previous ecosystem analyses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BUT: priors influence fit of the model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to incorporate disparate data to inform the interaction matrix?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tx1"/>
                </a:solidFill>
              </a:rPr>
              <a:t>How does model structure influence inference?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Q2: Model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Gompertz community interaction matrix (</a:t>
                </a:r>
                <a:r>
                  <a:rPr lang="en-US" b="1" dirty="0" smtClean="0"/>
                  <a:t>S</a:t>
                </a:r>
                <a:r>
                  <a:rPr lang="en-US" b="1" baseline="-25000" dirty="0" smtClean="0"/>
                  <a:t>[</a:t>
                </a:r>
                <a:r>
                  <a:rPr lang="en-US" b="1" baseline="-25000" dirty="0" err="1" smtClean="0"/>
                  <a:t>sp</a:t>
                </a:r>
                <a:r>
                  <a:rPr lang="en-US" b="1" baseline="-25000" dirty="0" smtClean="0"/>
                  <a:t>*</a:t>
                </a:r>
                <a:r>
                  <a:rPr lang="en-US" b="1" baseline="-25000" dirty="0" err="1" smtClean="0"/>
                  <a:t>sp</a:t>
                </a:r>
                <a:r>
                  <a:rPr lang="en-US" b="1" baseline="-25000" dirty="0" smtClean="0"/>
                  <a:t>]</a:t>
                </a:r>
                <a:r>
                  <a:rPr lang="en-US" dirty="0" smtClean="0"/>
                  <a:t>):</a:t>
                </a:r>
                <a:endParaRPr lang="en-US" dirty="0"/>
              </a:p>
              <a:p>
                <a:pPr marL="0" indent="0">
                  <a:buNone/>
                </a:pPr>
                <a:endParaRPr lang="en-US" b="1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𝒍𝒏</m:t>
                      </m:r>
                      <m:r>
                        <a:rPr lang="en-US" b="1" i="0" smtClean="0">
                          <a:latin typeface="Cambria Math" charset="0"/>
                        </a:rPr>
                        <m:t>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𝒍𝒏</m:t>
                      </m:r>
                      <m:r>
                        <a:rPr lang="en-US" b="1" i="0" smtClean="0">
                          <a:latin typeface="Cambria Math" charset="0"/>
                        </a:rPr>
                        <m:t>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charset="0"/>
                        </a:rPr>
                        <m:t>𝐫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charset="0"/>
                        </a:rPr>
                        <m:t>𝐒</m:t>
                      </m:r>
                      <m:r>
                        <a:rPr lang="en-US" b="1" i="1" smtClean="0">
                          <a:latin typeface="Cambria Math" charset="0"/>
                        </a:rPr>
                        <m:t>𝒍𝒏</m:t>
                      </m:r>
                      <m:r>
                        <a:rPr lang="en-US" b="1" i="0" smtClean="0">
                          <a:latin typeface="Cambria Math" charset="0"/>
                        </a:rPr>
                        <m:t>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a:rPr lang="en-US" b="1" i="1" smtClean="0">
                          <a:latin typeface="Cambria Math" charset="0"/>
                        </a:rPr>
                        <m:t>𝒍𝒏</m:t>
                      </m:r>
                      <m:r>
                        <a:rPr lang="en-US" b="1" i="0" smtClean="0">
                          <a:latin typeface="Cambria Math" charset="0"/>
                        </a:rPr>
                        <m:t>𝐂</m:t>
                      </m:r>
                      <m:r>
                        <a:rPr lang="en-US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t</m:t>
                      </m:r>
                      <m:r>
                        <a:rPr lang="en-US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Combines information on 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ntra- and inter-species competition</a:t>
                </a:r>
              </a:p>
              <a:p>
                <a:pPr lvl="1"/>
                <a:r>
                  <a:rPr lang="en-US" dirty="0" smtClean="0"/>
                  <a:t>Predation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Less intuitive estimation of elements 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:r>
                  <a:rPr lang="en-US" dirty="0" smtClean="0">
                    <a:sym typeface="Wingdings" panose="05000000000000000000" pitchFamily="2" charset="2"/>
                  </a:rPr>
                  <a:t> implicit assumptions about interactions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Q2: Model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825625"/>
                <a:ext cx="105640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More explicit structure: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𝒍𝒏</m:t>
                    </m:r>
                    <m:r>
                      <a:rPr lang="en-US" b="1">
                        <a:latin typeface="Cambria Math" charset="0"/>
                      </a:rPr>
                      <m:t>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𝒍𝒏</m:t>
                    </m:r>
                    <m:r>
                      <a:rPr lang="en-US" b="1">
                        <a:latin typeface="Cambria Math" charset="0"/>
                      </a:rPr>
                      <m:t>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charset="0"/>
                      </a:rPr>
                      <m:t>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charset="0"/>
                      </a:rPr>
                      <m:t>𝐂</m:t>
                    </m:r>
                    <m:r>
                      <a:rPr lang="en-US" b="1" i="1">
                        <a:latin typeface="Cambria Math" charset="0"/>
                      </a:rPr>
                      <m:t>𝒍𝒏</m:t>
                    </m:r>
                    <m:r>
                      <a:rPr lang="en-US" b="1">
                        <a:latin typeface="Cambria Math" charset="0"/>
                      </a:rPr>
                      <m:t>𝐁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charset="0"/>
                      </a:rPr>
                      <m:t>𝐏</m:t>
                    </m:r>
                    <m:r>
                      <a:rPr lang="en-US" b="1" i="1">
                        <a:latin typeface="Cambria Math" charset="0"/>
                      </a:rPr>
                      <m:t>𝒍𝒏</m:t>
                    </m:r>
                    <m:r>
                      <a:rPr lang="en-US" b="1">
                        <a:latin typeface="Cambria Math" charset="0"/>
                      </a:rPr>
                      <m:t>𝐁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b="1" i="1">
                        <a:latin typeface="Cambria Math" charset="0"/>
                      </a:rPr>
                      <m:t>𝒍𝒏</m:t>
                    </m:r>
                    <m:r>
                      <a:rPr lang="en-US" b="1">
                        <a:latin typeface="Cambria Math" charset="0"/>
                      </a:rPr>
                      <m:t>𝐂</m:t>
                    </m:r>
                    <m:r>
                      <a:rPr lang="en-US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t</m:t>
                    </m:r>
                    <m:r>
                      <a:rPr lang="en-US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Explicitly identifies competition (</a:t>
                </a:r>
                <a:r>
                  <a:rPr lang="en-US" b="1" dirty="0" smtClean="0"/>
                  <a:t>C</a:t>
                </a:r>
                <a:r>
                  <a:rPr lang="en-US" b="1" baseline="-25000" dirty="0" smtClean="0"/>
                  <a:t>[</a:t>
                </a:r>
                <a:r>
                  <a:rPr lang="en-US" b="1" baseline="-25000" dirty="0" err="1" smtClean="0"/>
                  <a:t>sp</a:t>
                </a:r>
                <a:r>
                  <a:rPr lang="en-US" b="1" baseline="-25000" dirty="0" smtClean="0"/>
                  <a:t>*</a:t>
                </a:r>
                <a:r>
                  <a:rPr lang="en-US" b="1" baseline="-25000" dirty="0" err="1" smtClean="0"/>
                  <a:t>sp</a:t>
                </a:r>
                <a:r>
                  <a:rPr lang="en-US" b="1" baseline="-25000" dirty="0"/>
                  <a:t>]</a:t>
                </a:r>
                <a:r>
                  <a:rPr lang="en-US" dirty="0" smtClean="0"/>
                  <a:t>) and predation (</a:t>
                </a:r>
                <a:r>
                  <a:rPr lang="en-US" b="1" dirty="0" smtClean="0"/>
                  <a:t>P</a:t>
                </a:r>
                <a:r>
                  <a:rPr lang="en-US" b="1" baseline="-25000" dirty="0" smtClean="0"/>
                  <a:t>[</a:t>
                </a:r>
                <a:r>
                  <a:rPr lang="en-US" b="1" baseline="-25000" dirty="0" err="1" smtClean="0"/>
                  <a:t>sp</a:t>
                </a:r>
                <a:r>
                  <a:rPr lang="en-US" b="1" baseline="-25000" dirty="0" smtClean="0"/>
                  <a:t>*</a:t>
                </a:r>
                <a:r>
                  <a:rPr lang="en-US" b="1" baseline="-25000" dirty="0" err="1" smtClean="0"/>
                  <a:t>sp</a:t>
                </a:r>
                <a:r>
                  <a:rPr lang="en-US" b="1" baseline="-25000" dirty="0"/>
                  <a:t>]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Each informed through different data</a:t>
                </a:r>
              </a:p>
              <a:p>
                <a:pPr lvl="1"/>
                <a:r>
                  <a:rPr lang="en-US" dirty="0" smtClean="0"/>
                  <a:t>All methods from Q1 possible!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825625"/>
                <a:ext cx="105640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97446"/>
            <a:ext cx="10233800" cy="45795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Incorporate diet composition, size class, and range overlap information in MS-PROD models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model behavior and inference between various datasets and structures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Expand to larger Georges Bank community, including multiple trophic levels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Incorporate into Integrated Ecosystem Assessment for NE US Shelf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Collaborators:</a:t>
            </a:r>
          </a:p>
          <a:p>
            <a:r>
              <a:rPr lang="en-US" dirty="0" smtClean="0"/>
              <a:t>UMass Dartmouth</a:t>
            </a:r>
          </a:p>
          <a:p>
            <a:pPr lvl="1"/>
            <a:r>
              <a:rPr lang="en-US" dirty="0" smtClean="0"/>
              <a:t>Gavin Fay</a:t>
            </a:r>
          </a:p>
          <a:p>
            <a:r>
              <a:rPr lang="en-US" dirty="0" smtClean="0"/>
              <a:t>ICES WG on Northwest Atlantic Regional Seas</a:t>
            </a:r>
          </a:p>
          <a:p>
            <a:pPr lvl="1"/>
            <a:r>
              <a:rPr lang="en-US" dirty="0" smtClean="0"/>
              <a:t>Sarah </a:t>
            </a:r>
            <a:r>
              <a:rPr lang="en-US" dirty="0" err="1" smtClean="0"/>
              <a:t>Gaichas</a:t>
            </a:r>
            <a:r>
              <a:rPr lang="en-US" dirty="0" smtClean="0"/>
              <a:t>, Sean Lucey</a:t>
            </a:r>
          </a:p>
          <a:p>
            <a:r>
              <a:rPr lang="en-US" dirty="0" smtClean="0"/>
              <a:t>NOAA Northeast Fisheries Science Center</a:t>
            </a:r>
          </a:p>
          <a:p>
            <a:pPr lvl="1"/>
            <a:r>
              <a:rPr lang="en-US" dirty="0" smtClean="0"/>
              <a:t>Rob </a:t>
            </a:r>
            <a:r>
              <a:rPr lang="en-US" dirty="0"/>
              <a:t>Gamble, Jason </a:t>
            </a:r>
            <a:r>
              <a:rPr lang="en-US" dirty="0" smtClean="0"/>
              <a:t>Link</a:t>
            </a:r>
          </a:p>
          <a:p>
            <a:pPr marL="0" indent="0">
              <a:buNone/>
            </a:pPr>
            <a:r>
              <a:rPr lang="en-US" dirty="0" smtClean="0"/>
              <a:t>Funding:</a:t>
            </a:r>
          </a:p>
          <a:p>
            <a:r>
              <a:rPr lang="en-US" dirty="0"/>
              <a:t>SMAST, &amp; Dept. Fisheries Oceanography </a:t>
            </a:r>
            <a:endParaRPr lang="en-US" dirty="0" smtClean="0"/>
          </a:p>
          <a:p>
            <a:r>
              <a:rPr lang="en-US" dirty="0" smtClean="0"/>
              <a:t>NOAA QUEST program</a:t>
            </a:r>
          </a:p>
          <a:p>
            <a:r>
              <a:rPr lang="en-US" dirty="0" smtClean="0"/>
              <a:t>CINAR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146" y="1513459"/>
            <a:ext cx="4529328" cy="7132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926" y="2649819"/>
            <a:ext cx="2070100" cy="939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" r="91000"/>
          <a:stretch/>
        </p:blipFill>
        <p:spPr>
          <a:xfrm>
            <a:off x="8061960" y="3919663"/>
            <a:ext cx="1097280" cy="108456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620" y="5283942"/>
            <a:ext cx="1181100" cy="13462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973" y="5286395"/>
            <a:ext cx="2611680" cy="133164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128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Talking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Intuition on informing models with disparate data (Q1)?</a:t>
            </a:r>
          </a:p>
          <a:p>
            <a:pPr lvl="1"/>
            <a:r>
              <a:rPr lang="en-US" dirty="0" smtClean="0"/>
              <a:t>Correlated data?</a:t>
            </a:r>
          </a:p>
          <a:p>
            <a:endParaRPr lang="en-US" dirty="0" smtClean="0"/>
          </a:p>
          <a:p>
            <a:r>
              <a:rPr lang="en-US" dirty="0" smtClean="0"/>
              <a:t>Candidate prior distributions? Link functions?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412" y="6252882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Email: </a:t>
            </a:r>
            <a:r>
              <a:rPr lang="en-US" dirty="0" err="1" smtClean="0"/>
              <a:t>rwildermuth@umassd.edu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 approaches in Northwest Atlantic</a:t>
            </a:r>
          </a:p>
          <a:p>
            <a:pPr lvl="1"/>
            <a:r>
              <a:rPr lang="en-US" dirty="0" smtClean="0"/>
              <a:t>MS-PROD</a:t>
            </a:r>
          </a:p>
          <a:p>
            <a:pPr lvl="1"/>
            <a:r>
              <a:rPr lang="en-US" dirty="0" smtClean="0"/>
              <a:t>MAR </a:t>
            </a:r>
            <a:r>
              <a:rPr lang="en-US" dirty="0" err="1" smtClean="0"/>
              <a:t>Gompertz</a:t>
            </a:r>
            <a:r>
              <a:rPr lang="en-US" dirty="0" smtClean="0"/>
              <a:t> approximation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questions and methods</a:t>
            </a:r>
          </a:p>
          <a:p>
            <a:pPr lvl="1"/>
            <a:r>
              <a:rPr lang="en-US" dirty="0" smtClean="0"/>
              <a:t>Incorporating disparate datasets in multispecies models</a:t>
            </a:r>
          </a:p>
          <a:p>
            <a:pPr lvl="1"/>
            <a:r>
              <a:rPr lang="en-US" dirty="0" smtClean="0"/>
              <a:t>Structural uncertainty and model inference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EcoRegions_98_07_and_StatAreas"/>
          <p:cNvPicPr>
            <a:picLocks noChangeAspect="1" noChangeArrowheads="1"/>
          </p:cNvPicPr>
          <p:nvPr/>
        </p:nvPicPr>
        <p:blipFill>
          <a:blip r:embed="rId2" cstate="print"/>
          <a:srcRect l="3636" t="5060" r="5455" b="8080"/>
          <a:stretch>
            <a:fillRect/>
          </a:stretch>
        </p:blipFill>
        <p:spPr bwMode="auto">
          <a:xfrm>
            <a:off x="6480877" y="1492385"/>
            <a:ext cx="5308298" cy="456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1" y="365125"/>
            <a:ext cx="11268635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Georges Bank </a:t>
            </a:r>
            <a:r>
              <a:rPr lang="en-US" dirty="0" err="1" smtClean="0">
                <a:solidFill>
                  <a:schemeClr val="tx1"/>
                </a:solidFill>
              </a:rPr>
              <a:t>multispp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assessment project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90688"/>
            <a:ext cx="6400800" cy="466977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accent2"/>
                </a:solidFill>
              </a:rPr>
              <a:t>Goal: Harvest advice</a:t>
            </a:r>
            <a:endParaRPr lang="en-US" sz="3200" dirty="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5" name="Group 43"/>
          <p:cNvGrpSpPr/>
          <p:nvPr/>
        </p:nvGrpSpPr>
        <p:grpSpPr>
          <a:xfrm>
            <a:off x="403410" y="882469"/>
            <a:ext cx="5960337" cy="4823847"/>
            <a:chOff x="153542" y="-199975"/>
            <a:chExt cx="9542173" cy="7476375"/>
          </a:xfrm>
        </p:grpSpPr>
        <p:sp>
          <p:nvSpPr>
            <p:cNvPr id="6" name="Arc 5"/>
            <p:cNvSpPr>
              <a:spLocks/>
            </p:cNvSpPr>
            <p:nvPr/>
          </p:nvSpPr>
          <p:spPr bwMode="auto">
            <a:xfrm rot="9014014">
              <a:off x="2335611" y="4519078"/>
              <a:ext cx="4472777" cy="2616449"/>
            </a:xfrm>
            <a:custGeom>
              <a:avLst/>
              <a:gdLst>
                <a:gd name="T0" fmla="*/ 29 w 21600"/>
                <a:gd name="T1" fmla="*/ 0 h 21597"/>
                <a:gd name="T2" fmla="*/ 1792 w 21600"/>
                <a:gd name="T3" fmla="*/ 905 h 21597"/>
                <a:gd name="T4" fmla="*/ 0 w 21600"/>
                <a:gd name="T5" fmla="*/ 905 h 215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7"/>
                <a:gd name="T11" fmla="*/ 21600 w 21600"/>
                <a:gd name="T12" fmla="*/ 21597 h 21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7" fill="none" extrusionOk="0">
                  <a:moveTo>
                    <a:pt x="348" y="-1"/>
                  </a:moveTo>
                  <a:cubicBezTo>
                    <a:pt x="12140" y="189"/>
                    <a:pt x="21600" y="9803"/>
                    <a:pt x="21600" y="21597"/>
                  </a:cubicBezTo>
                </a:path>
                <a:path w="21600" h="21597" stroke="0" extrusionOk="0">
                  <a:moveTo>
                    <a:pt x="348" y="-1"/>
                  </a:moveTo>
                  <a:cubicBezTo>
                    <a:pt x="12140" y="189"/>
                    <a:pt x="21600" y="9803"/>
                    <a:pt x="21600" y="21597"/>
                  </a:cubicBezTo>
                  <a:lnTo>
                    <a:pt x="0" y="21597"/>
                  </a:lnTo>
                  <a:close/>
                </a:path>
              </a:pathLst>
            </a:custGeom>
            <a:noFill/>
            <a:ln w="50800" cap="rnd">
              <a:solidFill>
                <a:srgbClr val="00FFFF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 sz="500">
                <a:solidFill>
                  <a:prstClr val="black"/>
                </a:solidFill>
              </a:endParaRPr>
            </a:p>
          </p:txBody>
        </p:sp>
        <p:grpSp>
          <p:nvGrpSpPr>
            <p:cNvPr id="7" name="Group 39"/>
            <p:cNvGrpSpPr/>
            <p:nvPr/>
          </p:nvGrpSpPr>
          <p:grpSpPr>
            <a:xfrm>
              <a:off x="153542" y="-199975"/>
              <a:ext cx="9233096" cy="6647023"/>
              <a:chOff x="77342" y="-629377"/>
              <a:chExt cx="9233096" cy="6647023"/>
            </a:xfrm>
          </p:grpSpPr>
          <p:grpSp>
            <p:nvGrpSpPr>
              <p:cNvPr id="13" name="Group 32"/>
              <p:cNvGrpSpPr/>
              <p:nvPr/>
            </p:nvGrpSpPr>
            <p:grpSpPr>
              <a:xfrm>
                <a:off x="77342" y="762000"/>
                <a:ext cx="9233096" cy="5255646"/>
                <a:chOff x="77342" y="762000"/>
                <a:chExt cx="9233096" cy="5255646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1981200" y="1295400"/>
                  <a:ext cx="1524000" cy="4572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Goosefish</a:t>
                  </a:r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7086600" y="2057400"/>
                  <a:ext cx="1524000" cy="4572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Dogfish</a:t>
                  </a:r>
                </a:p>
              </p:txBody>
            </p:sp>
            <p:sp>
              <p:nvSpPr>
                <p:cNvPr id="19" name="Rounded Rectangle 5"/>
                <p:cNvSpPr/>
                <p:nvPr/>
              </p:nvSpPr>
              <p:spPr>
                <a:xfrm>
                  <a:off x="7467600" y="3200401"/>
                  <a:ext cx="1842838" cy="52550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Winter Skate</a:t>
                  </a:r>
                  <a:endParaRPr lang="en-US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Rounded Rectangle 6"/>
                <p:cNvSpPr/>
                <p:nvPr/>
              </p:nvSpPr>
              <p:spPr>
                <a:xfrm>
                  <a:off x="3810000" y="3962400"/>
                  <a:ext cx="1524000" cy="4572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Herring</a:t>
                  </a:r>
                </a:p>
              </p:txBody>
            </p:sp>
            <p:sp>
              <p:nvSpPr>
                <p:cNvPr id="21" name="Rounded Rectangle 7"/>
                <p:cNvSpPr/>
                <p:nvPr/>
              </p:nvSpPr>
              <p:spPr>
                <a:xfrm>
                  <a:off x="6324600" y="4800600"/>
                  <a:ext cx="1524000" cy="4572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Mackerel</a:t>
                  </a:r>
                </a:p>
              </p:txBody>
            </p:sp>
            <p:sp>
              <p:nvSpPr>
                <p:cNvPr id="22" name="Rounded Rectangle 8"/>
                <p:cNvSpPr/>
                <p:nvPr/>
              </p:nvSpPr>
              <p:spPr>
                <a:xfrm>
                  <a:off x="77342" y="3507109"/>
                  <a:ext cx="1600200" cy="4572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Winter  Fl</a:t>
                  </a:r>
                </a:p>
              </p:txBody>
            </p:sp>
            <p:sp>
              <p:nvSpPr>
                <p:cNvPr id="23" name="Rounded Rectangle 9"/>
                <p:cNvSpPr/>
                <p:nvPr/>
              </p:nvSpPr>
              <p:spPr>
                <a:xfrm>
                  <a:off x="5638800" y="1295400"/>
                  <a:ext cx="1524000" cy="4572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Haddock</a:t>
                  </a:r>
                </a:p>
              </p:txBody>
            </p:sp>
            <p:sp>
              <p:nvSpPr>
                <p:cNvPr id="24" name="Rounded Rectangle 10"/>
                <p:cNvSpPr/>
                <p:nvPr/>
              </p:nvSpPr>
              <p:spPr>
                <a:xfrm>
                  <a:off x="152400" y="1780398"/>
                  <a:ext cx="1709949" cy="53339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Yellowtail Fl</a:t>
                  </a: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657600" y="762000"/>
                  <a:ext cx="1600200" cy="4572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Cod</a:t>
                  </a:r>
                </a:p>
              </p:txBody>
            </p:sp>
            <p:sp>
              <p:nvSpPr>
                <p:cNvPr id="26" name="Arc 5"/>
                <p:cNvSpPr>
                  <a:spLocks/>
                </p:cNvSpPr>
                <p:nvPr/>
              </p:nvSpPr>
              <p:spPr bwMode="auto">
                <a:xfrm rot="8972204">
                  <a:off x="2861187" y="1039424"/>
                  <a:ext cx="2964423" cy="1573225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stealth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Arc 5"/>
                <p:cNvSpPr>
                  <a:spLocks/>
                </p:cNvSpPr>
                <p:nvPr/>
              </p:nvSpPr>
              <p:spPr bwMode="auto">
                <a:xfrm rot="7847173">
                  <a:off x="2109563" y="4324222"/>
                  <a:ext cx="2124029" cy="1262819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stealth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Arc 5"/>
                <p:cNvSpPr>
                  <a:spLocks/>
                </p:cNvSpPr>
                <p:nvPr/>
              </p:nvSpPr>
              <p:spPr bwMode="auto">
                <a:xfrm rot="17737243">
                  <a:off x="4592556" y="2361170"/>
                  <a:ext cx="2473489" cy="1433589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stealth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Arc 5"/>
                <p:cNvSpPr>
                  <a:spLocks/>
                </p:cNvSpPr>
                <p:nvPr/>
              </p:nvSpPr>
              <p:spPr bwMode="auto">
                <a:xfrm rot="10967313">
                  <a:off x="4420160" y="1360486"/>
                  <a:ext cx="2754140" cy="3222627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stealth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Arc 5"/>
                <p:cNvSpPr>
                  <a:spLocks/>
                </p:cNvSpPr>
                <p:nvPr/>
              </p:nvSpPr>
              <p:spPr bwMode="auto">
                <a:xfrm rot="12088701">
                  <a:off x="2228574" y="2204932"/>
                  <a:ext cx="1943652" cy="1609933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stealth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Arc 5"/>
                <p:cNvSpPr>
                  <a:spLocks/>
                </p:cNvSpPr>
                <p:nvPr/>
              </p:nvSpPr>
              <p:spPr bwMode="auto">
                <a:xfrm rot="5400000">
                  <a:off x="1555114" y="1721485"/>
                  <a:ext cx="3366769" cy="2514600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Arc 5"/>
                <p:cNvSpPr>
                  <a:spLocks/>
                </p:cNvSpPr>
                <p:nvPr/>
              </p:nvSpPr>
              <p:spPr bwMode="auto">
                <a:xfrm rot="5400000">
                  <a:off x="7086600" y="3810000"/>
                  <a:ext cx="1066802" cy="762002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Arc 5"/>
                <p:cNvSpPr>
                  <a:spLocks/>
                </p:cNvSpPr>
                <p:nvPr/>
              </p:nvSpPr>
              <p:spPr bwMode="auto">
                <a:xfrm rot="18376175">
                  <a:off x="5006343" y="2710323"/>
                  <a:ext cx="2146796" cy="1786892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arrow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Arc 5"/>
                <p:cNvSpPr>
                  <a:spLocks/>
                </p:cNvSpPr>
                <p:nvPr/>
              </p:nvSpPr>
              <p:spPr bwMode="auto">
                <a:xfrm rot="16200000" flipV="1">
                  <a:off x="3101340" y="2595738"/>
                  <a:ext cx="2743200" cy="45719"/>
                </a:xfrm>
                <a:custGeom>
                  <a:avLst/>
                  <a:gdLst>
                    <a:gd name="T0" fmla="*/ 29 w 21600"/>
                    <a:gd name="T1" fmla="*/ 0 h 21597"/>
                    <a:gd name="T2" fmla="*/ 1792 w 21600"/>
                    <a:gd name="T3" fmla="*/ 905 h 21597"/>
                    <a:gd name="T4" fmla="*/ 0 w 21600"/>
                    <a:gd name="T5" fmla="*/ 905 h 215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7"/>
                    <a:gd name="T11" fmla="*/ 21600 w 21600"/>
                    <a:gd name="T12" fmla="*/ 21597 h 215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7" fill="none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</a:path>
                    <a:path w="21600" h="21597" stroke="0" extrusionOk="0">
                      <a:moveTo>
                        <a:pt x="348" y="-1"/>
                      </a:moveTo>
                      <a:cubicBezTo>
                        <a:pt x="12140" y="189"/>
                        <a:pt x="21600" y="9803"/>
                        <a:pt x="21600" y="21597"/>
                      </a:cubicBezTo>
                      <a:lnTo>
                        <a:pt x="0" y="21597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rgbClr val="00FFFF"/>
                  </a:solidFill>
                  <a:round/>
                  <a:headEnd type="stealth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50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35" name="Straight Arrow Connector 34"/>
                <p:cNvCxnSpPr>
                  <a:endCxn id="22" idx="0"/>
                </p:cNvCxnSpPr>
                <p:nvPr/>
              </p:nvCxnSpPr>
              <p:spPr>
                <a:xfrm flipH="1">
                  <a:off x="877443" y="2313797"/>
                  <a:ext cx="113156" cy="1193312"/>
                </a:xfrm>
                <a:prstGeom prst="straightConnector1">
                  <a:avLst/>
                </a:prstGeom>
                <a:ln w="57150">
                  <a:solidFill>
                    <a:srgbClr val="0000FF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ounded Rectangle 3"/>
                <p:cNvSpPr/>
                <p:nvPr/>
              </p:nvSpPr>
              <p:spPr>
                <a:xfrm>
                  <a:off x="756900" y="4800601"/>
                  <a:ext cx="1757699" cy="623574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Silver Hake</a:t>
                  </a:r>
                </a:p>
              </p:txBody>
            </p:sp>
          </p:grpSp>
          <p:sp>
            <p:nvSpPr>
              <p:cNvPr id="14" name="Arc 109"/>
              <p:cNvSpPr>
                <a:spLocks/>
              </p:cNvSpPr>
              <p:nvPr/>
            </p:nvSpPr>
            <p:spPr bwMode="auto">
              <a:xfrm rot="18730598">
                <a:off x="1073497" y="-86561"/>
                <a:ext cx="4888027" cy="3802396"/>
              </a:xfrm>
              <a:custGeom>
                <a:avLst/>
                <a:gdLst>
                  <a:gd name="T0" fmla="*/ 58112782 w 21600"/>
                  <a:gd name="T1" fmla="*/ 0 h 21297"/>
                  <a:gd name="T2" fmla="*/ 348386401 w 21600"/>
                  <a:gd name="T3" fmla="*/ 414687279 h 21297"/>
                  <a:gd name="T4" fmla="*/ 0 w 21600"/>
                  <a:gd name="T5" fmla="*/ 414687279 h 212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297"/>
                  <a:gd name="T11" fmla="*/ 21600 w 21600"/>
                  <a:gd name="T12" fmla="*/ 21297 h 212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297" fill="none" extrusionOk="0">
                    <a:moveTo>
                      <a:pt x="3603" y="-1"/>
                    </a:moveTo>
                    <a:cubicBezTo>
                      <a:pt x="13994" y="1757"/>
                      <a:pt x="21600" y="10758"/>
                      <a:pt x="21600" y="21297"/>
                    </a:cubicBezTo>
                  </a:path>
                  <a:path w="21600" h="21297" stroke="0" extrusionOk="0">
                    <a:moveTo>
                      <a:pt x="3603" y="-1"/>
                    </a:moveTo>
                    <a:cubicBezTo>
                      <a:pt x="13994" y="1757"/>
                      <a:pt x="21600" y="10758"/>
                      <a:pt x="21600" y="21297"/>
                    </a:cubicBezTo>
                    <a:lnTo>
                      <a:pt x="0" y="21297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rc 5"/>
              <p:cNvSpPr>
                <a:spLocks/>
              </p:cNvSpPr>
              <p:nvPr/>
            </p:nvSpPr>
            <p:spPr bwMode="auto">
              <a:xfrm rot="5400000">
                <a:off x="723900" y="2857502"/>
                <a:ext cx="2590800" cy="990600"/>
              </a:xfrm>
              <a:custGeom>
                <a:avLst/>
                <a:gdLst>
                  <a:gd name="T0" fmla="*/ 29 w 21600"/>
                  <a:gd name="T1" fmla="*/ 0 h 21597"/>
                  <a:gd name="T2" fmla="*/ 1792 w 21600"/>
                  <a:gd name="T3" fmla="*/ 905 h 21597"/>
                  <a:gd name="T4" fmla="*/ 0 w 21600"/>
                  <a:gd name="T5" fmla="*/ 905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348" y="-1"/>
                    </a:moveTo>
                    <a:cubicBezTo>
                      <a:pt x="12140" y="189"/>
                      <a:pt x="21600" y="9803"/>
                      <a:pt x="21600" y="21597"/>
                    </a:cubicBezTo>
                  </a:path>
                  <a:path w="21600" h="21597" stroke="0" extrusionOk="0">
                    <a:moveTo>
                      <a:pt x="348" y="-1"/>
                    </a:moveTo>
                    <a:cubicBezTo>
                      <a:pt x="12140" y="189"/>
                      <a:pt x="21600" y="9803"/>
                      <a:pt x="21600" y="21597"/>
                    </a:cubicBezTo>
                    <a:lnTo>
                      <a:pt x="0" y="21597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FFFF"/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5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961400" y="5440524"/>
              <a:ext cx="1734315" cy="84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00FFFF"/>
                  </a:solidFill>
                </a:rPr>
                <a:t>Predation</a:t>
              </a:r>
              <a:r>
                <a:rPr lang="en-US" sz="1050" dirty="0">
                  <a:solidFill>
                    <a:prstClr val="black"/>
                  </a:solidFill>
                </a:rPr>
                <a:t> </a:t>
              </a:r>
              <a:r>
                <a:rPr lang="en-US" sz="1050" dirty="0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en-US" sz="1050" dirty="0">
                  <a:solidFill>
                    <a:srgbClr val="0000FF"/>
                  </a:solidFill>
                </a:rPr>
                <a:t>Competition</a:t>
              </a:r>
            </a:p>
          </p:txBody>
        </p:sp>
        <p:grpSp>
          <p:nvGrpSpPr>
            <p:cNvPr id="9" name="Group 1"/>
            <p:cNvGrpSpPr/>
            <p:nvPr/>
          </p:nvGrpSpPr>
          <p:grpSpPr>
            <a:xfrm>
              <a:off x="3544989" y="1542103"/>
              <a:ext cx="4014853" cy="5734297"/>
              <a:chOff x="3544989" y="1542103"/>
              <a:chExt cx="4014853" cy="5734297"/>
            </a:xfrm>
          </p:grpSpPr>
          <p:sp>
            <p:nvSpPr>
              <p:cNvPr id="11" name="Arc 5"/>
              <p:cNvSpPr>
                <a:spLocks/>
              </p:cNvSpPr>
              <p:nvPr/>
            </p:nvSpPr>
            <p:spPr bwMode="auto">
              <a:xfrm rot="14787179">
                <a:off x="6025023" y="3375738"/>
                <a:ext cx="2048725" cy="1020912"/>
              </a:xfrm>
              <a:custGeom>
                <a:avLst/>
                <a:gdLst>
                  <a:gd name="T0" fmla="*/ 29 w 21600"/>
                  <a:gd name="T1" fmla="*/ 0 h 21597"/>
                  <a:gd name="T2" fmla="*/ 1792 w 21600"/>
                  <a:gd name="T3" fmla="*/ 905 h 21597"/>
                  <a:gd name="T4" fmla="*/ 0 w 21600"/>
                  <a:gd name="T5" fmla="*/ 905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348" y="-1"/>
                    </a:moveTo>
                    <a:cubicBezTo>
                      <a:pt x="12140" y="189"/>
                      <a:pt x="21600" y="9803"/>
                      <a:pt x="21600" y="21597"/>
                    </a:cubicBezTo>
                  </a:path>
                  <a:path w="21600" h="21597" stroke="0" extrusionOk="0">
                    <a:moveTo>
                      <a:pt x="348" y="-1"/>
                    </a:moveTo>
                    <a:cubicBezTo>
                      <a:pt x="12140" y="189"/>
                      <a:pt x="21600" y="9803"/>
                      <a:pt x="21600" y="21597"/>
                    </a:cubicBezTo>
                    <a:lnTo>
                      <a:pt x="0" y="21597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FFFF"/>
                </a:solidFill>
                <a:round/>
                <a:headEnd type="stealth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en-US" sz="5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rc 5"/>
              <p:cNvSpPr>
                <a:spLocks/>
              </p:cNvSpPr>
              <p:nvPr/>
            </p:nvSpPr>
            <p:spPr bwMode="auto">
              <a:xfrm rot="7684769">
                <a:off x="1996815" y="3090277"/>
                <a:ext cx="5734297" cy="2637950"/>
              </a:xfrm>
              <a:custGeom>
                <a:avLst/>
                <a:gdLst>
                  <a:gd name="T0" fmla="*/ 29 w 21600"/>
                  <a:gd name="T1" fmla="*/ 0 h 21597"/>
                  <a:gd name="T2" fmla="*/ 1792 w 21600"/>
                  <a:gd name="T3" fmla="*/ 905 h 21597"/>
                  <a:gd name="T4" fmla="*/ 0 w 21600"/>
                  <a:gd name="T5" fmla="*/ 905 h 2159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7"/>
                  <a:gd name="T11" fmla="*/ 21600 w 21600"/>
                  <a:gd name="T12" fmla="*/ 21597 h 215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7" fill="none" extrusionOk="0">
                    <a:moveTo>
                      <a:pt x="348" y="-1"/>
                    </a:moveTo>
                    <a:cubicBezTo>
                      <a:pt x="12140" y="189"/>
                      <a:pt x="21600" y="9803"/>
                      <a:pt x="21600" y="21597"/>
                    </a:cubicBezTo>
                  </a:path>
                  <a:path w="21600" h="21597" stroke="0" extrusionOk="0">
                    <a:moveTo>
                      <a:pt x="348" y="-1"/>
                    </a:moveTo>
                    <a:cubicBezTo>
                      <a:pt x="12140" y="189"/>
                      <a:pt x="21600" y="9803"/>
                      <a:pt x="21600" y="21597"/>
                    </a:cubicBezTo>
                    <a:lnTo>
                      <a:pt x="0" y="21597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FFFF"/>
                </a:solidFill>
                <a:round/>
                <a:headEnd type="none" w="med" len="med"/>
                <a:tailEnd type="triangle" w="sm" len="sm"/>
              </a:ln>
            </p:spPr>
            <p:txBody>
              <a:bodyPr wrap="none" anchor="ctr"/>
              <a:lstStyle/>
              <a:p>
                <a:endParaRPr lang="en-US" sz="5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5410200" y="4876800"/>
              <a:ext cx="914400" cy="609600"/>
            </a:xfrm>
            <a:prstGeom prst="straightConnector1">
              <a:avLst/>
            </a:prstGeom>
            <a:ln w="38100">
              <a:solidFill>
                <a:srgbClr val="0066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03412" y="6252882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S. </a:t>
            </a:r>
            <a:r>
              <a:rPr lang="en-US" dirty="0" err="1" smtClean="0"/>
              <a:t>Gaichas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mpty_sp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6858000" cy="6858000"/>
          </a:xfrm>
          <a:prstGeom prst="rect">
            <a:avLst/>
          </a:prstGeom>
          <a:solidFill>
            <a:srgbClr val="0070C0">
              <a:alpha val="5000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799" y="274638"/>
            <a:ext cx="2123061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Possible species groupings</a:t>
            </a:r>
          </a:p>
        </p:txBody>
      </p:sp>
      <p:grpSp>
        <p:nvGrpSpPr>
          <p:cNvPr id="4" name="Group 34"/>
          <p:cNvGrpSpPr/>
          <p:nvPr/>
        </p:nvGrpSpPr>
        <p:grpSpPr>
          <a:xfrm>
            <a:off x="1828800" y="457201"/>
            <a:ext cx="6477000" cy="5984649"/>
            <a:chOff x="304800" y="457200"/>
            <a:chExt cx="6477000" cy="5984649"/>
          </a:xfrm>
        </p:grpSpPr>
        <p:sp>
          <p:nvSpPr>
            <p:cNvPr id="5" name="Rectangle 4"/>
            <p:cNvSpPr/>
            <p:nvPr/>
          </p:nvSpPr>
          <p:spPr>
            <a:xfrm>
              <a:off x="4876800" y="3733800"/>
              <a:ext cx="1752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7000" y="2133600"/>
              <a:ext cx="1752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533400"/>
              <a:ext cx="1752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533400"/>
              <a:ext cx="1752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" name="Picture 2" descr="http://new-brunswick.net/new-brunswick/sharks/species/pics/spinydogfish3.jpg"/>
            <p:cNvPicPr>
              <a:picLocks noChangeAspect="1" noChangeArrowheads="1"/>
            </p:cNvPicPr>
            <p:nvPr/>
          </p:nvPicPr>
          <p:blipFill>
            <a:blip r:embed="rId3" cstate="print"/>
            <a:srcRect b="16800"/>
            <a:stretch>
              <a:fillRect/>
            </a:stretch>
          </p:blipFill>
          <p:spPr bwMode="auto">
            <a:xfrm>
              <a:off x="304800" y="762000"/>
              <a:ext cx="1905000" cy="495300"/>
            </a:xfrm>
            <a:prstGeom prst="rect">
              <a:avLst/>
            </a:prstGeom>
            <a:noFill/>
          </p:spPr>
        </p:pic>
        <p:pic>
          <p:nvPicPr>
            <p:cNvPr id="10" name="Picture 4" descr="http://www.greateratlantic.fisheries.noaa.gov/sustainable/species/skate/winterskate300x18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6461" y="457200"/>
              <a:ext cx="1763139" cy="1104901"/>
            </a:xfrm>
            <a:prstGeom prst="rect">
              <a:avLst/>
            </a:prstGeom>
            <a:noFill/>
          </p:spPr>
        </p:pic>
        <p:pic>
          <p:nvPicPr>
            <p:cNvPr id="11" name="Picture 6" descr="http://www.scottsbt.com/fishids/idmisc/files/atlantic_herrin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828674"/>
              <a:ext cx="1905000" cy="600075"/>
            </a:xfrm>
            <a:prstGeom prst="rect">
              <a:avLst/>
            </a:prstGeom>
            <a:noFill/>
          </p:spPr>
        </p:pic>
        <p:pic>
          <p:nvPicPr>
            <p:cNvPr id="12" name="Picture 8" descr="http://www.fishwatch.gov/seafood_profiles/species/cod/imgs/cod_atlanticFNL_RR_NB_Speci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288" y="2133600"/>
              <a:ext cx="1763776" cy="10668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Picture 10" descr="http://britishseafishing.co.uk/wp-content/uploads/2012/08/Haddock-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67000" y="2390774"/>
              <a:ext cx="1752600" cy="657225"/>
            </a:xfrm>
            <a:prstGeom prst="rect">
              <a:avLst/>
            </a:prstGeom>
            <a:noFill/>
          </p:spPr>
        </p:pic>
        <p:pic>
          <p:nvPicPr>
            <p:cNvPr id="14" name="Picture 12" descr="http://www.greateratlantic.fisheries.noaa.gov/nero/fishermen/images/Multispecies/images/yellowtailflounder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2133600"/>
              <a:ext cx="2057400" cy="108160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Picture 20" descr="http://www.edc.uri.edu/restoration/html/gallery/images/fish/winterfl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000" y="3810000"/>
              <a:ext cx="1821792" cy="990600"/>
            </a:xfrm>
            <a:prstGeom prst="rect">
              <a:avLst/>
            </a:prstGeom>
            <a:noFill/>
          </p:spPr>
        </p:pic>
        <p:pic>
          <p:nvPicPr>
            <p:cNvPr id="16" name="Picture 22" descr="https://upload.wikimedia.org/wikipedia/commons/c/cb/Scomber_scombru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63952" y="3810000"/>
              <a:ext cx="1732280" cy="10477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" name="Picture 24" descr="http://www.greateratlantic.fisheries.noaa.gov/nero/fishermen/images/Multispecies/images/silverhake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76799" y="4077352"/>
              <a:ext cx="1752601" cy="57084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8" name="Picture 28" descr="http://www.allthesea.com/img/Goosefish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75759" y="5410200"/>
              <a:ext cx="1834041" cy="1031649"/>
            </a:xfrm>
            <a:prstGeom prst="rect">
              <a:avLst/>
            </a:prstGeom>
            <a:noFill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0" y="2133601"/>
            <a:ext cx="2133600" cy="3992563"/>
          </a:xfrm>
        </p:spPr>
        <p:txBody>
          <a:bodyPr>
            <a:normAutofit/>
          </a:bodyPr>
          <a:lstStyle/>
          <a:p>
            <a:r>
              <a:rPr lang="en-US" sz="2000" dirty="0"/>
              <a:t>Full system</a:t>
            </a:r>
          </a:p>
          <a:p>
            <a:r>
              <a:rPr lang="en-US" sz="2000" dirty="0"/>
              <a:t>Taxonomic</a:t>
            </a:r>
          </a:p>
          <a:p>
            <a:r>
              <a:rPr lang="en-US" sz="2000" dirty="0"/>
              <a:t>Habitat</a:t>
            </a:r>
          </a:p>
          <a:p>
            <a:r>
              <a:rPr lang="en-US" sz="2000" dirty="0"/>
              <a:t>Taxonomic +</a:t>
            </a:r>
          </a:p>
          <a:p>
            <a:pPr>
              <a:buNone/>
            </a:pPr>
            <a:r>
              <a:rPr lang="en-US" sz="2000" dirty="0"/>
              <a:t>       Feeding guild</a:t>
            </a:r>
          </a:p>
          <a:p>
            <a:r>
              <a:rPr lang="en-US" sz="2000" dirty="0"/>
              <a:t>Size based</a:t>
            </a:r>
          </a:p>
          <a:p>
            <a:r>
              <a:rPr lang="en-US" sz="2000" dirty="0"/>
              <a:t>Fleet based</a:t>
            </a:r>
          </a:p>
          <a:p>
            <a:r>
              <a:rPr lang="en-US" sz="2000" dirty="0"/>
              <a:t>Area based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656837" y="6357812"/>
            <a:ext cx="23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credit: S. </a:t>
            </a:r>
            <a:r>
              <a:rPr lang="en-US" dirty="0" err="1" smtClean="0"/>
              <a:t>Gaichas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Multispecies Production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6192"/>
                <a:ext cx="10515600" cy="512379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MS-PROD (Gamble &amp; Link 2009):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≠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effectLst/>
                </a:endParaRPr>
              </a:p>
              <a:p>
                <a:endParaRPr lang="en-US" dirty="0"/>
              </a:p>
              <a:p>
                <a:endParaRPr lang="en-US" dirty="0" smtClean="0">
                  <a:effectLst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effectLst/>
                  </a:rPr>
                  <a:t>Biologically explicit dynamics</a:t>
                </a:r>
              </a:p>
              <a:p>
                <a:r>
                  <a:rPr lang="en-US" dirty="0" smtClean="0">
                    <a:sym typeface="Wingdings"/>
                  </a:rPr>
                  <a:t>Low </a:t>
                </a:r>
                <a:r>
                  <a:rPr lang="en-US" dirty="0" err="1" smtClean="0">
                    <a:sym typeface="Wingdings"/>
                  </a:rPr>
                  <a:t>data:parameter</a:t>
                </a:r>
                <a:r>
                  <a:rPr lang="en-US" dirty="0" smtClean="0">
                    <a:sym typeface="Wingdings"/>
                  </a:rPr>
                  <a:t> ratio  </a:t>
                </a:r>
                <a:r>
                  <a:rPr lang="en-US" i="1" dirty="0" smtClean="0">
                    <a:sym typeface="Wingdings"/>
                  </a:rPr>
                  <a:t>data hungry</a:t>
                </a:r>
                <a:r>
                  <a:rPr lang="en-US" dirty="0" smtClean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6192"/>
                <a:ext cx="10515600" cy="512379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878227" y="3168917"/>
            <a:ext cx="1549148" cy="1065564"/>
            <a:chOff x="1120000" y="3035788"/>
            <a:chExt cx="1549148" cy="1065564"/>
          </a:xfrm>
        </p:grpSpPr>
        <p:sp>
          <p:nvSpPr>
            <p:cNvPr id="4" name="Rectangle 3"/>
            <p:cNvSpPr/>
            <p:nvPr/>
          </p:nvSpPr>
          <p:spPr>
            <a:xfrm>
              <a:off x="1120000" y="3402105"/>
              <a:ext cx="1434941" cy="699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Biomass of </a:t>
              </a:r>
              <a:r>
                <a:rPr lang="en-US" dirty="0" err="1" smtClean="0">
                  <a:solidFill>
                    <a:schemeClr val="bg1"/>
                  </a:solidFill>
                </a:rPr>
                <a:t>sp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 err="1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>
              <a:endCxn id="4" idx="0"/>
            </p:cNvCxnSpPr>
            <p:nvPr/>
          </p:nvCxnSpPr>
          <p:spPr>
            <a:xfrm>
              <a:off x="1667435" y="3039035"/>
              <a:ext cx="170036" cy="36307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222938" y="3035788"/>
              <a:ext cx="446210" cy="36631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584967" y="3110792"/>
            <a:ext cx="1371600" cy="968752"/>
            <a:chOff x="3079376" y="3032541"/>
            <a:chExt cx="1371600" cy="968752"/>
          </a:xfrm>
        </p:grpSpPr>
        <p:sp>
          <p:nvSpPr>
            <p:cNvPr id="7" name="Rounded Rectangle 6"/>
            <p:cNvSpPr/>
            <p:nvPr/>
          </p:nvSpPr>
          <p:spPr>
            <a:xfrm>
              <a:off x="3079376" y="3402105"/>
              <a:ext cx="1371600" cy="599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Intrinsic growth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761830" y="3032541"/>
              <a:ext cx="64874" cy="36307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385698" y="3136066"/>
            <a:ext cx="1565586" cy="1705219"/>
            <a:chOff x="3596262" y="3128344"/>
            <a:chExt cx="1565586" cy="1705219"/>
          </a:xfrm>
        </p:grpSpPr>
        <p:sp>
          <p:nvSpPr>
            <p:cNvPr id="8" name="Rounded Rectangle 7"/>
            <p:cNvSpPr/>
            <p:nvPr/>
          </p:nvSpPr>
          <p:spPr>
            <a:xfrm>
              <a:off x="3596262" y="4234375"/>
              <a:ext cx="1371600" cy="599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Capacity of </a:t>
              </a:r>
              <a:r>
                <a:rPr lang="en-US" dirty="0" err="1" smtClean="0">
                  <a:solidFill>
                    <a:schemeClr val="bg1"/>
                  </a:solidFill>
                </a:rPr>
                <a:t>sp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 err="1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4572009" y="3128344"/>
              <a:ext cx="589839" cy="103379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850381" y="2791755"/>
            <a:ext cx="1613061" cy="1290443"/>
            <a:chOff x="5150809" y="2736762"/>
            <a:chExt cx="1613061" cy="1290443"/>
          </a:xfrm>
        </p:grpSpPr>
        <p:sp>
          <p:nvSpPr>
            <p:cNvPr id="9" name="Rounded Rectangle 8"/>
            <p:cNvSpPr/>
            <p:nvPr/>
          </p:nvSpPr>
          <p:spPr>
            <a:xfrm>
              <a:off x="5150809" y="3428017"/>
              <a:ext cx="1613061" cy="599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Competition </a:t>
              </a:r>
              <a:r>
                <a:rPr lang="en-US" dirty="0" err="1" smtClean="0">
                  <a:solidFill>
                    <a:schemeClr val="bg1"/>
                  </a:solidFill>
                </a:rPr>
                <a:t>coeff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042358" y="2736762"/>
              <a:ext cx="721512" cy="68063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908749" y="3317234"/>
            <a:ext cx="1371600" cy="1735808"/>
            <a:chOff x="6096000" y="3235866"/>
            <a:chExt cx="1371600" cy="1735808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4372486"/>
              <a:ext cx="1371600" cy="599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Capacity of system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816893" y="3235866"/>
              <a:ext cx="105877" cy="11366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996527" y="2791755"/>
            <a:ext cx="1434941" cy="1442726"/>
            <a:chOff x="7067529" y="2684538"/>
            <a:chExt cx="1434941" cy="1442726"/>
          </a:xfrm>
        </p:grpSpPr>
        <p:sp>
          <p:nvSpPr>
            <p:cNvPr id="6" name="Rectangle 5"/>
            <p:cNvSpPr/>
            <p:nvPr/>
          </p:nvSpPr>
          <p:spPr>
            <a:xfrm>
              <a:off x="7067529" y="3428017"/>
              <a:ext cx="1434941" cy="699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Biomass of </a:t>
              </a:r>
              <a:r>
                <a:rPr lang="en-US" dirty="0" err="1" smtClean="0">
                  <a:solidFill>
                    <a:schemeClr val="bg1"/>
                  </a:solidFill>
                </a:rPr>
                <a:t>sp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>
              <a:endCxn id="6" idx="0"/>
            </p:cNvCxnSpPr>
            <p:nvPr/>
          </p:nvCxnSpPr>
          <p:spPr>
            <a:xfrm>
              <a:off x="7215034" y="2684538"/>
              <a:ext cx="569966" cy="74347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8604457" y="3116173"/>
            <a:ext cx="1371600" cy="1041177"/>
            <a:chOff x="8914573" y="3337961"/>
            <a:chExt cx="1371600" cy="1041177"/>
          </a:xfrm>
        </p:grpSpPr>
        <p:sp>
          <p:nvSpPr>
            <p:cNvPr id="11" name="Rounded Rectangle 10"/>
            <p:cNvSpPr/>
            <p:nvPr/>
          </p:nvSpPr>
          <p:spPr>
            <a:xfrm>
              <a:off x="8914573" y="3779950"/>
              <a:ext cx="1371600" cy="599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Predation </a:t>
              </a:r>
              <a:r>
                <a:rPr lang="en-US" dirty="0" err="1" smtClean="0">
                  <a:solidFill>
                    <a:schemeClr val="bg1"/>
                  </a:solidFill>
                </a:rPr>
                <a:t>coeff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9458724" y="3337961"/>
              <a:ext cx="167745" cy="38965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427998" y="3091655"/>
            <a:ext cx="1586570" cy="791160"/>
            <a:chOff x="10398505" y="2960568"/>
            <a:chExt cx="1586570" cy="791160"/>
          </a:xfrm>
        </p:grpSpPr>
        <p:sp>
          <p:nvSpPr>
            <p:cNvPr id="5" name="Rectangle 4"/>
            <p:cNvSpPr/>
            <p:nvPr/>
          </p:nvSpPr>
          <p:spPr>
            <a:xfrm>
              <a:off x="10398505" y="3219051"/>
              <a:ext cx="1586570" cy="532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Harvest of </a:t>
              </a:r>
              <a:r>
                <a:rPr lang="en-US" dirty="0" err="1" smtClean="0">
                  <a:solidFill>
                    <a:schemeClr val="bg1"/>
                  </a:solidFill>
                </a:rPr>
                <a:t>sp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 err="1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0816307" y="2960568"/>
              <a:ext cx="219555" cy="25350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9805509" y="3110792"/>
            <a:ext cx="1434941" cy="1932664"/>
            <a:chOff x="7067529" y="2194600"/>
            <a:chExt cx="1434941" cy="1932664"/>
          </a:xfrm>
        </p:grpSpPr>
        <p:sp>
          <p:nvSpPr>
            <p:cNvPr id="34" name="Rectangle 33"/>
            <p:cNvSpPr/>
            <p:nvPr/>
          </p:nvSpPr>
          <p:spPr>
            <a:xfrm>
              <a:off x="7067529" y="3428017"/>
              <a:ext cx="1434941" cy="699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Biomass of </a:t>
              </a:r>
              <a:r>
                <a:rPr lang="en-US" dirty="0" err="1" smtClean="0">
                  <a:solidFill>
                    <a:schemeClr val="bg1"/>
                  </a:solidFill>
                </a:rPr>
                <a:t>pred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34"/>
            <p:cNvCxnSpPr>
              <a:endCxn id="34" idx="0"/>
            </p:cNvCxnSpPr>
            <p:nvPr/>
          </p:nvCxnSpPr>
          <p:spPr>
            <a:xfrm>
              <a:off x="7117033" y="2194600"/>
              <a:ext cx="667967" cy="123341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21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 </a:t>
            </a:r>
            <a:r>
              <a:rPr lang="en-US" dirty="0" err="1" smtClean="0"/>
              <a:t>Gompertz</a:t>
            </a:r>
            <a:r>
              <a:rPr lang="en-US" dirty="0" smtClean="0"/>
              <a:t> approximation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466192"/>
                <a:ext cx="10233800" cy="512379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Linearized MS-PROD (after </a:t>
                </a:r>
                <a:r>
                  <a:rPr lang="en-US" dirty="0" err="1" smtClean="0"/>
                  <a:t>Gaichas</a:t>
                </a:r>
                <a:r>
                  <a:rPr lang="en-US" dirty="0" smtClean="0"/>
                  <a:t> et al. 2012):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𝑙𝑛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𝑙𝑛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effectLst/>
                </a:endParaRPr>
              </a:p>
              <a:p>
                <a:endParaRPr lang="en-US" dirty="0"/>
              </a:p>
              <a:p>
                <a:endParaRPr lang="en-US" dirty="0" smtClean="0">
                  <a:effectLst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>
                    <a:effectLst/>
                  </a:rPr>
                  <a:t>Less explicit</a:t>
                </a:r>
              </a:p>
              <a:p>
                <a:r>
                  <a:rPr lang="en-US" dirty="0" smtClean="0">
                    <a:effectLst/>
                  </a:rPr>
                  <a:t>Approximates logistic growth well (Ives et al. 2003)</a:t>
                </a:r>
              </a:p>
              <a:p>
                <a:r>
                  <a:rPr lang="en-US" dirty="0" smtClean="0"/>
                  <a:t>Fewer estimated parameters (higher </a:t>
                </a:r>
                <a:r>
                  <a:rPr lang="en-US" dirty="0" err="1" smtClean="0"/>
                  <a:t>data:parameter</a:t>
                </a:r>
                <a:r>
                  <a:rPr lang="en-US" dirty="0" smtClean="0"/>
                  <a:t> ratio)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466192"/>
                <a:ext cx="10233800" cy="512379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712311" y="3030828"/>
            <a:ext cx="2220254" cy="1155631"/>
            <a:chOff x="1120000" y="2945721"/>
            <a:chExt cx="2220254" cy="1155631"/>
          </a:xfrm>
        </p:grpSpPr>
        <p:sp>
          <p:nvSpPr>
            <p:cNvPr id="4" name="Rectangle 3"/>
            <p:cNvSpPr/>
            <p:nvPr/>
          </p:nvSpPr>
          <p:spPr>
            <a:xfrm>
              <a:off x="1120000" y="3402105"/>
              <a:ext cx="1434941" cy="699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Biomass of </a:t>
              </a:r>
              <a:r>
                <a:rPr lang="en-US" dirty="0" err="1" smtClean="0">
                  <a:solidFill>
                    <a:schemeClr val="bg1"/>
                  </a:solidFill>
                </a:rPr>
                <a:t>sp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 err="1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>
              <a:endCxn id="4" idx="0"/>
            </p:cNvCxnSpPr>
            <p:nvPr/>
          </p:nvCxnSpPr>
          <p:spPr>
            <a:xfrm>
              <a:off x="1667435" y="3039035"/>
              <a:ext cx="170036" cy="36307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222938" y="2945721"/>
              <a:ext cx="1117316" cy="45638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69297" y="3081644"/>
            <a:ext cx="1371600" cy="2031917"/>
            <a:chOff x="3079376" y="1969376"/>
            <a:chExt cx="1371600" cy="2031917"/>
          </a:xfrm>
        </p:grpSpPr>
        <p:sp>
          <p:nvSpPr>
            <p:cNvPr id="7" name="Rounded Rectangle 6"/>
            <p:cNvSpPr/>
            <p:nvPr/>
          </p:nvSpPr>
          <p:spPr>
            <a:xfrm>
              <a:off x="3079376" y="3402105"/>
              <a:ext cx="1371600" cy="599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Intrinsic growth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761830" y="1969376"/>
              <a:ext cx="574611" cy="142623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160967" y="3030828"/>
            <a:ext cx="1613061" cy="1443173"/>
            <a:chOff x="5150809" y="2584032"/>
            <a:chExt cx="1613061" cy="1443173"/>
          </a:xfrm>
        </p:grpSpPr>
        <p:sp>
          <p:nvSpPr>
            <p:cNvPr id="9" name="Rounded Rectangle 8"/>
            <p:cNvSpPr/>
            <p:nvPr/>
          </p:nvSpPr>
          <p:spPr>
            <a:xfrm>
              <a:off x="5150809" y="3428017"/>
              <a:ext cx="1613061" cy="599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Interaction</a:t>
              </a: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coeff</a:t>
              </a:r>
              <a:r>
                <a:rPr lang="en-US" dirty="0" smtClean="0">
                  <a:solidFill>
                    <a:schemeClr val="bg1"/>
                  </a:solidFill>
                </a:rPr>
                <a:t>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042357" y="2584032"/>
              <a:ext cx="261426" cy="83336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924314" y="3081644"/>
            <a:ext cx="1434941" cy="1748293"/>
            <a:chOff x="7067529" y="2378971"/>
            <a:chExt cx="1434941" cy="1748293"/>
          </a:xfrm>
        </p:grpSpPr>
        <p:sp>
          <p:nvSpPr>
            <p:cNvPr id="6" name="Rectangle 5"/>
            <p:cNvSpPr/>
            <p:nvPr/>
          </p:nvSpPr>
          <p:spPr>
            <a:xfrm>
              <a:off x="7067529" y="3428017"/>
              <a:ext cx="1434941" cy="6992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Biomass of </a:t>
              </a:r>
              <a:r>
                <a:rPr lang="en-US" dirty="0" err="1" smtClean="0">
                  <a:solidFill>
                    <a:schemeClr val="bg1"/>
                  </a:solidFill>
                </a:rPr>
                <a:t>sp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>
              <a:endCxn id="6" idx="0"/>
            </p:cNvCxnSpPr>
            <p:nvPr/>
          </p:nvCxnSpPr>
          <p:spPr>
            <a:xfrm>
              <a:off x="7633226" y="2378971"/>
              <a:ext cx="151774" cy="10490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960556" y="3054395"/>
            <a:ext cx="1586570" cy="850579"/>
            <a:chOff x="10398505" y="2901149"/>
            <a:chExt cx="1586570" cy="850579"/>
          </a:xfrm>
        </p:grpSpPr>
        <p:sp>
          <p:nvSpPr>
            <p:cNvPr id="5" name="Rectangle 4"/>
            <p:cNvSpPr/>
            <p:nvPr/>
          </p:nvSpPr>
          <p:spPr>
            <a:xfrm>
              <a:off x="10398505" y="3219051"/>
              <a:ext cx="1586570" cy="532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Harvest of </a:t>
              </a:r>
              <a:r>
                <a:rPr lang="en-US" dirty="0" err="1" smtClean="0">
                  <a:solidFill>
                    <a:schemeClr val="bg1"/>
                  </a:solidFill>
                </a:rPr>
                <a:t>sp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>
                  <a:solidFill>
                    <a:schemeClr val="bg1"/>
                  </a:solidFill>
                </a:rPr>
                <a:t>j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10982705" y="2901149"/>
              <a:ext cx="53157" cy="31292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23006" y="3054395"/>
            <a:ext cx="1586570" cy="1043208"/>
            <a:chOff x="4838768" y="2924829"/>
            <a:chExt cx="1586570" cy="1043208"/>
          </a:xfrm>
        </p:grpSpPr>
        <p:sp>
          <p:nvSpPr>
            <p:cNvPr id="21" name="Rectangle 20"/>
            <p:cNvSpPr/>
            <p:nvPr/>
          </p:nvSpPr>
          <p:spPr>
            <a:xfrm>
              <a:off x="4838768" y="3435360"/>
              <a:ext cx="1586570" cy="532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Harvest of </a:t>
              </a:r>
              <a:r>
                <a:rPr lang="en-US" dirty="0" err="1" smtClean="0">
                  <a:solidFill>
                    <a:schemeClr val="bg1"/>
                  </a:solidFill>
                </a:rPr>
                <a:t>sp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</a:rPr>
                <a:t>i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587438" y="2924829"/>
              <a:ext cx="550024" cy="51053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934402" y="3030828"/>
            <a:ext cx="1613061" cy="1637816"/>
            <a:chOff x="5150809" y="2389389"/>
            <a:chExt cx="1613061" cy="1637816"/>
          </a:xfrm>
        </p:grpSpPr>
        <p:sp>
          <p:nvSpPr>
            <p:cNvPr id="29" name="Rounded Rectangle 28"/>
            <p:cNvSpPr/>
            <p:nvPr/>
          </p:nvSpPr>
          <p:spPr>
            <a:xfrm>
              <a:off x="5150809" y="3428017"/>
              <a:ext cx="1613061" cy="599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Process error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776759" y="2389389"/>
              <a:ext cx="265599" cy="102801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16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Q1: Informing the interaction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Ecosystem-level datasets:</a:t>
            </a:r>
          </a:p>
          <a:p>
            <a:pPr lvl="1"/>
            <a:r>
              <a:rPr lang="en-US" sz="2800" dirty="0" err="1" smtClean="0"/>
              <a:t>Multispp</a:t>
            </a:r>
            <a:r>
              <a:rPr lang="en-US" sz="2800" dirty="0" smtClean="0"/>
              <a:t> catch records</a:t>
            </a:r>
          </a:p>
          <a:p>
            <a:pPr lvl="1"/>
            <a:r>
              <a:rPr lang="en-US" sz="2800" dirty="0" err="1" smtClean="0"/>
              <a:t>Multispp</a:t>
            </a:r>
            <a:r>
              <a:rPr lang="en-US" sz="2800" dirty="0" smtClean="0"/>
              <a:t> survey indices</a:t>
            </a:r>
          </a:p>
          <a:p>
            <a:r>
              <a:rPr lang="en-US" sz="3200" dirty="0" smtClean="0"/>
              <a:t>Additional data:</a:t>
            </a:r>
          </a:p>
          <a:p>
            <a:pPr lvl="1"/>
            <a:r>
              <a:rPr lang="en-US" sz="2800" dirty="0" smtClean="0"/>
              <a:t>Taxonomic/phylogenetic </a:t>
            </a:r>
            <a:r>
              <a:rPr lang="en-US" sz="2800" dirty="0"/>
              <a:t>groups</a:t>
            </a:r>
          </a:p>
          <a:p>
            <a:pPr lvl="1"/>
            <a:r>
              <a:rPr lang="en-US" sz="2800" dirty="0" smtClean="0"/>
              <a:t>Range overlap</a:t>
            </a:r>
          </a:p>
          <a:p>
            <a:pPr lvl="1"/>
            <a:r>
              <a:rPr lang="en-US" sz="2800" dirty="0" smtClean="0"/>
              <a:t>Isotopes</a:t>
            </a:r>
          </a:p>
          <a:p>
            <a:pPr lvl="1"/>
            <a:r>
              <a:rPr lang="en-US" sz="2800" dirty="0" smtClean="0"/>
              <a:t>Diet composition (overlap)</a:t>
            </a:r>
          </a:p>
          <a:p>
            <a:pPr lvl="1"/>
            <a:r>
              <a:rPr lang="en-US" sz="2800" dirty="0" smtClean="0"/>
              <a:t>Size distribution</a:t>
            </a:r>
          </a:p>
          <a:p>
            <a:pPr lvl="1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65228" y="2396358"/>
            <a:ext cx="3389585" cy="725214"/>
            <a:chOff x="5565228" y="2396358"/>
            <a:chExt cx="3389585" cy="725214"/>
          </a:xfrm>
        </p:grpSpPr>
        <p:sp>
          <p:nvSpPr>
            <p:cNvPr id="5" name="Rounded Rectangle 4"/>
            <p:cNvSpPr/>
            <p:nvPr/>
          </p:nvSpPr>
          <p:spPr>
            <a:xfrm>
              <a:off x="6448095" y="2396358"/>
              <a:ext cx="2506718" cy="7252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Traditional efforts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5565228" y="2475186"/>
              <a:ext cx="671672" cy="583324"/>
            </a:xfrm>
            <a:prstGeom prst="rightBrace">
              <a:avLst>
                <a:gd name="adj1" fmla="val 8333"/>
                <a:gd name="adj2" fmla="val 47297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26469" y="3862551"/>
            <a:ext cx="3381703" cy="1456426"/>
            <a:chOff x="6826469" y="3862551"/>
            <a:chExt cx="3381703" cy="1456426"/>
          </a:xfrm>
        </p:grpSpPr>
        <p:sp>
          <p:nvSpPr>
            <p:cNvPr id="7" name="Right Brace 6"/>
            <p:cNvSpPr/>
            <p:nvPr/>
          </p:nvSpPr>
          <p:spPr>
            <a:xfrm>
              <a:off x="6826469" y="3862551"/>
              <a:ext cx="646386" cy="1456426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701454" y="4138447"/>
              <a:ext cx="2506718" cy="7252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Competition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01064" y="5318977"/>
            <a:ext cx="3373326" cy="844514"/>
            <a:chOff x="5229392" y="5171890"/>
            <a:chExt cx="3373326" cy="844514"/>
          </a:xfrm>
        </p:grpSpPr>
        <p:sp>
          <p:nvSpPr>
            <p:cNvPr id="10" name="Right Brace 9"/>
            <p:cNvSpPr/>
            <p:nvPr/>
          </p:nvSpPr>
          <p:spPr>
            <a:xfrm>
              <a:off x="5229392" y="5171890"/>
              <a:ext cx="671672" cy="773569"/>
            </a:xfrm>
            <a:prstGeom prst="rightBrace">
              <a:avLst>
                <a:gd name="adj1" fmla="val 8333"/>
                <a:gd name="adj2" fmla="val 63513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96000" y="5291190"/>
              <a:ext cx="2506718" cy="7252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Predation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02500" y="2753710"/>
            <a:ext cx="3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*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800" y="4188810"/>
            <a:ext cx="3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*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500" y="5090510"/>
            <a:ext cx="3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*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500" y="5522310"/>
            <a:ext cx="3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</a:rPr>
              <a:t>*</a:t>
            </a:r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2800" y="6163491"/>
            <a:ext cx="35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* </a:t>
            </a:r>
            <a:r>
              <a:rPr lang="en-US" sz="2000" dirty="0" smtClean="0"/>
              <a:t>NOAA bottom trawl survey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13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incorporate disparate data to inform the interaction matrix?</a:t>
            </a:r>
          </a:p>
          <a:p>
            <a:r>
              <a:rPr lang="en-US" dirty="0" smtClean="0"/>
              <a:t>How does model structure influence inference?</a:t>
            </a:r>
          </a:p>
          <a:p>
            <a:endParaRPr lang="en-US" dirty="0"/>
          </a:p>
          <a:p>
            <a:pPr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Bayesian methods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Joint distributions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Hierarchical information “sharing”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Informative priors reflect knowledge of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Q1: Informing the interaction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Joint distributions: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𝑙𝑛𝑠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𝑠𝑖𝑧𝑒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𝑟𝑎𝑡𝑖𝑜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𝑑𝑖𝑒𝑡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𝑟𝑎𝑛𝑔𝑒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𝑜𝑣𝑒𝑟𝑙𝑎𝑝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Combines multiple probability distributions (proposed)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𝑠𝑖𝑧𝑒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𝑟𝑎𝑡𝑖𝑜</m:t>
                    </m:r>
                    <m:r>
                      <a:rPr lang="en-US" b="0" i="1" smtClean="0">
                        <a:latin typeface="Cambria Math" charset="0"/>
                      </a:rPr>
                      <m:t> ~ ?(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𝑑𝑖𝑒𝑡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𝑐𝑜𝑚𝑝</m:t>
                    </m:r>
                    <m:r>
                      <a:rPr lang="en-US" b="0" i="1" smtClean="0">
                        <a:latin typeface="Cambria Math" charset="0"/>
                      </a:rPr>
                      <m:t>. ~ </m:t>
                    </m:r>
                    <m:r>
                      <a:rPr lang="en-US" b="0" i="1" smtClean="0">
                        <a:latin typeface="Cambria Math" charset="0"/>
                      </a:rPr>
                      <m:t>𝐷𝑖𝑟𝑖𝑐h𝑙𝑒𝑡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𝑑𝑖𝑒𝑡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𝑜𝑣𝑒𝑟𝑙𝑎𝑝</m:t>
                    </m:r>
                    <m:r>
                      <a:rPr lang="en-US" i="1">
                        <a:latin typeface="Cambria Math" charset="0"/>
                      </a:rPr>
                      <m:t> ~ </m:t>
                    </m:r>
                    <m:r>
                      <a:rPr lang="en-US" i="1">
                        <a:latin typeface="Cambria Math" charset="0"/>
                      </a:rPr>
                      <m:t>𝐵𝑒𝑡𝑎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𝑟𝑎𝑛𝑔𝑒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𝑜𝑣𝑒𝑟𝑙𝑎𝑝</m:t>
                    </m:r>
                    <m:r>
                      <a:rPr lang="en-US" b="0" i="1" smtClean="0">
                        <a:latin typeface="Cambria Math" charset="0"/>
                      </a:rPr>
                      <m:t> ~ </m:t>
                    </m:r>
                    <m:r>
                      <a:rPr lang="en-US" b="0" i="1" smtClean="0">
                        <a:latin typeface="Cambria Math" charset="0"/>
                      </a:rPr>
                      <m:t>𝐵𝑒𝑡𝑎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Possible differential weighting of 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7413</TotalTime>
  <Words>470</Words>
  <Application>Microsoft Office PowerPoint</Application>
  <PresentationFormat>Widescreen</PresentationFormat>
  <Paragraphs>230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Corbel</vt:lpstr>
      <vt:lpstr>Wingdings</vt:lpstr>
      <vt:lpstr>Depth</vt:lpstr>
      <vt:lpstr>Estimating species interactions  from multiple data sources:  weighting solutions using a Bayesian  multispecies production model </vt:lpstr>
      <vt:lpstr>Outline</vt:lpstr>
      <vt:lpstr>Georges Bank multispp assessment project</vt:lpstr>
      <vt:lpstr>Possible species groupings</vt:lpstr>
      <vt:lpstr>Multispecies Production Model</vt:lpstr>
      <vt:lpstr>MAR Gompertz approximation</vt:lpstr>
      <vt:lpstr>Q1: Informing the interaction matrix</vt:lpstr>
      <vt:lpstr>Research questions </vt:lpstr>
      <vt:lpstr>Q1: Informing the interaction matrix</vt:lpstr>
      <vt:lpstr>Q1: Informing the interaction matrix</vt:lpstr>
      <vt:lpstr>Q1: Informing the interaction matrix</vt:lpstr>
      <vt:lpstr>Research questions </vt:lpstr>
      <vt:lpstr>Q2: Model structure</vt:lpstr>
      <vt:lpstr>Q2: Model structure</vt:lpstr>
      <vt:lpstr>Future directions</vt:lpstr>
      <vt:lpstr>Acknowledgements</vt:lpstr>
      <vt:lpstr>Questions &amp; Talking points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Wildermuth</dc:creator>
  <cp:lastModifiedBy>LJ User</cp:lastModifiedBy>
  <cp:revision>51</cp:revision>
  <dcterms:created xsi:type="dcterms:W3CDTF">2015-10-13T01:49:17Z</dcterms:created>
  <dcterms:modified xsi:type="dcterms:W3CDTF">2015-10-21T15:07:49Z</dcterms:modified>
</cp:coreProperties>
</file>