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71" r:id="rId3"/>
    <p:sldId id="258" r:id="rId4"/>
    <p:sldId id="261" r:id="rId5"/>
    <p:sldId id="259" r:id="rId6"/>
    <p:sldId id="272" r:id="rId7"/>
    <p:sldId id="262" r:id="rId8"/>
    <p:sldId id="263" r:id="rId9"/>
    <p:sldId id="290" r:id="rId10"/>
    <p:sldId id="264" r:id="rId11"/>
    <p:sldId id="266" r:id="rId12"/>
    <p:sldId id="265" r:id="rId13"/>
    <p:sldId id="267" r:id="rId14"/>
    <p:sldId id="270" r:id="rId15"/>
    <p:sldId id="260" r:id="rId16"/>
    <p:sldId id="281" r:id="rId17"/>
    <p:sldId id="282" r:id="rId18"/>
    <p:sldId id="283" r:id="rId19"/>
    <p:sldId id="284" r:id="rId20"/>
    <p:sldId id="285" r:id="rId21"/>
    <p:sldId id="278" r:id="rId22"/>
    <p:sldId id="279" r:id="rId23"/>
    <p:sldId id="280" r:id="rId24"/>
    <p:sldId id="286" r:id="rId25"/>
    <p:sldId id="287" r:id="rId26"/>
    <p:sldId id="276" r:id="rId27"/>
    <p:sldId id="268" r:id="rId28"/>
    <p:sldId id="269" r:id="rId29"/>
    <p:sldId id="288" r:id="rId30"/>
    <p:sldId id="289" r:id="rId3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F0759-74DD-4657-8A32-A0F1C58BB16D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E8E80-3234-4A0C-A14B-0EB8CEC4B8D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966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66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3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5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173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97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78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114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104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23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105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242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569E2-E118-4190-8F2D-4C9D99371B6C}" type="datetimeFigureOut">
              <a:rPr lang="en-NZ" smtClean="0"/>
              <a:t>4/11/2014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F241-AFF2-4CAB-B009-1FFFCBD5F3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33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n-US" dirty="0"/>
              <a:t>Growth </a:t>
            </a:r>
            <a:r>
              <a:rPr lang="en-US" dirty="0" smtClean="0"/>
              <a:t>in </a:t>
            </a:r>
            <a:r>
              <a:rPr lang="en-US" dirty="0"/>
              <a:t>Age-Structured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Stock Assessment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62292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R.I.C. Chris Francis</a:t>
            </a:r>
            <a:endParaRPr lang="en-N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589" y="6211669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CAPAM Growth Workshop, La Jolla, November 3-7, 2014.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84040" y="4005064"/>
            <a:ext cx="64008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Comparisons of Variance Assumptions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65" y="1142841"/>
            <a:ext cx="4572128" cy="5715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72" y="1142841"/>
            <a:ext cx="4572128" cy="57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assumptions: exploration with </a:t>
            </a:r>
            <a:r>
              <a:rPr lang="en-US" dirty="0" err="1" smtClean="0"/>
              <a:t>hoki</a:t>
            </a:r>
            <a:r>
              <a:rPr lang="en-US" dirty="0" smtClean="0"/>
              <a:t> data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3999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</a:t>
            </a:r>
            <a:r>
              <a:rPr lang="en-US" dirty="0" smtClean="0"/>
              <a:t> Growth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Growth models may differ by</a:t>
            </a:r>
          </a:p>
          <a:p>
            <a:pPr marL="542925" indent="0">
              <a:buNone/>
            </a:pPr>
            <a:r>
              <a:rPr lang="en-NZ" dirty="0" smtClean="0"/>
              <a:t>- sex (common)</a:t>
            </a:r>
          </a:p>
          <a:p>
            <a:pPr marL="542925" indent="0">
              <a:buNone/>
            </a:pPr>
            <a:r>
              <a:rPr lang="en-NZ" dirty="0" smtClean="0"/>
              <a:t>- area &amp; season of recruitment (SS</a:t>
            </a:r>
            <a:r>
              <a:rPr lang="en-NZ" dirty="0" smtClean="0"/>
              <a:t>) (‘growth morphs’)</a:t>
            </a:r>
            <a:endParaRPr lang="en-NZ" dirty="0" smtClean="0"/>
          </a:p>
          <a:p>
            <a:pPr marL="542925" indent="0">
              <a:buNone/>
            </a:pPr>
            <a:r>
              <a:rPr lang="en-NZ" dirty="0" smtClean="0"/>
              <a:t>- stock (CASAL)</a:t>
            </a:r>
          </a:p>
          <a:p>
            <a:pPr marL="542925" indent="0">
              <a:buNone/>
            </a:pPr>
            <a:r>
              <a:rPr lang="en-NZ" dirty="0" smtClean="0"/>
              <a:t>- density (MFCL)</a:t>
            </a:r>
          </a:p>
          <a:p>
            <a:pPr marL="542925" indent="0">
              <a:buNone/>
            </a:pPr>
            <a:r>
              <a:rPr lang="en-NZ" dirty="0" smtClean="0"/>
              <a:t>- time (SS)</a:t>
            </a:r>
          </a:p>
          <a:p>
            <a:pPr marL="542925" indent="0">
              <a:buNone/>
            </a:pPr>
            <a:r>
              <a:rPr lang="en-NZ" dirty="0" smtClean="0"/>
              <a:t>- ‘phenotype’ (SS and CASAL) – see below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59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Estimation of Growth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parameters of the growth model may be estimated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outside the model, 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inside the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is best?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Historical trend is towards ‘inside’ </a:t>
            </a:r>
          </a:p>
          <a:p>
            <a:pPr marL="0" indent="0">
              <a:buNone/>
            </a:pPr>
            <a:r>
              <a:rPr lang="en-US" dirty="0" smtClean="0"/>
              <a:t>(consistent with philosophy of integrated models)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35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to Estimate Growth Parameters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2546"/>
            <a:ext cx="9144000" cy="594545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85738" algn="l"/>
              </a:tabLst>
            </a:pPr>
            <a:r>
              <a:rPr lang="en-US" dirty="0" smtClean="0"/>
              <a:t>1.  </a:t>
            </a:r>
            <a:r>
              <a:rPr lang="en-US" u="sng" dirty="0" smtClean="0"/>
              <a:t>age-length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often used outside the model (treated as random at age)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inside the model 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	- in SS </a:t>
            </a:r>
            <a:r>
              <a:rPr lang="en-US" dirty="0"/>
              <a:t>(treated as random at </a:t>
            </a:r>
            <a:r>
              <a:rPr lang="en-US" dirty="0" smtClean="0"/>
              <a:t>length)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	- in CASAL (several treatments)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 smtClean="0"/>
              <a:t>2.  </a:t>
            </a:r>
            <a:r>
              <a:rPr lang="en-US" u="sng" dirty="0" smtClean="0"/>
              <a:t>length compositions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outside the model with </a:t>
            </a:r>
            <a:r>
              <a:rPr lang="en-US" dirty="0" err="1" smtClean="0"/>
              <a:t>Multifan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- </a:t>
            </a:r>
            <a:r>
              <a:rPr lang="en-US" dirty="0" smtClean="0"/>
              <a:t>inside </a:t>
            </a:r>
            <a:r>
              <a:rPr lang="en-US" dirty="0"/>
              <a:t>the model </a:t>
            </a:r>
            <a:r>
              <a:rPr lang="en-US" dirty="0" smtClean="0"/>
              <a:t>(many programs)</a:t>
            </a:r>
            <a:endParaRPr lang="en-US" dirty="0"/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 smtClean="0"/>
              <a:t>3.  </a:t>
            </a:r>
            <a:r>
              <a:rPr lang="en-US" u="sng" dirty="0" smtClean="0"/>
              <a:t>tagging length increments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 smtClean="0"/>
              <a:t>	- inside the model (CASAL)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problem of age- and length-based growth (Wednesday talk)</a:t>
            </a:r>
          </a:p>
          <a:p>
            <a:pPr marL="0" indent="0"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None/>
              <a:tabLst>
                <a:tab pos="185738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961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Functions of the growth model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1.  To calculate biomass from numbers at 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age   →   length   →   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To convert length-based fishery </a:t>
            </a:r>
            <a:r>
              <a:rPr lang="en-US" dirty="0" err="1" smtClean="0"/>
              <a:t>selectivities</a:t>
            </a:r>
            <a:r>
              <a:rPr lang="en-US" dirty="0" smtClean="0"/>
              <a:t> to age-based</a:t>
            </a:r>
          </a:p>
          <a:p>
            <a:pPr marL="0" indent="0">
              <a:buNone/>
            </a:pPr>
            <a:r>
              <a:rPr lang="en-US" dirty="0" smtClean="0"/>
              <a:t>in order to remove the catch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 To calculate likelihoods of length-related observations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5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of selectivity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sampling methods are biased because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size and age of fish caught depends 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the gear used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the time and place of fishing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01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Selectivity in stock assessment models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set of observations has an associated selectivity curve</a:t>
            </a:r>
          </a:p>
          <a:p>
            <a:pPr marL="0" indent="0">
              <a:buNone/>
            </a:pPr>
            <a:r>
              <a:rPr lang="en-US" dirty="0" smtClean="0"/>
              <a:t>- accounts for gear-based selectivity </a:t>
            </a:r>
            <a:r>
              <a:rPr lang="en-US" i="1" dirty="0" smtClean="0"/>
              <a:t>and</a:t>
            </a:r>
            <a:r>
              <a:rPr lang="en-US" dirty="0" smtClean="0"/>
              <a:t> fish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Selectivities</a:t>
            </a:r>
            <a:r>
              <a:rPr lang="en-US" dirty="0" smtClean="0"/>
              <a:t> may be</a:t>
            </a:r>
          </a:p>
          <a:p>
            <a:pPr marL="358775" indent="0">
              <a:buNone/>
            </a:pPr>
            <a:r>
              <a:rPr lang="en-US" dirty="0" smtClean="0"/>
              <a:t>- age-based (all models)</a:t>
            </a:r>
          </a:p>
          <a:p>
            <a:pPr marL="358775" indent="0">
              <a:buNone/>
            </a:pPr>
            <a:r>
              <a:rPr lang="en-US" dirty="0" smtClean="0"/>
              <a:t>- length-based (many models)</a:t>
            </a:r>
          </a:p>
          <a:p>
            <a:pPr marL="358775" indent="0">
              <a:buNone/>
            </a:pPr>
            <a:r>
              <a:rPr lang="en-US" dirty="0" smtClean="0"/>
              <a:t>- product of age- and length-based (SS)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Length-based often now deemed to be more realistic</a:t>
            </a:r>
          </a:p>
          <a:p>
            <a:pPr marL="358775" indent="0">
              <a:buNone/>
            </a:pPr>
            <a:r>
              <a:rPr lang="en-US" dirty="0" smtClean="0"/>
              <a:t>- implies that age-length data are random at length</a:t>
            </a:r>
          </a:p>
          <a:p>
            <a:pPr marL="358775" indent="0">
              <a:buNone/>
            </a:pPr>
            <a:r>
              <a:rPr lang="en-US" dirty="0" smtClean="0"/>
              <a:t>- biases growth curves estimated outside the model </a:t>
            </a:r>
            <a:endParaRPr lang="en-US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15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4575552" cy="5229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9552"/>
          </a:xfrm>
        </p:spPr>
        <p:txBody>
          <a:bodyPr/>
          <a:lstStyle/>
          <a:p>
            <a:r>
              <a:rPr lang="en-US" dirty="0" smtClean="0"/>
              <a:t>Ontogenetic Migration of Red Drum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(data courtesy of Robert Muller)</a:t>
            </a:r>
            <a:endParaRPr lang="en-NZ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47664" y="4293096"/>
            <a:ext cx="2160240" cy="1728192"/>
            <a:chOff x="1547664" y="4293096"/>
            <a:chExt cx="2160240" cy="1728192"/>
          </a:xfrm>
        </p:grpSpPr>
        <p:sp>
          <p:nvSpPr>
            <p:cNvPr id="14" name="Rounded Rectangle 13"/>
            <p:cNvSpPr/>
            <p:nvPr/>
          </p:nvSpPr>
          <p:spPr>
            <a:xfrm>
              <a:off x="1547664" y="4293096"/>
              <a:ext cx="504056" cy="172819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1720" y="5184696"/>
              <a:ext cx="16561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Migration at ages 3 &amp; 4</a:t>
              </a:r>
              <a:endParaRPr lang="en-NZ" sz="2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701565" y="113955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 drum migration is age-based </a:t>
            </a:r>
            <a:endParaRPr lang="en-NZ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49" y="1628801"/>
            <a:ext cx="4575551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should be cautious about the assumptions that</a:t>
            </a:r>
          </a:p>
          <a:p>
            <a:pPr marL="358775" indent="0">
              <a:buNone/>
            </a:pPr>
            <a:r>
              <a:rPr lang="en-US" dirty="0" smtClean="0"/>
              <a:t>- selectivity is purely length-based</a:t>
            </a:r>
          </a:p>
          <a:p>
            <a:pPr marL="358775" indent="0">
              <a:buNone/>
            </a:pPr>
            <a:r>
              <a:rPr lang="en-US" dirty="0" smtClean="0"/>
              <a:t>- age-length data should be treated as random at length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Age distributions of red drum of length 750-850 mm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2  3  4  5  6  7  8  9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ESTUARY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1 20 10  2  1  0  0  0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OFFSHORE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0  5 40 43 22 23  2  2</a:t>
            </a:r>
            <a:endParaRPr lang="en-NZ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3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Age-structured</a:t>
            </a:r>
            <a:r>
              <a:rPr lang="en-US" dirty="0"/>
              <a:t> </a:t>
            </a:r>
            <a:r>
              <a:rPr lang="en-US" dirty="0" smtClean="0"/>
              <a:t>vs Length-structured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3225800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Model type	Population state at any time</a:t>
            </a:r>
          </a:p>
          <a:p>
            <a:pPr marL="0" indent="0">
              <a:buNone/>
              <a:tabLst>
                <a:tab pos="32258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age-structured	number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fish in each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32258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length-structured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number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fish in each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9398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93988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types of model may also record fish numbers by sex, area, stock, ...</a:t>
            </a:r>
          </a:p>
          <a:p>
            <a:pPr marL="0" indent="0">
              <a:buNone/>
              <a:tabLst>
                <a:tab pos="269398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93988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difference: </a:t>
            </a:r>
          </a:p>
          <a:p>
            <a:pPr marL="358775" indent="0">
              <a:buNone/>
              <a:tabLst>
                <a:tab pos="2693988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age-structured models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know about length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  <a:p>
            <a:pPr marL="358775" indent="0">
              <a:buNone/>
              <a:tabLst>
                <a:tab pos="269398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length-structured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models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don’t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know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93988" algn="l"/>
              </a:tabLst>
            </a:pPr>
            <a:endParaRPr lang="en-US" dirty="0" smtClean="0"/>
          </a:p>
          <a:p>
            <a:pPr marL="0" indent="0">
              <a:buNone/>
              <a:tabLst>
                <a:tab pos="2693988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51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variation by ‘phenotype’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Population divided into subpopulations, each with its own growth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Terminology: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u="sng" dirty="0" smtClean="0"/>
              <a:t>sub-morphs</a:t>
            </a:r>
            <a:r>
              <a:rPr lang="en-US" dirty="0" smtClean="0"/>
              <a:t> (SS User Manual)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u="sng" dirty="0" smtClean="0"/>
              <a:t>platoons</a:t>
            </a:r>
            <a:r>
              <a:rPr lang="en-US" dirty="0" smtClean="0"/>
              <a:t> (</a:t>
            </a:r>
            <a:r>
              <a:rPr lang="en-US" dirty="0"/>
              <a:t>Taylor &amp; </a:t>
            </a:r>
            <a:r>
              <a:rPr lang="en-US" dirty="0" err="1" smtClean="0"/>
              <a:t>Methot</a:t>
            </a:r>
            <a:r>
              <a:rPr lang="en-US" dirty="0" smtClean="0"/>
              <a:t>, 2013 for SS)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u="sng" dirty="0" smtClean="0"/>
              <a:t>growth paths</a:t>
            </a:r>
            <a:r>
              <a:rPr lang="en-US" dirty="0" smtClean="0"/>
              <a:t> (CASAL)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Potential solution </a:t>
            </a:r>
            <a:r>
              <a:rPr lang="en-US" dirty="0"/>
              <a:t>to a problem with length-based selectivity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71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1"/>
            <a:ext cx="8383861" cy="558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" y="1268762"/>
            <a:ext cx="8383861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33"/>
          <a:stretch/>
        </p:blipFill>
        <p:spPr>
          <a:xfrm>
            <a:off x="0" y="927715"/>
            <a:ext cx="4444765" cy="5930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3-phenotype solution</a:t>
            </a: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24" y="927715"/>
            <a:ext cx="8936684" cy="595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2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phenotype growth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Seems like a good idea, but the jury’s still out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Potential weaknesses</a:t>
            </a:r>
            <a:endParaRPr lang="en-US" dirty="0"/>
          </a:p>
          <a:p>
            <a:pPr marL="630238" indent="-271463">
              <a:buNone/>
            </a:pPr>
            <a:r>
              <a:rPr lang="en-US" dirty="0" smtClean="0"/>
              <a:t>- Assumes growth variation is genetic, rather than environmental</a:t>
            </a:r>
          </a:p>
          <a:p>
            <a:pPr marL="630238" indent="-271463">
              <a:buNone/>
            </a:pPr>
            <a:r>
              <a:rPr lang="en-US" dirty="0" smtClean="0"/>
              <a:t>- Allows no genetic selection</a:t>
            </a:r>
          </a:p>
          <a:p>
            <a:pPr marL="630238" indent="-271463">
              <a:buNone/>
            </a:pPr>
            <a:r>
              <a:rPr lang="en-US" dirty="0" smtClean="0"/>
              <a:t>- Ignores density-dependent growth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more </a:t>
            </a:r>
            <a:r>
              <a:rPr lang="en-US" dirty="0" smtClean="0"/>
              <a:t>detail </a:t>
            </a:r>
            <a:r>
              <a:rPr lang="en-US" dirty="0"/>
              <a:t>see </a:t>
            </a:r>
            <a:r>
              <a:rPr lang="en-US" dirty="0" smtClean="0"/>
              <a:t>Taylor </a:t>
            </a:r>
            <a:r>
              <a:rPr lang="en-US" dirty="0"/>
              <a:t>&amp; </a:t>
            </a:r>
            <a:r>
              <a:rPr lang="en-US" dirty="0" err="1"/>
              <a:t>Methot</a:t>
            </a:r>
            <a:r>
              <a:rPr lang="en-US" dirty="0"/>
              <a:t> (Can. J. Fish. Aquatic Sci. 142: </a:t>
            </a:r>
            <a:r>
              <a:rPr lang="en-US" dirty="0" smtClean="0"/>
              <a:t>75-85, 2013)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918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Growth from Length Comps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4581128"/>
            <a:ext cx="9144000" cy="22768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practice</a:t>
            </a:r>
          </a:p>
          <a:p>
            <a:pPr marL="0" indent="0">
              <a:buNone/>
            </a:pPr>
            <a:r>
              <a:rPr lang="en-US" dirty="0" smtClean="0"/>
              <a:t>- modes for youngest age classes are often erratic</a:t>
            </a:r>
          </a:p>
          <a:p>
            <a:pPr marL="0" indent="0">
              <a:buNone/>
            </a:pPr>
            <a:r>
              <a:rPr lang="en-US" dirty="0" smtClean="0"/>
              <a:t>- many length comps are </a:t>
            </a:r>
            <a:r>
              <a:rPr lang="en-US" dirty="0" err="1" smtClean="0"/>
              <a:t>unimodal</a:t>
            </a:r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717"/>
            <a:ext cx="9137824" cy="304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unimodal</a:t>
            </a:r>
            <a:r>
              <a:rPr lang="en-US" dirty="0" smtClean="0"/>
              <a:t> length comp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9" y="908720"/>
            <a:ext cx="9120981" cy="304032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4221088"/>
            <a:ext cx="2843808" cy="2636912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M = F = </a:t>
            </a:r>
            <a:r>
              <a:rPr lang="en-US" dirty="0" smtClean="0"/>
              <a:t>0.2</a:t>
            </a:r>
            <a:endParaRPr lang="en-NZ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77" y="4077072"/>
            <a:ext cx="4168523" cy="277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en-US" dirty="0" smtClean="0"/>
              <a:t>Sensitivity to </a:t>
            </a:r>
            <a:r>
              <a:rPr lang="en-US" dirty="0"/>
              <a:t>Some </a:t>
            </a:r>
            <a:r>
              <a:rPr lang="en-US" dirty="0" smtClean="0"/>
              <a:t>Parameters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703"/>
            <a:ext cx="8604448" cy="57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Age-Length Keys (ALKs)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3424"/>
            <a:ext cx="4572000" cy="4680520"/>
          </a:xfrm>
        </p:spPr>
        <p:txBody>
          <a:bodyPr/>
          <a:lstStyle/>
          <a:p>
            <a:pPr marL="0" indent="0">
              <a:buNone/>
              <a:tabLst>
                <a:tab pos="185738" algn="l"/>
              </a:tabLst>
            </a:pPr>
            <a:r>
              <a:rPr lang="en-US" b="1" dirty="0" smtClean="0"/>
              <a:t>Traditional approach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u="sng" dirty="0" smtClean="0"/>
              <a:t>Outside model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-</a:t>
            </a:r>
            <a:r>
              <a:rPr lang="en-US" dirty="0" smtClean="0"/>
              <a:t> use ALKs to convert length 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	comps to age comps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estimate growth pars</a:t>
            </a:r>
          </a:p>
          <a:p>
            <a:pPr marL="0" indent="0"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None/>
              <a:tabLst>
                <a:tab pos="185738" algn="l"/>
              </a:tabLst>
            </a:pPr>
            <a:r>
              <a:rPr lang="en-US" u="sng" dirty="0" smtClean="0"/>
              <a:t>Inside model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fix growth pars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- fit to age comps only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73424"/>
            <a:ext cx="45720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b="1" dirty="0" smtClean="0"/>
              <a:t>‘New’ approach (in SS)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u="sng" dirty="0" smtClean="0"/>
              <a:t>Outside model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endParaRPr lang="en-US" dirty="0"/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endParaRPr lang="en-US" dirty="0" smtClean="0"/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u="sng" dirty="0" smtClean="0"/>
              <a:t>Inside model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dirty="0" smtClean="0"/>
              <a:t>	- estimate growth pars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dirty="0" smtClean="0"/>
              <a:t>	- fit to length comps </a:t>
            </a:r>
            <a:r>
              <a:rPr lang="en-US" i="1" dirty="0" smtClean="0"/>
              <a:t>and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r>
              <a:rPr lang="en-US" dirty="0"/>
              <a:t>	</a:t>
            </a:r>
            <a:r>
              <a:rPr lang="en-US" dirty="0" smtClean="0"/>
              <a:t>	ALKs</a:t>
            </a:r>
          </a:p>
          <a:p>
            <a:pPr marL="0" indent="0">
              <a:buFont typeface="Arial" pitchFamily="34" charset="0"/>
              <a:buNone/>
              <a:tabLst>
                <a:tab pos="185738" algn="l"/>
              </a:tabLst>
            </a:pP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14988" y="9087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ALK – age-length data set, treated as random at length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74768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‘New’ Approach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Pros</a:t>
            </a:r>
          </a:p>
          <a:p>
            <a:pPr marL="185738" indent="0">
              <a:buNone/>
            </a:pPr>
            <a:r>
              <a:rPr lang="en-US" dirty="0"/>
              <a:t>- more consistent with philosophy of integrated models</a:t>
            </a:r>
          </a:p>
          <a:p>
            <a:pPr marL="185738" indent="0">
              <a:buNone/>
            </a:pPr>
            <a:r>
              <a:rPr lang="en-US" dirty="0" smtClean="0"/>
              <a:t>- </a:t>
            </a:r>
            <a:r>
              <a:rPr lang="en-US" dirty="0"/>
              <a:t>should get better estimates of growth</a:t>
            </a:r>
          </a:p>
          <a:p>
            <a:pPr marL="185738" indent="0">
              <a:buNone/>
            </a:pPr>
            <a:r>
              <a:rPr lang="en-US" dirty="0"/>
              <a:t>- don't need complete </a:t>
            </a:r>
            <a:r>
              <a:rPr lang="en-US" dirty="0" smtClean="0"/>
              <a:t>ALKs</a:t>
            </a:r>
          </a:p>
          <a:p>
            <a:pPr marL="185738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</a:t>
            </a:r>
            <a:endParaRPr lang="en-US" b="1" dirty="0"/>
          </a:p>
          <a:p>
            <a:pPr marL="185738" indent="0">
              <a:buNone/>
            </a:pPr>
            <a:r>
              <a:rPr lang="en-US" dirty="0" smtClean="0"/>
              <a:t>- </a:t>
            </a:r>
            <a:r>
              <a:rPr lang="en-US" dirty="0"/>
              <a:t>possible loss of information in </a:t>
            </a:r>
            <a:r>
              <a:rPr lang="en-US" dirty="0" smtClean="0"/>
              <a:t>fitting length </a:t>
            </a:r>
            <a:r>
              <a:rPr lang="en-US" dirty="0"/>
              <a:t>comps </a:t>
            </a:r>
            <a:endParaRPr lang="en-US" dirty="0" smtClean="0"/>
          </a:p>
          <a:p>
            <a:pPr marL="185738" indent="0">
              <a:buNone/>
            </a:pPr>
            <a:r>
              <a:rPr lang="en-US" dirty="0" smtClean="0"/>
              <a:t>(because each expected length comp is calculated using the growth model, </a:t>
            </a:r>
            <a:r>
              <a:rPr lang="en-US" i="1" dirty="0" smtClean="0"/>
              <a:t>not</a:t>
            </a:r>
            <a:r>
              <a:rPr lang="en-US" dirty="0" smtClean="0"/>
              <a:t> the corresponding ALK)</a:t>
            </a:r>
            <a:endParaRPr lang="en-US" dirty="0"/>
          </a:p>
          <a:p>
            <a:pPr marL="185738" indent="0">
              <a:buNone/>
            </a:pPr>
            <a:endParaRPr lang="en-US" dirty="0" smtClean="0"/>
          </a:p>
          <a:p>
            <a:pPr marL="271463" indent="-271463">
              <a:buNone/>
            </a:pPr>
            <a:r>
              <a:rPr lang="en-US" b="1" dirty="0" smtClean="0"/>
              <a:t>Conclusion</a:t>
            </a:r>
            <a:r>
              <a:rPr lang="en-US" dirty="0" smtClean="0"/>
              <a:t>: be cautious about ‘new’ approach when growth varies by year</a:t>
            </a:r>
            <a:endParaRPr lang="en-US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111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816443"/>
          </a:xfrm>
        </p:spPr>
        <p:txBody>
          <a:bodyPr>
            <a:normAutofit/>
          </a:bodyPr>
          <a:lstStyle/>
          <a:p>
            <a:r>
              <a:rPr lang="en-US" dirty="0" smtClean="0"/>
              <a:t>Guidelines for Choosing </a:t>
            </a:r>
            <a:br>
              <a:rPr lang="en-US" dirty="0" smtClean="0"/>
            </a:br>
            <a:r>
              <a:rPr lang="en-US" dirty="0" smtClean="0"/>
              <a:t>the Best (Growth) Model</a:t>
            </a:r>
            <a:br>
              <a:rPr lang="en-US" dirty="0" smtClean="0"/>
            </a:br>
            <a:r>
              <a:rPr lang="en-US" sz="2400" dirty="0" smtClean="0"/>
              <a:t>(including </a:t>
            </a:r>
            <a:r>
              <a:rPr lang="en-US" sz="2400" dirty="0"/>
              <a:t>which parameters to estimate inside the </a:t>
            </a:r>
            <a:r>
              <a:rPr lang="en-US" sz="2400" dirty="0" smtClean="0"/>
              <a:t>model)</a:t>
            </a: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7719"/>
            <a:ext cx="9144000" cy="4720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 There are no fixed rules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Be guided by your data (including qualitative/anecdotal)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See what works (try alternative models)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Start simple &amp; use Occam’s Razor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7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Eight </a:t>
            </a:r>
            <a:r>
              <a:rPr lang="en-US" dirty="0">
                <a:solidFill>
                  <a:srgbClr val="000000"/>
                </a:solidFill>
              </a:rPr>
              <a:t>Stock Assessment </a:t>
            </a:r>
            <a:r>
              <a:rPr lang="en-US" dirty="0" smtClean="0">
                <a:solidFill>
                  <a:srgbClr val="000000"/>
                </a:solidFill>
              </a:rPr>
              <a:t>Programs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 smtClean="0">
                <a:solidFill>
                  <a:srgbClr val="000000"/>
                </a:solidFill>
              </a:rPr>
              <a:t>AMAK </a:t>
            </a:r>
            <a:r>
              <a:rPr lang="en-US" dirty="0">
                <a:solidFill>
                  <a:srgbClr val="000000"/>
                </a:solidFill>
              </a:rPr>
              <a:t>	 https://github.com/NMFS-toolbox/AMAK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 smtClean="0">
                <a:solidFill>
                  <a:srgbClr val="000000"/>
                </a:solidFill>
              </a:rPr>
              <a:t>ASAP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Legault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&amp; </a:t>
            </a:r>
            <a:r>
              <a:rPr lang="en-US" dirty="0" err="1">
                <a:solidFill>
                  <a:srgbClr val="000000"/>
                </a:solidFill>
              </a:rPr>
              <a:t>Restrepo</a:t>
            </a:r>
            <a:r>
              <a:rPr lang="en-US" dirty="0">
                <a:solidFill>
                  <a:srgbClr val="000000"/>
                </a:solidFill>
              </a:rPr>
              <a:t> (1999)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>
                <a:solidFill>
                  <a:srgbClr val="000000"/>
                </a:solidFill>
              </a:rPr>
              <a:t>BAM 	</a:t>
            </a:r>
            <a:r>
              <a:rPr lang="en-US" dirty="0">
                <a:solidFill>
                  <a:srgbClr val="000000"/>
                </a:solidFill>
                <a:ea typeface="Droid Sans Fallback"/>
              </a:rPr>
              <a:t>Craig (2012)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>
                <a:solidFill>
                  <a:srgbClr val="000000"/>
                </a:solidFill>
              </a:rPr>
              <a:t>CASAL	Bull et al. (2012)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 err="1">
                <a:solidFill>
                  <a:srgbClr val="000000"/>
                </a:solidFill>
              </a:rPr>
              <a:t>Coleraine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err="1">
                <a:solidFill>
                  <a:srgbClr val="000000"/>
                </a:solidFill>
              </a:rPr>
              <a:t>Hilborn</a:t>
            </a:r>
            <a:r>
              <a:rPr lang="en-US" dirty="0">
                <a:solidFill>
                  <a:srgbClr val="000000"/>
                </a:solidFill>
              </a:rPr>
              <a:t> et al. (2013)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 err="1">
                <a:solidFill>
                  <a:srgbClr val="000000"/>
                </a:solidFill>
              </a:rPr>
              <a:t>iSCAM</a:t>
            </a:r>
            <a:r>
              <a:rPr lang="en-US" dirty="0">
                <a:solidFill>
                  <a:srgbClr val="000000"/>
                </a:solidFill>
              </a:rPr>
              <a:t>	Martell (2014)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>
                <a:solidFill>
                  <a:srgbClr val="000000"/>
                </a:solidFill>
              </a:rPr>
              <a:t>MFCL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Multifan</a:t>
            </a:r>
            <a:r>
              <a:rPr lang="en-US" dirty="0" smtClean="0">
                <a:solidFill>
                  <a:srgbClr val="000000"/>
                </a:solidFill>
              </a:rPr>
              <a:t>-CL)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err="1">
                <a:solidFill>
                  <a:srgbClr val="000000"/>
                </a:solidFill>
              </a:rPr>
              <a:t>Kleiber</a:t>
            </a:r>
            <a:r>
              <a:rPr lang="en-US" dirty="0">
                <a:solidFill>
                  <a:srgbClr val="000000"/>
                </a:solidFill>
              </a:rPr>
              <a:t> et al. (2013)</a:t>
            </a:r>
            <a:endParaRPr lang="en-US" dirty="0"/>
          </a:p>
          <a:p>
            <a:pPr marL="0" indent="0">
              <a:lnSpc>
                <a:spcPct val="100000"/>
              </a:lnSpc>
              <a:buNone/>
              <a:tabLst>
                <a:tab pos="8785225" algn="r"/>
              </a:tabLst>
            </a:pPr>
            <a:r>
              <a:rPr lang="en-US" dirty="0" smtClean="0">
                <a:solidFill>
                  <a:srgbClr val="000000"/>
                </a:solidFill>
              </a:rPr>
              <a:t>SS (Stock Synthesis)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err="1">
                <a:solidFill>
                  <a:srgbClr val="000000"/>
                </a:solidFill>
              </a:rPr>
              <a:t>Methot</a:t>
            </a:r>
            <a:r>
              <a:rPr lang="en-US" dirty="0">
                <a:solidFill>
                  <a:srgbClr val="000000"/>
                </a:solidFill>
              </a:rPr>
              <a:t> &amp; Wetzel (2013)</a:t>
            </a:r>
            <a:endParaRPr lang="en-US" dirty="0"/>
          </a:p>
          <a:p>
            <a:pPr marL="0" indent="0">
              <a:buNone/>
              <a:tabLst>
                <a:tab pos="8785225" algn="r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8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Alternative (Growth) Models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for</a:t>
            </a:r>
          </a:p>
          <a:p>
            <a:pPr marL="0" indent="358775">
              <a:buNone/>
            </a:pPr>
            <a:r>
              <a:rPr lang="en-US" dirty="0" smtClean="0"/>
              <a:t>- A visible improvement in goodness of fit</a:t>
            </a:r>
          </a:p>
          <a:p>
            <a:pPr marL="0" indent="358775">
              <a:buNone/>
            </a:pPr>
            <a:r>
              <a:rPr lang="en-US" dirty="0" smtClean="0"/>
              <a:t>- A non-trivial change in stock status (e.g., SSB trajectory)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use AIC! (almost always </a:t>
            </a:r>
            <a:r>
              <a:rPr lang="en-US" dirty="0" err="1" smtClean="0"/>
              <a:t>favours</a:t>
            </a:r>
            <a:r>
              <a:rPr lang="en-US" dirty="0" smtClean="0"/>
              <a:t> more parameters)</a:t>
            </a:r>
          </a:p>
        </p:txBody>
      </p:sp>
    </p:spTree>
    <p:extLst>
      <p:ext uri="{BB962C8B-B14F-4D97-AF65-F5344CB8AC3E}">
        <p14:creationId xmlns:p14="http://schemas.microsoft.com/office/powerpoint/2010/main" val="416359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Growth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1.  </a:t>
            </a:r>
            <a:r>
              <a:rPr lang="en-US" u="sng" dirty="0"/>
              <a:t>Ignoring fish length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growth information: </a:t>
            </a:r>
            <a:r>
              <a:rPr lang="en-US" dirty="0"/>
              <a:t>matrices of </a:t>
            </a:r>
            <a:r>
              <a:rPr lang="en-US" dirty="0" smtClean="0"/>
              <a:t>mean-weight-at-age </a:t>
            </a:r>
            <a:r>
              <a:rPr lang="en-US" dirty="0"/>
              <a:t>by </a:t>
            </a:r>
            <a:r>
              <a:rPr lang="en-US" dirty="0" smtClean="0"/>
              <a:t>year 	(separate </a:t>
            </a:r>
            <a:r>
              <a:rPr lang="en-US" dirty="0"/>
              <a:t>matrices for catch, SSB, survey,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used by AMAK and ASAP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smtClean="0"/>
              <a:t>reasonable for </a:t>
            </a:r>
            <a:r>
              <a:rPr lang="en-US" dirty="0"/>
              <a:t>assessments without </a:t>
            </a:r>
            <a:r>
              <a:rPr lang="en-US" dirty="0" smtClean="0"/>
              <a:t>length data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US" u="sng" dirty="0"/>
              <a:t>2</a:t>
            </a:r>
            <a:r>
              <a:rPr lang="en-US" u="sng" dirty="0" smtClean="0"/>
              <a:t>.  Using fish length</a:t>
            </a:r>
          </a:p>
          <a:p>
            <a:pPr marL="0" indent="0">
              <a:buNone/>
            </a:pPr>
            <a:r>
              <a:rPr lang="en-US" dirty="0" smtClean="0"/>
              <a:t>Model relationships </a:t>
            </a:r>
            <a:r>
              <a:rPr lang="en-US" dirty="0" smtClean="0"/>
              <a:t>between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/>
              <a:t>length and weight  (typically </a:t>
            </a:r>
            <a:r>
              <a:rPr lang="en-US" i="1" dirty="0"/>
              <a:t>W = </a:t>
            </a:r>
            <a:r>
              <a:rPr lang="el-GR" i="1" dirty="0"/>
              <a:t>α</a:t>
            </a:r>
            <a:r>
              <a:rPr lang="en-US" i="1" dirty="0"/>
              <a:t>L</a:t>
            </a:r>
            <a:r>
              <a:rPr lang="el-GR" i="1" baseline="30000" dirty="0"/>
              <a:t>β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age and length </a:t>
            </a:r>
            <a:r>
              <a:rPr lang="en-US" dirty="0" smtClean="0"/>
              <a:t>– </a:t>
            </a:r>
            <a:r>
              <a:rPr lang="en-US" dirty="0" smtClean="0"/>
              <a:t>the </a:t>
            </a:r>
            <a:r>
              <a:rPr lang="en-US" i="1" dirty="0" smtClean="0"/>
              <a:t>growth model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dirty="0" smtClean="0">
                <a:solidFill>
                  <a:srgbClr val="000000"/>
                </a:solidFill>
              </a:rPr>
              <a:t>a Growth Model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0"/>
            <a:ext cx="5949280" cy="5949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1"/>
            <a:ext cx="5949280" cy="5949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1"/>
            <a:ext cx="5949280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Aspects of </a:t>
            </a:r>
            <a:r>
              <a:rPr lang="en-US" dirty="0" smtClean="0"/>
              <a:t>the Growth Model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Estimation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5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Specification: 1. </a:t>
            </a: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Mean length at 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age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292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Either </a:t>
            </a: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	</a:t>
            </a:r>
            <a:r>
              <a:rPr lang="en-US" i="1" dirty="0" smtClean="0">
                <a:solidFill>
                  <a:srgbClr val="000000"/>
                </a:solidFill>
                <a:ea typeface="DejaVu Sans"/>
                <a:cs typeface="DejaVu Sans"/>
              </a:rPr>
              <a:t>parametric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 (e.g., von </a:t>
            </a:r>
            <a:r>
              <a:rPr lang="en-US" dirty="0" err="1" smtClean="0">
                <a:solidFill>
                  <a:srgbClr val="000000"/>
                </a:solidFill>
                <a:ea typeface="DejaVu Sans"/>
                <a:cs typeface="DejaVu Sans"/>
              </a:rPr>
              <a:t>Bertalanffy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, 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Richards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)</a:t>
            </a: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	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– can be estimated inside or outside the model  </a:t>
            </a:r>
            <a:endParaRPr lang="en-US" sz="18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or </a:t>
            </a: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  <a:tab pos="901700" algn="l"/>
              </a:tabLst>
            </a:pP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	</a:t>
            </a:r>
            <a:r>
              <a:rPr lang="en-US" i="1" dirty="0" smtClean="0">
                <a:solidFill>
                  <a:srgbClr val="000000"/>
                </a:solidFill>
                <a:ea typeface="DejaVu Sans"/>
                <a:cs typeface="DejaVu Sans"/>
              </a:rPr>
              <a:t>empirical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 (mean length at age by year) </a:t>
            </a: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  <a:tab pos="901700" algn="l"/>
              </a:tabLst>
            </a:pP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	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– estimated outside the model</a:t>
            </a:r>
          </a:p>
          <a:p>
            <a:pPr marL="0" lv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	</a:t>
            </a:r>
            <a:endParaRPr lang="en-US" dirty="0" smtClean="0">
              <a:solidFill>
                <a:srgbClr val="000000"/>
              </a:solidFill>
              <a:ea typeface="DejaVu Sans"/>
              <a:cs typeface="DejaVu San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Extended parametric growth models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	- separate parameters for some initial ages (MFCL)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	- age-specific </a:t>
            </a:r>
            <a:r>
              <a:rPr lang="en-US" i="1" dirty="0" smtClean="0">
                <a:solidFill>
                  <a:srgbClr val="000000"/>
                </a:solidFill>
                <a:ea typeface="DejaVu Sans"/>
                <a:cs typeface="DejaVu Sans"/>
              </a:rPr>
              <a:t>K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 (SS)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rial"/>
              <a:ea typeface="DejaVu Sans"/>
              <a:cs typeface="DejaVu Sans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004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Specification: 2. 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Variation of </a:t>
            </a:r>
            <a:r>
              <a:rPr lang="en-US" dirty="0">
                <a:solidFill>
                  <a:srgbClr val="000000"/>
                </a:solidFill>
                <a:ea typeface="DejaVu Sans"/>
                <a:cs typeface="DejaVu Sans"/>
              </a:rPr>
              <a:t>length at </a:t>
            </a:r>
            <a:r>
              <a:rPr lang="en-US" dirty="0" smtClean="0">
                <a:solidFill>
                  <a:srgbClr val="000000"/>
                </a:solidFill>
                <a:ea typeface="DejaVu Sans"/>
                <a:cs typeface="DejaVu Sans"/>
              </a:rPr>
              <a:t>age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96752"/>
                <a:ext cx="9144000" cy="5229200"/>
              </a:xfrm>
            </p:spPr>
            <p:txBody>
              <a:bodyPr/>
              <a:lstStyle/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Assumption	Comment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Distribution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normal	most common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lognormal	quite similar to normal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Variance</a:t>
                </a:r>
              </a:p>
              <a:p>
                <a:pPr mar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	Variance = 0	OK if no length comps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CV(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) = 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a + b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most common (‘usual’)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SD(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) = </a:t>
                </a:r>
                <a:r>
                  <a:rPr lang="en-US" i="1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a + b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  <m:t>𝐿</m:t>
                        </m:r>
                      </m:e>
                    </m:acc>
                  </m:oMath>
                </a14:m>
                <a:endParaRPr lang="en-US" dirty="0">
                  <a:solidFill>
                    <a:srgbClr val="000000"/>
                  </a:solidFill>
                  <a:ea typeface="DejaVu Sans"/>
                  <a:cs typeface="DejaVu Sans"/>
                </a:endParaRPr>
              </a:p>
              <a:p>
                <a:pPr mar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CV(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) = </a:t>
                </a:r>
                <a:r>
                  <a:rPr lang="en-US" i="1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a + </a:t>
                </a:r>
                <a:r>
                  <a:rPr lang="en-US" i="1" dirty="0" err="1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bA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implausible 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for older 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fish?</a:t>
                </a:r>
                <a:endParaRPr lang="en-US" dirty="0">
                  <a:solidFill>
                    <a:srgbClr val="000000"/>
                  </a:solidFill>
                  <a:ea typeface="DejaVu Sans"/>
                  <a:cs typeface="DejaVu Sans"/>
                </a:endParaRPr>
              </a:p>
              <a:p>
                <a:pPr mar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SD(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) = </a:t>
                </a:r>
                <a:r>
                  <a:rPr lang="en-US" i="1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a + </a:t>
                </a:r>
                <a:r>
                  <a:rPr lang="en-US" i="1" dirty="0" err="1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bA</a:t>
                </a:r>
                <a:r>
                  <a:rPr lang="en-US" i="1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implausible 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for older fish?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1878013" algn="l"/>
                    <a:tab pos="5108575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	SD(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L</a:t>
                </a:r>
                <a:r>
                  <a:rPr lang="en-US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) 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= </a:t>
                </a:r>
                <a:r>
                  <a:rPr lang="en-US" i="1" dirty="0">
                    <a:solidFill>
                      <a:srgbClr val="000000"/>
                    </a:solidFill>
                    <a:ea typeface="DejaVu Sans"/>
                    <a:cs typeface="DejaVu Sans"/>
                  </a:rPr>
                  <a:t>a </a:t>
                </a:r>
                <a:r>
                  <a:rPr lang="en-US" dirty="0" err="1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exp</a:t>
                </a:r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(</a:t>
                </a:r>
                <a:r>
                  <a:rPr lang="en-US" i="1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b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DejaVu Sans"/>
                            <a:cs typeface="DejaVu Sans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ea typeface="DejaVu Sans"/>
                    <a:cs typeface="DejaVu Sans"/>
                  </a:rPr>
                  <a:t>)	MFCL - intriguing!</a:t>
                </a:r>
              </a:p>
              <a:p>
                <a:pPr marL="0" lvl="0" indent="0">
                  <a:spcBef>
                    <a:spcPts val="0"/>
                  </a:spcBef>
                  <a:buNone/>
                  <a:tabLst>
                    <a:tab pos="358775" algn="l"/>
                  </a:tabLst>
                </a:pPr>
                <a:endParaRPr lang="en-US" dirty="0" smtClean="0">
                  <a:solidFill>
                    <a:srgbClr val="000000"/>
                  </a:solidFill>
                  <a:ea typeface="DejaVu Sans"/>
                  <a:cs typeface="DejaVu Sans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DejaVu Sans"/>
                  <a:cs typeface="DejaVu Sans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endParaRPr lang="en-US" sz="1800" dirty="0">
                  <a:solidFill>
                    <a:prstClr val="black"/>
                  </a:solidFill>
                  <a:latin typeface="Arial"/>
                  <a:ea typeface="DejaVu Sans"/>
                  <a:cs typeface="DejaVu Sans"/>
                </a:endParaRPr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96752"/>
                <a:ext cx="9144000" cy="5229200"/>
              </a:xfrm>
              <a:blipFill rotWithShape="1">
                <a:blip r:embed="rId2"/>
                <a:stretch>
                  <a:fillRect l="-1333" t="-116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02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slide for Terry Quinn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68" y="951470"/>
            <a:ext cx="5906530" cy="5906530"/>
          </a:xfrm>
        </p:spPr>
      </p:pic>
    </p:spTree>
    <p:extLst>
      <p:ext uri="{BB962C8B-B14F-4D97-AF65-F5344CB8AC3E}">
        <p14:creationId xmlns:p14="http://schemas.microsoft.com/office/powerpoint/2010/main" val="33238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61621</TotalTime>
  <Words>650</Words>
  <Application>Microsoft Office PowerPoint</Application>
  <PresentationFormat>On-screen Show (4:3)</PresentationFormat>
  <Paragraphs>214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Growth in Age-Structured  Stock Assessment Models</vt:lpstr>
      <vt:lpstr>Age-structured vs Length-structured</vt:lpstr>
      <vt:lpstr>Eight Stock Assessment Programs</vt:lpstr>
      <vt:lpstr>Two Approaches to Growth</vt:lpstr>
      <vt:lpstr>Elements of a Growth Model</vt:lpstr>
      <vt:lpstr>Three Aspects of the Growth Model</vt:lpstr>
      <vt:lpstr>Specification: 1. Mean length at age</vt:lpstr>
      <vt:lpstr>Specification: 2. Variation of length at age</vt:lpstr>
      <vt:lpstr>A slide for Terry Quinn</vt:lpstr>
      <vt:lpstr>Two Comparisons of Variance Assumptions</vt:lpstr>
      <vt:lpstr>Variance assumptions: exploration with hoki data</vt:lpstr>
      <vt:lpstr>Variation of Growth</vt:lpstr>
      <vt:lpstr>Estimation of Growth</vt:lpstr>
      <vt:lpstr>Observations to Estimate Growth Parameters</vt:lpstr>
      <vt:lpstr>Functions of the growth model</vt:lpstr>
      <vt:lpstr>Relevance of selectivity</vt:lpstr>
      <vt:lpstr>Selectivity in stock assessment models </vt:lpstr>
      <vt:lpstr>Ontogenetic Migration of Red Drum  (data courtesy of Robert Muller)</vt:lpstr>
      <vt:lpstr>Consequences</vt:lpstr>
      <vt:lpstr>Growth variation by ‘phenotype’</vt:lpstr>
      <vt:lpstr>The Problem</vt:lpstr>
      <vt:lpstr>A 3-phenotype solution</vt:lpstr>
      <vt:lpstr>Comments on phenotype growth</vt:lpstr>
      <vt:lpstr>Inferring Growth from Length Comps</vt:lpstr>
      <vt:lpstr>A unimodal length comp</vt:lpstr>
      <vt:lpstr>Sensitivity to Some Parameters</vt:lpstr>
      <vt:lpstr>Use of Age-Length Keys (ALKs)</vt:lpstr>
      <vt:lpstr>Pros and Cons of ‘New’ Approach</vt:lpstr>
      <vt:lpstr>Guidelines for Choosing  the Best (Growth) Model (including which parameters to estimate inside the model)</vt:lpstr>
      <vt:lpstr>Evaluating Alternative (Growth) Models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Approach to Validating Stock Assessment Models</dc:title>
  <dc:creator> </dc:creator>
  <cp:lastModifiedBy> Chris Francis</cp:lastModifiedBy>
  <cp:revision>289</cp:revision>
  <cp:lastPrinted>2013-09-17T01:51:31Z</cp:lastPrinted>
  <dcterms:created xsi:type="dcterms:W3CDTF">2012-11-07T20:25:22Z</dcterms:created>
  <dcterms:modified xsi:type="dcterms:W3CDTF">2014-11-03T13:18:19Z</dcterms:modified>
</cp:coreProperties>
</file>