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71" r:id="rId3"/>
    <p:sldId id="275" r:id="rId4"/>
    <p:sldId id="272" r:id="rId5"/>
    <p:sldId id="273" r:id="rId6"/>
    <p:sldId id="276" r:id="rId7"/>
    <p:sldId id="277" r:id="rId8"/>
    <p:sldId id="274" r:id="rId9"/>
    <p:sldId id="278" r:id="rId10"/>
    <p:sldId id="280" r:id="rId11"/>
    <p:sldId id="279" r:id="rId12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-3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F0759-74DD-4657-8A32-A0F1C58BB16D}" type="datetimeFigureOut">
              <a:rPr lang="en-NZ" smtClean="0"/>
              <a:t>30/10/2014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E8E80-3234-4A0C-A14B-0EB8CEC4B8D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966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69E2-E118-4190-8F2D-4C9D99371B6C}" type="datetimeFigureOut">
              <a:rPr lang="en-NZ" smtClean="0"/>
              <a:t>30/10/2014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241-AFF2-4CAB-B009-1FFFCBD5F3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46650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69E2-E118-4190-8F2D-4C9D99371B6C}" type="datetimeFigureOut">
              <a:rPr lang="en-NZ" smtClean="0"/>
              <a:t>30/10/2014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241-AFF2-4CAB-B009-1FFFCBD5F3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28307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69E2-E118-4190-8F2D-4C9D99371B6C}" type="datetimeFigureOut">
              <a:rPr lang="en-NZ" smtClean="0"/>
              <a:t>30/10/2014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241-AFF2-4CAB-B009-1FFFCBD5F3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7051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69E2-E118-4190-8F2D-4C9D99371B6C}" type="datetimeFigureOut">
              <a:rPr lang="en-NZ" smtClean="0"/>
              <a:t>30/10/2014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241-AFF2-4CAB-B009-1FFFCBD5F3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21738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69E2-E118-4190-8F2D-4C9D99371B6C}" type="datetimeFigureOut">
              <a:rPr lang="en-NZ" smtClean="0"/>
              <a:t>30/10/2014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241-AFF2-4CAB-B009-1FFFCBD5F3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0971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69E2-E118-4190-8F2D-4C9D99371B6C}" type="datetimeFigureOut">
              <a:rPr lang="en-NZ" smtClean="0"/>
              <a:t>30/10/2014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241-AFF2-4CAB-B009-1FFFCBD5F3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15781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69E2-E118-4190-8F2D-4C9D99371B6C}" type="datetimeFigureOut">
              <a:rPr lang="en-NZ" smtClean="0"/>
              <a:t>30/10/2014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241-AFF2-4CAB-B009-1FFFCBD5F3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114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69E2-E118-4190-8F2D-4C9D99371B6C}" type="datetimeFigureOut">
              <a:rPr lang="en-NZ" smtClean="0"/>
              <a:t>30/10/2014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241-AFF2-4CAB-B009-1FFFCBD5F3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104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69E2-E118-4190-8F2D-4C9D99371B6C}" type="datetimeFigureOut">
              <a:rPr lang="en-NZ" smtClean="0"/>
              <a:t>30/10/2014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241-AFF2-4CAB-B009-1FFFCBD5F3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62377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69E2-E118-4190-8F2D-4C9D99371B6C}" type="datetimeFigureOut">
              <a:rPr lang="en-NZ" smtClean="0"/>
              <a:t>30/10/2014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241-AFF2-4CAB-B009-1FFFCBD5F3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1054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69E2-E118-4190-8F2D-4C9D99371B6C}" type="datetimeFigureOut">
              <a:rPr lang="en-NZ" smtClean="0"/>
              <a:t>30/10/2014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241-AFF2-4CAB-B009-1FFFCBD5F3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12422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569E2-E118-4190-8F2D-4C9D99371B6C}" type="datetimeFigureOut">
              <a:rPr lang="en-NZ" smtClean="0"/>
              <a:t>30/10/2014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CF241-AFF2-4CAB-B009-1FFFCBD5F3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9333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/>
          <a:lstStyle/>
          <a:p>
            <a:r>
              <a:rPr lang="en-NZ" dirty="0"/>
              <a:t>Can We Combine Age-Length </a:t>
            </a:r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>and </a:t>
            </a:r>
            <a:r>
              <a:rPr lang="en-NZ" dirty="0"/>
              <a:t>Tagging-Increment Data?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9589" y="6211669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CAPAM Growth Workshop, La Jolla, November 3-7, 2014.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56054" y="2945831"/>
            <a:ext cx="7884840" cy="151495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>
                <a:solidFill>
                  <a:schemeClr val="tx1"/>
                </a:solidFill>
              </a:rPr>
              <a:t>R.I.C</a:t>
            </a:r>
            <a:r>
              <a:rPr lang="en-NZ" dirty="0">
                <a:solidFill>
                  <a:schemeClr val="tx1"/>
                </a:solidFill>
              </a:rPr>
              <a:t>. Chris Francis, </a:t>
            </a:r>
            <a:r>
              <a:rPr lang="en-NZ" dirty="0" smtClean="0">
                <a:solidFill>
                  <a:schemeClr val="tx1"/>
                </a:solidFill>
              </a:rPr>
              <a:t>Alex </a:t>
            </a:r>
            <a:r>
              <a:rPr lang="en-NZ" dirty="0">
                <a:solidFill>
                  <a:schemeClr val="tx1"/>
                </a:solidFill>
              </a:rPr>
              <a:t>M. Aires-da-Silva, </a:t>
            </a:r>
            <a:endParaRPr lang="en-NZ" dirty="0" smtClean="0">
              <a:solidFill>
                <a:schemeClr val="tx1"/>
              </a:solidFill>
            </a:endParaRPr>
          </a:p>
          <a:p>
            <a:r>
              <a:rPr lang="en-NZ" dirty="0" smtClean="0">
                <a:solidFill>
                  <a:schemeClr val="tx1"/>
                </a:solidFill>
              </a:rPr>
              <a:t>Mark</a:t>
            </a:r>
            <a:r>
              <a:rPr lang="en-NZ" dirty="0">
                <a:solidFill>
                  <a:schemeClr val="tx1"/>
                </a:solidFill>
              </a:rPr>
              <a:t>. N. Maunder, </a:t>
            </a:r>
            <a:r>
              <a:rPr lang="en-NZ" dirty="0" smtClean="0">
                <a:solidFill>
                  <a:schemeClr val="tx1"/>
                </a:solidFill>
              </a:rPr>
              <a:t>Kurt </a:t>
            </a:r>
            <a:r>
              <a:rPr lang="en-NZ" dirty="0">
                <a:solidFill>
                  <a:schemeClr val="tx1"/>
                </a:solidFill>
              </a:rPr>
              <a:t>M. Schaefer </a:t>
            </a:r>
            <a:endParaRPr lang="en-NZ" dirty="0" smtClean="0">
              <a:solidFill>
                <a:schemeClr val="tx1"/>
              </a:solidFill>
            </a:endParaRPr>
          </a:p>
          <a:p>
            <a:r>
              <a:rPr lang="en-NZ" dirty="0" smtClean="0">
                <a:solidFill>
                  <a:schemeClr val="tx1"/>
                </a:solidFill>
              </a:rPr>
              <a:t>and </a:t>
            </a:r>
            <a:r>
              <a:rPr lang="en-NZ" dirty="0">
                <a:solidFill>
                  <a:schemeClr val="tx1"/>
                </a:solidFill>
              </a:rPr>
              <a:t>Daniel W. Fuller </a:t>
            </a:r>
          </a:p>
        </p:txBody>
      </p:sp>
    </p:spTree>
    <p:extLst>
      <p:ext uri="{BB962C8B-B14F-4D97-AF65-F5344CB8AC3E}">
        <p14:creationId xmlns:p14="http://schemas.microsoft.com/office/powerpoint/2010/main" val="146162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3763"/>
          </a:xfrm>
        </p:spPr>
        <p:txBody>
          <a:bodyPr/>
          <a:lstStyle/>
          <a:p>
            <a:r>
              <a:rPr lang="en-US" dirty="0" smtClean="0"/>
              <a:t>Can’t reliably estimate age at tagging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3763"/>
            <a:ext cx="9156356" cy="610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37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6886"/>
          </a:xfrm>
        </p:spPr>
        <p:txBody>
          <a:bodyPr>
            <a:normAutofit/>
          </a:bodyPr>
          <a:lstStyle/>
          <a:p>
            <a:r>
              <a:rPr lang="en-NZ" dirty="0"/>
              <a:t>Can We Combine Age-Length </a:t>
            </a:r>
            <a:br>
              <a:rPr lang="en-NZ" dirty="0"/>
            </a:br>
            <a:r>
              <a:rPr lang="en-NZ" dirty="0"/>
              <a:t>and Tagging-Increment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5232"/>
            <a:ext cx="9144000" cy="515276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 Some progress has been </a:t>
            </a:r>
            <a:r>
              <a:rPr lang="en-US" smtClean="0"/>
              <a:t>made since 1988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 Problem still not solved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4519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r>
              <a:rPr lang="en-US" dirty="0" smtClean="0"/>
              <a:t>Francis (1988)* said No!</a:t>
            </a:r>
            <a:br>
              <a:rPr lang="en-US" dirty="0" smtClean="0"/>
            </a:br>
            <a:r>
              <a:rPr lang="en-US" sz="2400" dirty="0" smtClean="0"/>
              <a:t>(*CJFAS 45: 936-942)</a:t>
            </a:r>
            <a:endParaRPr lang="en-NZ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196752"/>
            <a:ext cx="4658497" cy="5661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NZ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196752"/>
            <a:ext cx="9144000" cy="1064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Length-based growth (from tagging) and</a:t>
            </a:r>
          </a:p>
          <a:p>
            <a:pPr marL="0" indent="0">
              <a:buNone/>
            </a:pPr>
            <a:r>
              <a:rPr lang="en-US" dirty="0" smtClean="0"/>
              <a:t>age-based growth (from age-length data) are </a:t>
            </a:r>
            <a:r>
              <a:rPr lang="en-US" dirty="0"/>
              <a:t>not comparable</a:t>
            </a:r>
            <a:endParaRPr lang="en-NZ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5999"/>
            <a:ext cx="9144000" cy="457200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5999"/>
            <a:ext cx="9144000" cy="457200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5999"/>
            <a:ext cx="9144000" cy="457200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5999"/>
            <a:ext cx="9144000" cy="457200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5999"/>
            <a:ext cx="9144000" cy="457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15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09816"/>
          </a:xfrm>
        </p:spPr>
        <p:txBody>
          <a:bodyPr/>
          <a:lstStyle/>
          <a:p>
            <a:r>
              <a:rPr lang="en-US" dirty="0" smtClean="0"/>
              <a:t>A Recent Paper</a:t>
            </a:r>
            <a:br>
              <a:rPr lang="en-US" dirty="0" smtClean="0"/>
            </a:br>
            <a:r>
              <a:rPr lang="en-US" sz="2400" dirty="0" smtClean="0"/>
              <a:t>(in press, </a:t>
            </a:r>
            <a:r>
              <a:rPr lang="en-US" sz="2400" i="1" dirty="0" smtClean="0"/>
              <a:t>Fish. Res.</a:t>
            </a:r>
            <a:r>
              <a:rPr lang="en-US" sz="2400" dirty="0" smtClean="0"/>
              <a:t>)</a:t>
            </a:r>
            <a:endParaRPr lang="en-NZ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6886"/>
            <a:ext cx="9144000" cy="5511114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Authors</a:t>
            </a:r>
            <a:r>
              <a:rPr lang="de-DE" dirty="0" smtClean="0"/>
              <a:t> Aires-da-Silva, Maunder</a:t>
            </a:r>
            <a:r>
              <a:rPr lang="de-DE" dirty="0"/>
              <a:t>, </a:t>
            </a:r>
            <a:r>
              <a:rPr lang="de-DE" dirty="0" smtClean="0"/>
              <a:t>Schaefer &amp; Fuller (</a:t>
            </a:r>
            <a:r>
              <a:rPr lang="de-DE" u="sng" dirty="0" smtClean="0"/>
              <a:t>AMSF</a:t>
            </a:r>
            <a:r>
              <a:rPr lang="de-DE" dirty="0" smtClean="0"/>
              <a:t>)</a:t>
            </a: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Title</a:t>
            </a:r>
            <a:r>
              <a:rPr lang="en-US" dirty="0" smtClean="0"/>
              <a:t> Improved </a:t>
            </a:r>
            <a:r>
              <a:rPr lang="en-US" dirty="0"/>
              <a:t>growth estimates from integrated analysis of direct </a:t>
            </a:r>
            <a:r>
              <a:rPr lang="en-US" dirty="0" smtClean="0"/>
              <a:t>aging and </a:t>
            </a:r>
            <a:r>
              <a:rPr lang="en-US" dirty="0"/>
              <a:t>tag–recapture </a:t>
            </a:r>
            <a:r>
              <a:rPr lang="en-US" dirty="0" smtClean="0"/>
              <a:t>data ...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Method</a:t>
            </a:r>
            <a:r>
              <a:rPr lang="en-US" dirty="0" smtClean="0"/>
              <a:t>  A modification of the “LEP approach”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2379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LEP Approach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Series of papers by </a:t>
            </a:r>
            <a:r>
              <a:rPr lang="en-US" dirty="0" err="1" smtClean="0"/>
              <a:t>Laslett</a:t>
            </a:r>
            <a:r>
              <a:rPr lang="en-US" dirty="0" smtClean="0"/>
              <a:t>, </a:t>
            </a:r>
            <a:r>
              <a:rPr lang="en-US" dirty="0" err="1" smtClean="0"/>
              <a:t>Eveson</a:t>
            </a:r>
            <a:r>
              <a:rPr lang="en-US" dirty="0" smtClean="0"/>
              <a:t>, and </a:t>
            </a:r>
            <a:r>
              <a:rPr lang="en-US" dirty="0" err="1" smtClean="0"/>
              <a:t>Polacheck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(especially </a:t>
            </a:r>
            <a:r>
              <a:rPr lang="en-US" sz="2400" dirty="0">
                <a:solidFill>
                  <a:prstClr val="black"/>
                </a:solidFill>
              </a:rPr>
              <a:t>CJFAS 61: 292-306, </a:t>
            </a:r>
            <a:r>
              <a:rPr lang="en-US" sz="2400" dirty="0" smtClean="0">
                <a:solidFill>
                  <a:prstClr val="black"/>
                </a:solidFill>
              </a:rPr>
              <a:t>2004)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 Random-coefficients model of growth</a:t>
            </a:r>
          </a:p>
          <a:p>
            <a:pPr marL="1074738" indent="0">
              <a:buNone/>
            </a:pPr>
            <a:r>
              <a:rPr lang="en-US" dirty="0" smtClean="0"/>
              <a:t>- each fish grows according to a </a:t>
            </a:r>
            <a:r>
              <a:rPr lang="en-US" dirty="0" err="1" smtClean="0"/>
              <a:t>vonB</a:t>
            </a:r>
            <a:r>
              <a:rPr lang="en-US" dirty="0" smtClean="0"/>
              <a:t> curve with it’s own </a:t>
            </a:r>
            <a:r>
              <a:rPr lang="en-US" i="1" dirty="0" smtClean="0"/>
              <a:t>L</a:t>
            </a:r>
            <a:r>
              <a:rPr lang="en-US" baseline="-25000" dirty="0" smtClean="0"/>
              <a:t>∞</a:t>
            </a:r>
            <a:r>
              <a:rPr lang="en-US" dirty="0" smtClean="0"/>
              <a:t>, but with common values of </a:t>
            </a:r>
            <a:r>
              <a:rPr lang="en-US" i="1" dirty="0" smtClean="0"/>
              <a:t>K</a:t>
            </a:r>
            <a:r>
              <a:rPr lang="en-US" dirty="0" smtClean="0"/>
              <a:t> and </a:t>
            </a:r>
            <a:r>
              <a:rPr lang="en-US" i="1" dirty="0" smtClean="0"/>
              <a:t>t</a:t>
            </a:r>
            <a:r>
              <a:rPr lang="en-US" baseline="-25000" dirty="0" smtClean="0"/>
              <a:t>0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 Random-effects estimation</a:t>
            </a:r>
          </a:p>
          <a:p>
            <a:pPr marL="1074738" indent="0">
              <a:buNone/>
            </a:pPr>
            <a:r>
              <a:rPr lang="en-US" dirty="0" smtClean="0"/>
              <a:t>- for each tagged fish, </a:t>
            </a:r>
            <a:r>
              <a:rPr lang="en-US" i="1" dirty="0"/>
              <a:t>L</a:t>
            </a:r>
            <a:r>
              <a:rPr lang="en-US" baseline="-25000" dirty="0" smtClean="0"/>
              <a:t>∞</a:t>
            </a:r>
            <a:r>
              <a:rPr lang="en-US" dirty="0" smtClean="0"/>
              <a:t> and </a:t>
            </a:r>
            <a:r>
              <a:rPr lang="en-US" i="1" dirty="0" smtClean="0"/>
              <a:t>A </a:t>
            </a:r>
            <a:r>
              <a:rPr lang="en-US" dirty="0" smtClean="0"/>
              <a:t>[= </a:t>
            </a:r>
            <a:r>
              <a:rPr lang="en-US" i="1" dirty="0" err="1" smtClean="0"/>
              <a:t>A</a:t>
            </a:r>
            <a:r>
              <a:rPr lang="en-US" baseline="-25000" dirty="0" err="1" smtClean="0"/>
              <a:t>tagging</a:t>
            </a:r>
            <a:r>
              <a:rPr lang="en-US" dirty="0" smtClean="0"/>
              <a:t> – </a:t>
            </a:r>
            <a:r>
              <a:rPr lang="en-US" i="1" dirty="0" smtClean="0"/>
              <a:t>t</a:t>
            </a:r>
            <a:r>
              <a:rPr lang="en-US" baseline="-25000" dirty="0" smtClean="0"/>
              <a:t>0</a:t>
            </a:r>
            <a:r>
              <a:rPr lang="en-US" dirty="0" smtClean="0"/>
              <a:t>] are treated as random effects </a:t>
            </a:r>
          </a:p>
          <a:p>
            <a:pPr marL="1074738" indent="0">
              <a:buNone/>
            </a:pPr>
            <a:r>
              <a:rPr lang="en-US" dirty="0" smtClean="0"/>
              <a:t>(e.g., estimate </a:t>
            </a:r>
            <a:r>
              <a:rPr lang="el-GR" i="1" dirty="0" smtClean="0"/>
              <a:t>μ</a:t>
            </a:r>
            <a:r>
              <a:rPr lang="en-US" i="1" baseline="-25000" dirty="0" smtClean="0"/>
              <a:t>L</a:t>
            </a:r>
            <a:r>
              <a:rPr lang="en-US" baseline="-25000" dirty="0" smtClean="0"/>
              <a:t>∞ </a:t>
            </a:r>
            <a:r>
              <a:rPr lang="en-US" dirty="0" smtClean="0"/>
              <a:t>, </a:t>
            </a:r>
            <a:r>
              <a:rPr lang="el-GR" i="1" dirty="0" smtClean="0"/>
              <a:t>σ</a:t>
            </a:r>
            <a:r>
              <a:rPr lang="en-US" i="1" baseline="-25000" dirty="0" smtClean="0"/>
              <a:t>L</a:t>
            </a:r>
            <a:r>
              <a:rPr lang="en-US" baseline="-25000" dirty="0" smtClean="0"/>
              <a:t>∞</a:t>
            </a:r>
            <a:r>
              <a:rPr lang="en-US" dirty="0" smtClean="0"/>
              <a:t>)</a:t>
            </a:r>
          </a:p>
          <a:p>
            <a:pPr marL="1074738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5874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LEP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358775" algn="l"/>
              </a:tabLst>
            </a:pPr>
            <a:r>
              <a:rPr lang="en-US" dirty="0" smtClean="0"/>
              <a:t>Pros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en-US" dirty="0"/>
              <a:t>	</a:t>
            </a:r>
            <a:r>
              <a:rPr lang="en-US" dirty="0" smtClean="0"/>
              <a:t>- makes tagging-growth age-based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en-US" dirty="0"/>
              <a:t>	</a:t>
            </a:r>
            <a:r>
              <a:rPr lang="en-US" dirty="0" smtClean="0"/>
              <a:t>- elegant mathematics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en-US" dirty="0"/>
              <a:t>	</a:t>
            </a:r>
            <a:r>
              <a:rPr lang="en-US" dirty="0" smtClean="0"/>
              <a:t>- sound statistics</a:t>
            </a:r>
          </a:p>
          <a:p>
            <a:pPr marL="0" indent="0">
              <a:buNone/>
              <a:tabLst>
                <a:tab pos="358775" algn="l"/>
              </a:tabLst>
            </a:pPr>
            <a:endParaRPr lang="en-US" dirty="0" smtClean="0"/>
          </a:p>
          <a:p>
            <a:pPr marL="0" indent="0">
              <a:buNone/>
              <a:tabLst>
                <a:tab pos="358775" algn="l"/>
              </a:tabLst>
            </a:pPr>
            <a:r>
              <a:rPr lang="en-US" dirty="0" smtClean="0"/>
              <a:t>Cons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en-US" dirty="0"/>
              <a:t>	</a:t>
            </a:r>
            <a:r>
              <a:rPr lang="en-US" dirty="0" smtClean="0"/>
              <a:t>- biologically implausible (growth deterministic</a:t>
            </a:r>
            <a:r>
              <a:rPr lang="en-US" dirty="0"/>
              <a:t>; no </a:t>
            </a:r>
            <a:r>
              <a:rPr lang="en-US" dirty="0" smtClean="0"/>
              <a:t>	response to environment)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en-US" dirty="0" smtClean="0"/>
              <a:t>	- </a:t>
            </a:r>
            <a:r>
              <a:rPr lang="en-US" dirty="0"/>
              <a:t>too computer-intensive for stock-assessment models</a:t>
            </a:r>
            <a:endParaRPr lang="en-US" dirty="0" smtClean="0"/>
          </a:p>
          <a:p>
            <a:pPr marL="0" indent="0">
              <a:buNone/>
              <a:tabLst>
                <a:tab pos="358775" algn="l"/>
              </a:tabLst>
            </a:pPr>
            <a:r>
              <a:rPr lang="en-US" dirty="0"/>
              <a:t>	</a:t>
            </a:r>
            <a:r>
              <a:rPr lang="en-US" dirty="0" smtClean="0"/>
              <a:t>- fails Occam’s razor (sort of)</a:t>
            </a:r>
          </a:p>
        </p:txBody>
      </p:sp>
    </p:spTree>
    <p:extLst>
      <p:ext uri="{BB962C8B-B14F-4D97-AF65-F5344CB8AC3E}">
        <p14:creationId xmlns:p14="http://schemas.microsoft.com/office/powerpoint/2010/main" val="160272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AMSF approach</a:t>
            </a:r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1"/>
            <a:ext cx="9144000" cy="609599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3763"/>
            <a:ext cx="9156358" cy="61042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3763"/>
            <a:ext cx="9156356" cy="61042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3763"/>
            <a:ext cx="9156356" cy="61042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3763"/>
            <a:ext cx="9156356" cy="610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5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AMSF</a:t>
            </a:r>
            <a:endParaRPr lang="en-NZ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744" y="1000897"/>
            <a:ext cx="4539256" cy="585710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0897"/>
            <a:ext cx="4539256" cy="5857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8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of </a:t>
            </a:r>
            <a:r>
              <a:rPr lang="en-US" dirty="0" smtClean="0"/>
              <a:t>AMSF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Pros</a:t>
            </a:r>
          </a:p>
          <a:p>
            <a:pPr marL="0" indent="0">
              <a:buNone/>
            </a:pPr>
            <a:r>
              <a:rPr lang="en-US" dirty="0"/>
              <a:t>	- makes tagging-growth </a:t>
            </a:r>
            <a:r>
              <a:rPr lang="en-US" dirty="0" smtClean="0"/>
              <a:t>age-based (as for LEP)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more plausible than LEP (no random coefficients)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less computer-intensive (no random effects)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consistent with usual assessment growth model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much better growth curve for </a:t>
            </a:r>
            <a:r>
              <a:rPr lang="en-US" dirty="0" err="1" smtClean="0"/>
              <a:t>bigeye</a:t>
            </a:r>
            <a:r>
              <a:rPr lang="en-US" dirty="0" smtClean="0"/>
              <a:t> tuna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implausible correlations between deviates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growth </a:t>
            </a:r>
            <a:r>
              <a:rPr lang="en-US" dirty="0"/>
              <a:t>variability </a:t>
            </a:r>
            <a:r>
              <a:rPr lang="en-US" dirty="0" smtClean="0"/>
              <a:t>underestimated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4463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fix these problems?</a:t>
            </a:r>
            <a:endParaRPr lang="en-NZ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8647"/>
            <a:ext cx="4572000" cy="58993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30346" y="958647"/>
            <a:ext cx="42136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/>
            <a:r>
              <a:rPr lang="en-US" sz="2800" b="1" dirty="0" smtClean="0"/>
              <a:t>Problem:</a:t>
            </a:r>
            <a:r>
              <a:rPr lang="en-US" sz="2800" dirty="0" smtClean="0"/>
              <a:t>  Tagging data contain no information about this correlation structure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214826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62718</TotalTime>
  <Words>248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Can We Combine Age-Length  and Tagging-Increment Data?</vt:lpstr>
      <vt:lpstr>Francis (1988)* said No! (*CJFAS 45: 936-942)</vt:lpstr>
      <vt:lpstr>A Recent Paper (in press, Fish. Res.)</vt:lpstr>
      <vt:lpstr>LEP Approach</vt:lpstr>
      <vt:lpstr>Pros and cons of LEP</vt:lpstr>
      <vt:lpstr>AMSF approach</vt:lpstr>
      <vt:lpstr>Problems with AMSF</vt:lpstr>
      <vt:lpstr>Pros and cons of AMSF</vt:lpstr>
      <vt:lpstr>Can we fix these problems?</vt:lpstr>
      <vt:lpstr>Can’t reliably estimate age at tagging</vt:lpstr>
      <vt:lpstr>Can We Combine Age-Length  and Tagging-Increment Data?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Approach to Validating Stock Assessment Models</dc:title>
  <dc:creator> </dc:creator>
  <cp:lastModifiedBy> Chris Francis</cp:lastModifiedBy>
  <cp:revision>306</cp:revision>
  <cp:lastPrinted>2013-09-17T01:51:31Z</cp:lastPrinted>
  <dcterms:created xsi:type="dcterms:W3CDTF">2012-11-07T20:25:22Z</dcterms:created>
  <dcterms:modified xsi:type="dcterms:W3CDTF">2014-10-30T02:31:38Z</dcterms:modified>
</cp:coreProperties>
</file>