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4" r:id="rId6"/>
    <p:sldId id="269" r:id="rId7"/>
    <p:sldId id="271" r:id="rId8"/>
    <p:sldId id="272" r:id="rId9"/>
    <p:sldId id="276" r:id="rId10"/>
    <p:sldId id="260" r:id="rId11"/>
    <p:sldId id="261" r:id="rId12"/>
    <p:sldId id="275" r:id="rId13"/>
    <p:sldId id="267" r:id="rId14"/>
    <p:sldId id="284" r:id="rId15"/>
    <p:sldId id="265" r:id="rId16"/>
    <p:sldId id="263" r:id="rId17"/>
    <p:sldId id="278" r:id="rId18"/>
    <p:sldId id="266" r:id="rId19"/>
    <p:sldId id="277" r:id="rId20"/>
    <p:sldId id="281" r:id="rId21"/>
    <p:sldId id="268" r:id="rId22"/>
    <p:sldId id="273" r:id="rId23"/>
    <p:sldId id="279" r:id="rId24"/>
    <p:sldId id="282" r:id="rId25"/>
    <p:sldId id="262" r:id="rId26"/>
    <p:sldId id="280" r:id="rId27"/>
    <p:sldId id="283" r:id="rId28"/>
    <p:sldId id="274" r:id="rId29"/>
    <p:sldId id="285" r:id="rId30"/>
    <p:sldId id="286" r:id="rId31"/>
    <p:sldId id="288" r:id="rId32"/>
    <p:sldId id="287" r:id="rId33"/>
    <p:sldId id="27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A8BA2BF-F0D6-4451-A582-9984008F6419}">
          <p14:sldIdLst>
            <p14:sldId id="256"/>
            <p14:sldId id="257"/>
            <p14:sldId id="258"/>
            <p14:sldId id="259"/>
            <p14:sldId id="264"/>
            <p14:sldId id="269"/>
            <p14:sldId id="271"/>
            <p14:sldId id="272"/>
            <p14:sldId id="276"/>
            <p14:sldId id="260"/>
            <p14:sldId id="261"/>
            <p14:sldId id="275"/>
            <p14:sldId id="267"/>
            <p14:sldId id="284"/>
            <p14:sldId id="265"/>
            <p14:sldId id="263"/>
            <p14:sldId id="278"/>
            <p14:sldId id="266"/>
            <p14:sldId id="277"/>
            <p14:sldId id="281"/>
            <p14:sldId id="268"/>
            <p14:sldId id="273"/>
            <p14:sldId id="279"/>
            <p14:sldId id="282"/>
            <p14:sldId id="262"/>
            <p14:sldId id="280"/>
            <p14:sldId id="283"/>
            <p14:sldId id="274"/>
            <p14:sldId id="285"/>
            <p14:sldId id="286"/>
            <p14:sldId id="288"/>
            <p14:sldId id="287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1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61325-7799-420F-8632-3799F0F5048F}" type="datetimeFigureOut">
              <a:rPr lang="en-AU" smtClean="0"/>
              <a:t>1/11/2014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FE7C4-3858-4DD1-AFCD-271E5F1DD5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6960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ACE28-CAD8-48A9-B17A-C85231CB268F}" type="slidenum">
              <a:rPr lang="en-AU" smtClean="0"/>
              <a:t>24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746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E3E4C8E-957D-4D31-8916-3A67BBABC563}" type="datetimeFigureOut">
              <a:rPr lang="en-AU" smtClean="0"/>
              <a:t>1/11/2014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6C1C2A4-E958-49FB-BD9B-454ED7D5E0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926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4C8E-957D-4D31-8916-3A67BBABC563}" type="datetimeFigureOut">
              <a:rPr lang="en-AU" smtClean="0"/>
              <a:t>1/11/2014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1C2A4-E958-49FB-BD9B-454ED7D5E0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634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4C8E-957D-4D31-8916-3A67BBABC563}" type="datetimeFigureOut">
              <a:rPr lang="en-AU" smtClean="0"/>
              <a:t>1/11/2014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1C2A4-E958-49FB-BD9B-454ED7D5E0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7491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4C8E-957D-4D31-8916-3A67BBABC563}" type="datetimeFigureOut">
              <a:rPr lang="en-AU" smtClean="0"/>
              <a:t>1/11/2014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1C2A4-E958-49FB-BD9B-454ED7D5E0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5584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4C8E-957D-4D31-8916-3A67BBABC563}" type="datetimeFigureOut">
              <a:rPr lang="en-AU" smtClean="0"/>
              <a:t>1/11/2014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1C2A4-E958-49FB-BD9B-454ED7D5E0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274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4C8E-957D-4D31-8916-3A67BBABC563}" type="datetimeFigureOut">
              <a:rPr lang="en-AU" smtClean="0"/>
              <a:t>1/11/2014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1C2A4-E958-49FB-BD9B-454ED7D5E0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8699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4C8E-957D-4D31-8916-3A67BBABC563}" type="datetimeFigureOut">
              <a:rPr lang="en-AU" smtClean="0"/>
              <a:t>1/11/2014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1C2A4-E958-49FB-BD9B-454ED7D5E0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9765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E3E4C8E-957D-4D31-8916-3A67BBABC563}" type="datetimeFigureOut">
              <a:rPr lang="en-AU" smtClean="0"/>
              <a:t>1/11/2014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1C2A4-E958-49FB-BD9B-454ED7D5E0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53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E3E4C8E-957D-4D31-8916-3A67BBABC563}" type="datetimeFigureOut">
              <a:rPr lang="en-AU" smtClean="0"/>
              <a:t>1/11/2014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1C2A4-E958-49FB-BD9B-454ED7D5E0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2559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4C8E-957D-4D31-8916-3A67BBABC563}" type="datetimeFigureOut">
              <a:rPr lang="en-AU" smtClean="0"/>
              <a:t>1/11/2014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1C2A4-E958-49FB-BD9B-454ED7D5E0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18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4C8E-957D-4D31-8916-3A67BBABC563}" type="datetimeFigureOut">
              <a:rPr lang="en-AU" smtClean="0"/>
              <a:t>1/11/2014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1C2A4-E958-49FB-BD9B-454ED7D5E0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0726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4C8E-957D-4D31-8916-3A67BBABC563}" type="datetimeFigureOut">
              <a:rPr lang="en-AU" smtClean="0"/>
              <a:t>1/11/2014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1C2A4-E958-49FB-BD9B-454ED7D5E0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7526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4C8E-957D-4D31-8916-3A67BBABC563}" type="datetimeFigureOut">
              <a:rPr lang="en-AU" smtClean="0"/>
              <a:t>1/11/2014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1C2A4-E958-49FB-BD9B-454ED7D5E0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913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4C8E-957D-4D31-8916-3A67BBABC563}" type="datetimeFigureOut">
              <a:rPr lang="en-AU" smtClean="0"/>
              <a:t>1/11/2014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1C2A4-E958-49FB-BD9B-454ED7D5E0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171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4C8E-957D-4D31-8916-3A67BBABC563}" type="datetimeFigureOut">
              <a:rPr lang="en-AU" smtClean="0"/>
              <a:t>1/11/2014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1C2A4-E958-49FB-BD9B-454ED7D5E0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451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4C8E-957D-4D31-8916-3A67BBABC563}" type="datetimeFigureOut">
              <a:rPr lang="en-AU" smtClean="0"/>
              <a:t>1/11/2014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1C2A4-E958-49FB-BD9B-454ED7D5E0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138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4C8E-957D-4D31-8916-3A67BBABC563}" type="datetimeFigureOut">
              <a:rPr lang="en-AU" smtClean="0"/>
              <a:t>1/11/2014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1C2A4-E958-49FB-BD9B-454ED7D5E0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6667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E3E4C8E-957D-4D31-8916-3A67BBABC563}" type="datetimeFigureOut">
              <a:rPr lang="en-AU" smtClean="0"/>
              <a:t>1/11/2014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A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6C1C2A4-E958-49FB-BD9B-454ED7D5E0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489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2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Estimating Growth Within Size-Structured Fishery Stock Assessments</a:t>
            </a:r>
            <a:br>
              <a:rPr lang="en-AU" dirty="0" smtClean="0"/>
            </a:br>
            <a:r>
              <a:rPr lang="en-AU" sz="2400" dirty="0" smtClean="0"/>
              <a:t>(</a:t>
            </a:r>
            <a:r>
              <a:rPr lang="en-AU" sz="2400" b="1" dirty="0"/>
              <a:t>What is the State of the Art and What does the Future Look Like</a:t>
            </a:r>
            <a:r>
              <a:rPr lang="en-AU" sz="2400" b="1" dirty="0" smtClean="0"/>
              <a:t>?</a:t>
            </a:r>
            <a:r>
              <a:rPr lang="en-AU" sz="2400" dirty="0" smtClean="0"/>
              <a:t>)</a:t>
            </a:r>
            <a:endParaRPr lang="en-A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André E Punt, Malcolm Haddon, and Richard </a:t>
            </a:r>
            <a:r>
              <a:rPr lang="en-AU" dirty="0" err="1" smtClean="0"/>
              <a:t>Mcgarvey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5567784" y="5733535"/>
            <a:ext cx="5767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</a:rPr>
              <a:t>5</a:t>
            </a:r>
            <a:r>
              <a:rPr lang="en-AU" sz="2000" dirty="0" smtClean="0">
                <a:solidFill>
                  <a:schemeClr val="bg1"/>
                </a:solidFill>
              </a:rPr>
              <a:t> </a:t>
            </a:r>
            <a:r>
              <a:rPr lang="en-AU" sz="2000" dirty="0" smtClean="0">
                <a:solidFill>
                  <a:schemeClr val="bg1"/>
                </a:solidFill>
              </a:rPr>
              <a:t>November 2014; CAPAM Growth Workshop</a:t>
            </a:r>
            <a:endParaRPr lang="en-A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020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Estimating size- transition matrices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7505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Measurement Error Approaches-I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77516" y="3080084"/>
            <a:ext cx="11373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If        is the growth increment for </a:t>
            </a:r>
            <a:r>
              <a:rPr lang="en-AU" sz="2400" dirty="0" err="1" smtClean="0"/>
              <a:t>i</a:t>
            </a:r>
            <a:r>
              <a:rPr lang="en-AU" sz="2400" baseline="30000" dirty="0" err="1" smtClean="0"/>
              <a:t>th</a:t>
            </a:r>
            <a:r>
              <a:rPr lang="en-AU" sz="2400" dirty="0" smtClean="0"/>
              <a:t> animal,     is the length at release and </a:t>
            </a:r>
          </a:p>
          <a:p>
            <a:r>
              <a:rPr lang="en-AU" sz="2400" dirty="0"/>
              <a:t> </a:t>
            </a:r>
            <a:r>
              <a:rPr lang="en-AU" sz="2400" dirty="0" smtClean="0"/>
              <a:t>    is the time at liberty, the likelihood function for the tag-recapture data is:</a:t>
            </a:r>
            <a:endParaRPr lang="en-AU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260995"/>
              </p:ext>
            </p:extLst>
          </p:nvPr>
        </p:nvGraphicFramePr>
        <p:xfrm>
          <a:off x="3838743" y="4330783"/>
          <a:ext cx="3578158" cy="818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8" name="Equation" r:id="rId3" imgW="1498320" imgH="342720" progId="Equation.DSMT4">
                  <p:embed/>
                </p:oleObj>
              </mc:Choice>
              <mc:Fallback>
                <p:oleObj name="Equation" r:id="rId3" imgW="14983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8743" y="4330783"/>
                        <a:ext cx="3578158" cy="8187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089586"/>
              </p:ext>
            </p:extLst>
          </p:nvPr>
        </p:nvGraphicFramePr>
        <p:xfrm>
          <a:off x="896554" y="3103832"/>
          <a:ext cx="516800" cy="48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9" name="Equation" r:id="rId5" imgW="241200" imgH="228600" progId="Equation.DSMT4">
                  <p:embed/>
                </p:oleObj>
              </mc:Choice>
              <mc:Fallback>
                <p:oleObj name="Equation" r:id="rId5" imgW="241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6554" y="3103832"/>
                        <a:ext cx="516800" cy="48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937352"/>
              </p:ext>
            </p:extLst>
          </p:nvPr>
        </p:nvGraphicFramePr>
        <p:xfrm>
          <a:off x="6962165" y="3103832"/>
          <a:ext cx="326400" cy="48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0" name="Equation" r:id="rId7" imgW="152280" imgH="228600" progId="Equation.DSMT4">
                  <p:embed/>
                </p:oleObj>
              </mc:Choice>
              <mc:Fallback>
                <p:oleObj name="Equation" r:id="rId7" imgW="152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62165" y="3103832"/>
                        <a:ext cx="326400" cy="48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68159"/>
              </p:ext>
            </p:extLst>
          </p:nvPr>
        </p:nvGraphicFramePr>
        <p:xfrm>
          <a:off x="577516" y="3463498"/>
          <a:ext cx="460876" cy="487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1" name="Equation" r:id="rId9" imgW="215640" imgH="228600" progId="Equation.DSMT4">
                  <p:embed/>
                </p:oleObj>
              </mc:Choice>
              <mc:Fallback>
                <p:oleObj name="Equation" r:id="rId9" imgW="215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7516" y="3463498"/>
                        <a:ext cx="460876" cy="487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0077" y="5310533"/>
            <a:ext cx="108350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The function </a:t>
            </a:r>
            <a:r>
              <a:rPr lang="en-AU" sz="2400" i="1" dirty="0" smtClean="0"/>
              <a:t>g</a:t>
            </a:r>
            <a:r>
              <a:rPr lang="en-AU" sz="2400" dirty="0" smtClean="0"/>
              <a:t> can be one of many (normal, lognormal, gamma,,) and </a:t>
            </a:r>
          </a:p>
          <a:p>
            <a:r>
              <a:rPr lang="en-AU" sz="2400" dirty="0" smtClean="0"/>
              <a:t>the parameters determine (a) the expected growth increment and (b) </a:t>
            </a:r>
          </a:p>
          <a:p>
            <a:r>
              <a:rPr lang="en-AU" sz="2400" dirty="0" smtClean="0"/>
              <a:t>the variance of the growth increment.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60764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Measurement Error Approaches-II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519" y="3218412"/>
            <a:ext cx="6083643" cy="3520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854" y="6425513"/>
            <a:ext cx="1335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Fu, NZ FAR 2012</a:t>
            </a:r>
            <a:endParaRPr lang="en-A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15546" y="2928551"/>
            <a:ext cx="2975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Abalone in New Zealand</a:t>
            </a:r>
            <a:endParaRPr lang="en-A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6665" y="3710058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Mean growth increment: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770781" y="4764507"/>
            <a:ext cx="3648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Variability in growth increment:</a:t>
            </a:r>
            <a:endParaRPr lang="en-AU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674215"/>
              </p:ext>
            </p:extLst>
          </p:nvPr>
        </p:nvGraphicFramePr>
        <p:xfrm>
          <a:off x="1036896" y="4155248"/>
          <a:ext cx="3072539" cy="45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name="Equation" r:id="rId4" imgW="1815840" imgH="266400" progId="Equation.DSMT4">
                  <p:embed/>
                </p:oleObj>
              </mc:Choice>
              <mc:Fallback>
                <p:oleObj name="Equation" r:id="rId4" imgW="18158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6896" y="4155248"/>
                        <a:ext cx="3072539" cy="45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844915"/>
              </p:ext>
            </p:extLst>
          </p:nvPr>
        </p:nvGraphicFramePr>
        <p:xfrm>
          <a:off x="1012178" y="5237504"/>
          <a:ext cx="5207319" cy="660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Equation" r:id="rId6" imgW="3403440" imgH="431640" progId="Equation.DSMT4">
                  <p:embed/>
                </p:oleObj>
              </mc:Choice>
              <mc:Fallback>
                <p:oleObj name="Equation" r:id="rId6" imgW="34034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12178" y="5237504"/>
                        <a:ext cx="5207319" cy="660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324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Measurement Error </a:t>
            </a:r>
            <a:r>
              <a:rPr lang="en-AU" dirty="0" smtClean="0"/>
              <a:t>Approaches-III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400133" y="2767081"/>
            <a:ext cx="113587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/>
              <a:t>The results from the previous approach need to be discretised before being included in </a:t>
            </a:r>
            <a:r>
              <a:rPr lang="en-AU" sz="2400" dirty="0" smtClean="0"/>
              <a:t>an assessment. This can be overcome by assigning the release,</a:t>
            </a:r>
          </a:p>
          <a:p>
            <a:r>
              <a:rPr lang="en-AU" sz="2400" dirty="0" smtClean="0"/>
              <a:t>and recapture lengths and the times at liberty to the classes using the size-</a:t>
            </a:r>
          </a:p>
          <a:p>
            <a:r>
              <a:rPr lang="en-AU" sz="2400" dirty="0" smtClean="0"/>
              <a:t>classes and time-steps in the assessment. </a:t>
            </a:r>
            <a:endParaRPr lang="en-AU" sz="2400" dirty="0"/>
          </a:p>
          <a:p>
            <a:endParaRPr lang="en-AU" sz="2400" dirty="0" smtClean="0"/>
          </a:p>
          <a:p>
            <a:r>
              <a:rPr lang="en-AU" sz="2400" dirty="0" smtClean="0"/>
              <a:t>The likelihood is then:</a:t>
            </a:r>
            <a:endParaRPr lang="en-AU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945725"/>
              </p:ext>
            </p:extLst>
          </p:nvPr>
        </p:nvGraphicFramePr>
        <p:xfrm>
          <a:off x="2576049" y="5397933"/>
          <a:ext cx="2686895" cy="763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Equation" r:id="rId3" imgW="1295280" imgH="368280" progId="Equation.DSMT4">
                  <p:embed/>
                </p:oleObj>
              </mc:Choice>
              <mc:Fallback>
                <p:oleObj name="Equation" r:id="rId3" imgW="12952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76049" y="5397933"/>
                        <a:ext cx="2686895" cy="7639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14337" y="4995895"/>
            <a:ext cx="3902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Discretised time at liberty</a:t>
            </a:r>
            <a:endParaRPr lang="en-A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102569" y="5870185"/>
            <a:ext cx="5315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Discretised release and recapture </a:t>
            </a:r>
          </a:p>
          <a:p>
            <a:r>
              <a:rPr lang="en-AU" sz="2400" dirty="0" smtClean="0"/>
              <a:t>lengths</a:t>
            </a:r>
            <a:endParaRPr lang="en-AU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928582" y="5206269"/>
            <a:ext cx="1085755" cy="2512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1"/>
          </p:cNvCxnSpPr>
          <p:nvPr/>
        </p:nvCxnSpPr>
        <p:spPr>
          <a:xfrm flipH="1" flipV="1">
            <a:off x="5016815" y="6031184"/>
            <a:ext cx="1085754" cy="2545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64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764" y="37069"/>
            <a:ext cx="6157521" cy="6754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995" y="6514410"/>
            <a:ext cx="38635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Punt </a:t>
            </a:r>
            <a:r>
              <a:rPr lang="en-AU" sz="1200" i="1" dirty="0" smtClean="0"/>
              <a:t>et al. </a:t>
            </a:r>
            <a:r>
              <a:rPr lang="en-AU" sz="1200" dirty="0" smtClean="0"/>
              <a:t>Marine and Freshwater Research, 1997</a:t>
            </a:r>
            <a:endParaRPr lang="en-A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69557" y="3323967"/>
            <a:ext cx="4883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Observed and model-predicted size-</a:t>
            </a:r>
          </a:p>
          <a:p>
            <a:r>
              <a:rPr lang="en-AU" dirty="0" smtClean="0"/>
              <a:t>distributions of recaptures of rock lobsters</a:t>
            </a:r>
          </a:p>
          <a:p>
            <a:r>
              <a:rPr lang="en-AU" dirty="0" smtClean="0"/>
              <a:t>off Tasmania, Australia based on a model</a:t>
            </a:r>
          </a:p>
          <a:p>
            <a:r>
              <a:rPr lang="en-AU" dirty="0" smtClean="0"/>
              <a:t>which fitted the size-transition directly.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979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Measurement Error Approaches-IV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513348" y="3596669"/>
            <a:ext cx="40895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The Measurement Error </a:t>
            </a:r>
          </a:p>
          <a:p>
            <a:r>
              <a:rPr lang="en-AU" sz="2400" dirty="0" smtClean="0"/>
              <a:t>Approach is </a:t>
            </a:r>
            <a:r>
              <a:rPr lang="en-AU" sz="2400" b="1" dirty="0" smtClean="0"/>
              <a:t>biased</a:t>
            </a:r>
            <a:r>
              <a:rPr lang="en-AU" sz="2400" dirty="0" smtClean="0"/>
              <a:t> when </a:t>
            </a:r>
          </a:p>
          <a:p>
            <a:r>
              <a:rPr lang="en-AU" sz="2400" dirty="0" smtClean="0"/>
              <a:t>parameters vary among </a:t>
            </a:r>
          </a:p>
          <a:p>
            <a:r>
              <a:rPr lang="en-AU" sz="2400" dirty="0" smtClean="0"/>
              <a:t>individuals</a:t>
            </a:r>
            <a:endParaRPr lang="en-AU" sz="24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b="52138"/>
          <a:stretch/>
        </p:blipFill>
        <p:spPr bwMode="auto">
          <a:xfrm>
            <a:off x="4801603" y="2298031"/>
            <a:ext cx="7390397" cy="41669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822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914099" cy="706964"/>
          </a:xfrm>
        </p:spPr>
        <p:txBody>
          <a:bodyPr/>
          <a:lstStyle/>
          <a:p>
            <a:r>
              <a:rPr lang="en-AU" dirty="0" smtClean="0"/>
              <a:t>Individual Variation in Growth Parameters-I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417017" y="2326106"/>
            <a:ext cx="112630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The likelihood function for this approach is derived by modelling the </a:t>
            </a:r>
          </a:p>
          <a:p>
            <a:r>
              <a:rPr lang="en-AU" sz="2400" dirty="0" smtClean="0"/>
              <a:t>probability distribution for the growth increment under the assumption that</a:t>
            </a:r>
          </a:p>
          <a:p>
            <a:r>
              <a:rPr lang="en-AU" sz="2400" dirty="0" smtClean="0"/>
              <a:t>one of the parameters of the growth curve varies among individuals. </a:t>
            </a:r>
          </a:p>
          <a:p>
            <a:endParaRPr lang="en-AU" sz="2400" dirty="0"/>
          </a:p>
          <a:p>
            <a:r>
              <a:rPr lang="en-AU" sz="2400" dirty="0" smtClean="0"/>
              <a:t>For example is the asymptotic size varies among individuals:</a:t>
            </a:r>
            <a:endParaRPr lang="en-AU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961349"/>
              </p:ext>
            </p:extLst>
          </p:nvPr>
        </p:nvGraphicFramePr>
        <p:xfrm>
          <a:off x="2232025" y="4598988"/>
          <a:ext cx="663733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Equation" r:id="rId3" imgW="2438280" imgH="228600" progId="Equation.DSMT4">
                  <p:embed/>
                </p:oleObj>
              </mc:Choice>
              <mc:Fallback>
                <p:oleObj name="Equation" r:id="rId3" imgW="2438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32025" y="4598988"/>
                        <a:ext cx="6637338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7017" y="5555178"/>
            <a:ext cx="11162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Note that the distribution for the asymptotic size is constrained so that the </a:t>
            </a:r>
          </a:p>
          <a:p>
            <a:r>
              <a:rPr lang="en-AU" sz="2400" dirty="0" smtClean="0"/>
              <a:t>asymptotic size for the </a:t>
            </a:r>
            <a:r>
              <a:rPr lang="en-AU" sz="2400" i="1" dirty="0" err="1"/>
              <a:t>i</a:t>
            </a:r>
            <a:r>
              <a:rPr lang="en-AU" sz="2400" baseline="30000" dirty="0" err="1" smtClean="0"/>
              <a:t>th</a:t>
            </a:r>
            <a:r>
              <a:rPr lang="en-AU" sz="2400" dirty="0" smtClean="0"/>
              <a:t> animal is larger than </a:t>
            </a:r>
            <a:r>
              <a:rPr lang="en-AU" sz="2400" i="1" dirty="0" smtClean="0"/>
              <a:t>L</a:t>
            </a:r>
            <a:r>
              <a:rPr lang="en-AU" sz="2400" baseline="-25000" dirty="0" smtClean="0"/>
              <a:t>i</a:t>
            </a:r>
            <a:r>
              <a:rPr lang="en-AU" sz="2400" dirty="0" smtClean="0"/>
              <a:t>.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06102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10336830" cy="706964"/>
          </a:xfrm>
        </p:spPr>
        <p:txBody>
          <a:bodyPr/>
          <a:lstStyle/>
          <a:p>
            <a:r>
              <a:rPr lang="en-AU" dirty="0"/>
              <a:t>Individual Variation in Growth </a:t>
            </a:r>
            <a:r>
              <a:rPr lang="en-AU" dirty="0" smtClean="0"/>
              <a:t>Parameters-II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7377" y="2434281"/>
            <a:ext cx="4062001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0"/>
            <a:ext cx="4214326" cy="62918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65524" y="6581001"/>
            <a:ext cx="3967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err="1" smtClean="0"/>
              <a:t>Troynikov</a:t>
            </a:r>
            <a:r>
              <a:rPr lang="en-AU" sz="1200" dirty="0" smtClean="0"/>
              <a:t> et al. </a:t>
            </a:r>
            <a:r>
              <a:rPr lang="en-AU" sz="1200" i="1" dirty="0" smtClean="0"/>
              <a:t>Journal of </a:t>
            </a:r>
            <a:r>
              <a:rPr lang="en-AU" sz="1200" i="1" dirty="0" err="1" smtClean="0"/>
              <a:t>ShellFish</a:t>
            </a:r>
            <a:r>
              <a:rPr lang="en-AU" sz="1200" i="1" dirty="0" smtClean="0"/>
              <a:t> Research </a:t>
            </a:r>
            <a:r>
              <a:rPr lang="en-AU" sz="1200" dirty="0" smtClean="0"/>
              <a:t>(1998)</a:t>
            </a:r>
            <a:endParaRPr lang="en-A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600509" y="4707924"/>
            <a:ext cx="29706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Abalone off Victoria,</a:t>
            </a:r>
          </a:p>
          <a:p>
            <a:r>
              <a:rPr lang="en-AU" dirty="0" smtClean="0"/>
              <a:t>Australia. The asymptotic</a:t>
            </a:r>
          </a:p>
          <a:p>
            <a:r>
              <a:rPr lang="en-AU" dirty="0" smtClean="0"/>
              <a:t>length was assumed to</a:t>
            </a:r>
          </a:p>
          <a:p>
            <a:r>
              <a:rPr lang="en-AU" dirty="0" smtClean="0"/>
              <a:t>be gamma distributed.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170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914099" cy="706964"/>
          </a:xfrm>
        </p:spPr>
        <p:txBody>
          <a:bodyPr/>
          <a:lstStyle/>
          <a:p>
            <a:r>
              <a:rPr lang="en-AU" dirty="0" smtClean="0"/>
              <a:t>Individual Variation in Growth Parameters-III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417017" y="2326106"/>
            <a:ext cx="104871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Another way to allow for individual variation in growth is to model the</a:t>
            </a:r>
          </a:p>
          <a:p>
            <a:r>
              <a:rPr lang="en-AU" sz="2400" dirty="0" smtClean="0"/>
              <a:t>joint distribution for the release and recapture lengths assuming that</a:t>
            </a:r>
          </a:p>
          <a:p>
            <a:r>
              <a:rPr lang="en-AU" sz="2400" dirty="0" smtClean="0"/>
              <a:t>both asymptotic size and age-at-tagging are random</a:t>
            </a:r>
            <a:endParaRPr lang="en-AU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283896"/>
              </p:ext>
            </p:extLst>
          </p:nvPr>
        </p:nvGraphicFramePr>
        <p:xfrm>
          <a:off x="2807368" y="3866791"/>
          <a:ext cx="6346126" cy="83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Equation" r:id="rId3" imgW="1917360" imgH="253800" progId="Equation.DSMT4">
                  <p:embed/>
                </p:oleObj>
              </mc:Choice>
              <mc:Fallback>
                <p:oleObj name="Equation" r:id="rId3" imgW="1917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07368" y="3866791"/>
                        <a:ext cx="6346126" cy="839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83579" y="5325979"/>
            <a:ext cx="1612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err="1" smtClean="0"/>
              <a:t>Jacobian</a:t>
            </a:r>
            <a:endParaRPr lang="en-A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283368" y="5229726"/>
            <a:ext cx="3725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Release and recapture</a:t>
            </a:r>
          </a:p>
          <a:p>
            <a:pPr algn="ctr"/>
            <a:r>
              <a:rPr lang="en-AU" sz="2400" dirty="0"/>
              <a:t>l</a:t>
            </a:r>
            <a:r>
              <a:rPr lang="en-AU" sz="2400" dirty="0" smtClean="0"/>
              <a:t>engths</a:t>
            </a:r>
            <a:endParaRPr lang="en-AU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07368" y="4706379"/>
            <a:ext cx="1014816" cy="619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0"/>
          </p:cNvCxnSpPr>
          <p:nvPr/>
        </p:nvCxnSpPr>
        <p:spPr>
          <a:xfrm flipH="1" flipV="1">
            <a:off x="8803258" y="4653253"/>
            <a:ext cx="986792" cy="6727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62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10126765" cy="706964"/>
          </a:xfrm>
        </p:spPr>
        <p:txBody>
          <a:bodyPr/>
          <a:lstStyle/>
          <a:p>
            <a:r>
              <a:rPr lang="en-AU" dirty="0"/>
              <a:t>Individual Variation in Growth </a:t>
            </a:r>
            <a:r>
              <a:rPr lang="en-AU" dirty="0" smtClean="0"/>
              <a:t>Parameters-IV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542" y="2354134"/>
            <a:ext cx="8682526" cy="3187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34491" y="6376086"/>
            <a:ext cx="2058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Wang et al. CJFAS (1995)</a:t>
            </a:r>
            <a:endParaRPr lang="en-A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22421" y="5892170"/>
            <a:ext cx="4113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Male </a:t>
            </a:r>
            <a:r>
              <a:rPr lang="en-AU" i="1" dirty="0" err="1" smtClean="0"/>
              <a:t>Peneaus</a:t>
            </a:r>
            <a:r>
              <a:rPr lang="en-AU" i="1" dirty="0" smtClean="0"/>
              <a:t> </a:t>
            </a:r>
            <a:r>
              <a:rPr lang="en-AU" i="1" dirty="0" err="1" smtClean="0"/>
              <a:t>semisulcatus</a:t>
            </a:r>
            <a:endParaRPr lang="en-AU" i="1" dirty="0" smtClean="0"/>
          </a:p>
          <a:p>
            <a:r>
              <a:rPr lang="en-AU" dirty="0"/>
              <a:t>i</a:t>
            </a:r>
            <a:r>
              <a:rPr lang="en-AU" dirty="0" smtClean="0"/>
              <a:t>n Australia’s northern prawn fishery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6556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Outline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2800" dirty="0" smtClean="0"/>
              <a:t>Size-structured assessment models</a:t>
            </a:r>
          </a:p>
          <a:p>
            <a:r>
              <a:rPr lang="en-AU" sz="2800" dirty="0" smtClean="0"/>
              <a:t>Estimating size-transition matrices</a:t>
            </a:r>
          </a:p>
          <a:p>
            <a:pPr lvl="1"/>
            <a:r>
              <a:rPr lang="en-AU" sz="2400" dirty="0" smtClean="0"/>
              <a:t>The measurement error approach</a:t>
            </a:r>
          </a:p>
          <a:p>
            <a:pPr lvl="1"/>
            <a:r>
              <a:rPr lang="en-AU" sz="2400" dirty="0" smtClean="0"/>
              <a:t>The individual variability in parameters approach</a:t>
            </a:r>
          </a:p>
          <a:p>
            <a:r>
              <a:rPr lang="en-AU" sz="2800" dirty="0" smtClean="0"/>
              <a:t>Performance of methods</a:t>
            </a:r>
          </a:p>
          <a:p>
            <a:r>
              <a:rPr lang="en-AU" sz="2800" dirty="0" smtClean="0"/>
              <a:t>The state of the Art</a:t>
            </a:r>
          </a:p>
          <a:p>
            <a:r>
              <a:rPr lang="en-AU" sz="2800" dirty="0" smtClean="0"/>
              <a:t>The future!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516541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Synthesis of studies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193" y="2166937"/>
            <a:ext cx="1381125" cy="904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343"/>
            <a:ext cx="2066925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88" y="2073660"/>
            <a:ext cx="2133600" cy="1590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079" y="5289556"/>
            <a:ext cx="2590800" cy="1266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86" y="2304618"/>
            <a:ext cx="2819400" cy="1619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5734" y="3060923"/>
            <a:ext cx="37000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200" dirty="0" smtClean="0"/>
              <a:t>Most assessments now</a:t>
            </a:r>
          </a:p>
          <a:p>
            <a:r>
              <a:rPr lang="en-AU" sz="2200" dirty="0" smtClean="0"/>
              <a:t>estimate growth internally</a:t>
            </a:r>
          </a:p>
          <a:p>
            <a:r>
              <a:rPr lang="en-AU" sz="2200" dirty="0" smtClean="0"/>
              <a:t>in the assessment</a:t>
            </a:r>
            <a:endParaRPr lang="en-AU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1961502" y="4547854"/>
            <a:ext cx="37785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200" dirty="0" smtClean="0"/>
              <a:t>No assessments are based</a:t>
            </a:r>
          </a:p>
          <a:p>
            <a:r>
              <a:rPr lang="en-AU" sz="2200" dirty="0" smtClean="0"/>
              <a:t>on size-transition matrices</a:t>
            </a:r>
          </a:p>
          <a:p>
            <a:r>
              <a:rPr lang="en-AU" sz="2200" dirty="0" smtClean="0"/>
              <a:t>which allow for individual</a:t>
            </a:r>
          </a:p>
          <a:p>
            <a:r>
              <a:rPr lang="en-AU" sz="2200" dirty="0"/>
              <a:t>v</a:t>
            </a:r>
            <a:r>
              <a:rPr lang="en-AU" sz="2200" dirty="0" smtClean="0"/>
              <a:t>ariation in growth.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42692" y="3830032"/>
            <a:ext cx="36888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200" dirty="0" smtClean="0"/>
              <a:t>Few assessments allow for</a:t>
            </a:r>
          </a:p>
          <a:p>
            <a:r>
              <a:rPr lang="en-AU" sz="2200" dirty="0"/>
              <a:t> </a:t>
            </a:r>
            <a:r>
              <a:rPr lang="en-AU" sz="2200" dirty="0" smtClean="0"/>
              <a:t>time-varying growth</a:t>
            </a:r>
            <a:endParaRPr lang="en-AU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6068596" y="5030417"/>
            <a:ext cx="4182555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200" dirty="0" smtClean="0"/>
              <a:t>Growth is generally modelled</a:t>
            </a:r>
          </a:p>
          <a:p>
            <a:r>
              <a:rPr lang="en-AU" sz="2200" dirty="0" smtClean="0"/>
              <a:t>using the von </a:t>
            </a:r>
            <a:r>
              <a:rPr lang="en-AU" sz="2200" dirty="0" err="1" smtClean="0"/>
              <a:t>Bertalanffy</a:t>
            </a:r>
            <a:endParaRPr lang="en-AU" sz="2200" dirty="0" smtClean="0"/>
          </a:p>
          <a:p>
            <a:r>
              <a:rPr lang="en-AU" sz="2200" dirty="0" smtClean="0"/>
              <a:t>growth curve (but some</a:t>
            </a:r>
          </a:p>
          <a:p>
            <a:r>
              <a:rPr lang="en-AU" sz="2200" dirty="0" smtClean="0"/>
              <a:t>assessments use the </a:t>
            </a:r>
          </a:p>
          <a:p>
            <a:r>
              <a:rPr lang="en-AU" sz="2200" dirty="0" err="1" smtClean="0"/>
              <a:t>Schnute</a:t>
            </a:r>
            <a:r>
              <a:rPr lang="en-AU" sz="2200" dirty="0" smtClean="0"/>
              <a:t> model)</a:t>
            </a: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2368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780625" cy="2283824"/>
          </a:xfrm>
        </p:spPr>
        <p:txBody>
          <a:bodyPr/>
          <a:lstStyle/>
          <a:p>
            <a:r>
              <a:rPr lang="en-AU" dirty="0" smtClean="0"/>
              <a:t>Sensitivity Analysis</a:t>
            </a:r>
            <a:br>
              <a:rPr lang="en-AU" dirty="0" smtClean="0"/>
            </a:br>
            <a:r>
              <a:rPr lang="en-AU" dirty="0" smtClean="0"/>
              <a:t>and</a:t>
            </a:r>
            <a:br>
              <a:rPr lang="en-AU" dirty="0" smtClean="0"/>
            </a:br>
            <a:r>
              <a:rPr lang="en-AU" dirty="0" smtClean="0"/>
              <a:t>Simulation Studies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126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Sensitivity Analyses</a:t>
            </a:r>
            <a:endParaRPr lang="en-AU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b="51324"/>
          <a:stretch/>
        </p:blipFill>
        <p:spPr bwMode="auto">
          <a:xfrm>
            <a:off x="4411362" y="2347784"/>
            <a:ext cx="7886717" cy="4510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3568" y="6474941"/>
            <a:ext cx="38635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Punt et al.: </a:t>
            </a:r>
            <a:r>
              <a:rPr lang="en-AU" sz="1200" i="1" dirty="0" smtClean="0"/>
              <a:t>Marine and Freshwater Research </a:t>
            </a:r>
            <a:r>
              <a:rPr lang="en-AU" sz="1200" dirty="0" smtClean="0"/>
              <a:t>2009</a:t>
            </a:r>
            <a:endParaRPr lang="en-A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24611" y="3246789"/>
            <a:ext cx="4286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Equilibrium size distributions </a:t>
            </a:r>
          </a:p>
          <a:p>
            <a:r>
              <a:rPr lang="en-AU" sz="2400" dirty="0" smtClean="0"/>
              <a:t>based on four approaches 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992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Simulation Studies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54954" y="2603499"/>
            <a:ext cx="9249435" cy="3871441"/>
          </a:xfrm>
        </p:spPr>
        <p:txBody>
          <a:bodyPr>
            <a:normAutofit/>
          </a:bodyPr>
          <a:lstStyle/>
          <a:p>
            <a:r>
              <a:rPr lang="en-AU" sz="2400" dirty="0"/>
              <a:t>Caveats before we start:</a:t>
            </a:r>
          </a:p>
          <a:p>
            <a:pPr lvl="1"/>
            <a:r>
              <a:rPr lang="en-AU" sz="2400" dirty="0"/>
              <a:t>Simulations are only as good as the operating model</a:t>
            </a:r>
          </a:p>
          <a:p>
            <a:pPr lvl="2"/>
            <a:r>
              <a:rPr lang="en-AU" sz="2400" dirty="0"/>
              <a:t>Most simulation studies assume that the likelihood function is known (as is </a:t>
            </a:r>
            <a:r>
              <a:rPr lang="en-AU" sz="2400" i="1" dirty="0"/>
              <a:t>M</a:t>
            </a:r>
            <a:r>
              <a:rPr lang="en-AU" sz="2400" dirty="0"/>
              <a:t>)</a:t>
            </a:r>
          </a:p>
          <a:p>
            <a:pPr lvl="2"/>
            <a:r>
              <a:rPr lang="en-AU" sz="2400" dirty="0"/>
              <a:t>Few simulation studies allow for over-dispersion.</a:t>
            </a:r>
          </a:p>
          <a:p>
            <a:pPr lvl="1"/>
            <a:r>
              <a:rPr lang="en-AU" sz="2400" dirty="0" smtClean="0"/>
              <a:t>Avoid </a:t>
            </a:r>
            <a:r>
              <a:rPr lang="en-AU" sz="2400" dirty="0"/>
              <a:t>too many generalizations – most properties of estimators will be case-specific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039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Overdispersal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 descr="C:\Dropbox\Projects\Selex\PinkLing\Models\East\Zone_SAFS\comp_lenfit_flt10sex1mkt2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7"/>
          <a:stretch/>
        </p:blipFill>
        <p:spPr bwMode="auto">
          <a:xfrm>
            <a:off x="7565317" y="1680632"/>
            <a:ext cx="4087091" cy="5286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0801" y="2351903"/>
            <a:ext cx="6865982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How often do the data generated in </a:t>
            </a:r>
          </a:p>
          <a:p>
            <a:r>
              <a:rPr lang="en-AU" sz="2400" dirty="0"/>
              <a:t>simulation studies look like this?</a:t>
            </a:r>
          </a:p>
          <a:p>
            <a:endParaRPr lang="en-AU" sz="2400" dirty="0"/>
          </a:p>
          <a:p>
            <a:r>
              <a:rPr lang="en-AU" sz="2400" dirty="0"/>
              <a:t>How much does it matter</a:t>
            </a:r>
            <a:r>
              <a:rPr lang="en-AU" sz="2400" dirty="0" smtClean="0"/>
              <a:t>?</a:t>
            </a:r>
          </a:p>
          <a:p>
            <a:endParaRPr lang="en-AU" sz="2400" dirty="0"/>
          </a:p>
          <a:p>
            <a:r>
              <a:rPr lang="en-AU" sz="2400" dirty="0"/>
              <a:t>The structure of most (perhaps all) operating </a:t>
            </a:r>
            <a:endParaRPr lang="en-AU" sz="2400" dirty="0" smtClean="0"/>
          </a:p>
          <a:p>
            <a:r>
              <a:rPr lang="en-AU" sz="2400" dirty="0" smtClean="0"/>
              <a:t>models </a:t>
            </a:r>
            <a:r>
              <a:rPr lang="en-AU" sz="2400" dirty="0"/>
              <a:t>is too </a:t>
            </a:r>
            <a:r>
              <a:rPr lang="en-AU" sz="2400" dirty="0" smtClean="0"/>
              <a:t>simple </a:t>
            </a:r>
            <a:r>
              <a:rPr lang="en-AU" sz="2400" dirty="0"/>
              <a:t>and leads to simulated </a:t>
            </a:r>
            <a:endParaRPr lang="en-AU" sz="2400" dirty="0" smtClean="0"/>
          </a:p>
          <a:p>
            <a:r>
              <a:rPr lang="en-AU" sz="2400" dirty="0" smtClean="0"/>
              <a:t>data </a:t>
            </a:r>
            <a:r>
              <a:rPr lang="en-AU" sz="2400" dirty="0"/>
              <a:t>sets looking “too good” </a:t>
            </a:r>
            <a:endParaRPr lang="en-AU" sz="2400" dirty="0" smtClean="0"/>
          </a:p>
          <a:p>
            <a:endParaRPr lang="en-AU" sz="2400" dirty="0"/>
          </a:p>
          <a:p>
            <a:r>
              <a:rPr lang="en-AU" sz="2400" dirty="0" smtClean="0"/>
              <a:t>Andre’s Turning Test: </a:t>
            </a:r>
            <a:r>
              <a:rPr lang="en-AU" sz="2400" dirty="0"/>
              <a:t>if you show someone 99 </a:t>
            </a:r>
            <a:endParaRPr lang="en-AU" sz="2400" dirty="0" smtClean="0"/>
          </a:p>
          <a:p>
            <a:r>
              <a:rPr lang="en-AU" sz="2400" dirty="0" smtClean="0"/>
              <a:t>simulated  data </a:t>
            </a:r>
            <a:r>
              <a:rPr lang="en-AU" sz="2400" dirty="0"/>
              <a:t>sets and the real data set, </a:t>
            </a:r>
            <a:endParaRPr lang="en-AU" sz="2400" dirty="0" smtClean="0"/>
          </a:p>
          <a:p>
            <a:r>
              <a:rPr lang="en-AU" sz="2400" dirty="0" smtClean="0"/>
              <a:t>could </a:t>
            </a:r>
            <a:r>
              <a:rPr lang="en-AU" sz="2400" dirty="0"/>
              <a:t>they pick it out?</a:t>
            </a:r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78874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Many Tags do we need?</a:t>
            </a:r>
            <a:endParaRPr lang="en-AU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242" y="2245895"/>
            <a:ext cx="7908756" cy="46201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56674" y="6464968"/>
            <a:ext cx="3366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err="1" smtClean="0"/>
              <a:t>Szuwalski</a:t>
            </a:r>
            <a:r>
              <a:rPr lang="en-AU" sz="1200" dirty="0" smtClean="0"/>
              <a:t> &amp; Punt: </a:t>
            </a:r>
            <a:r>
              <a:rPr lang="en-AU" sz="1200" i="1" dirty="0" smtClean="0"/>
              <a:t>Fisheries Research </a:t>
            </a:r>
            <a:r>
              <a:rPr lang="en-AU" sz="1200" dirty="0" smtClean="0"/>
              <a:t>(2012)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55427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073" y="355599"/>
            <a:ext cx="8479426" cy="65024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6562" y="1841157"/>
            <a:ext cx="24913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Operating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Prawn-like fishery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sym typeface="Symbol" panose="05050102010706020507" pitchFamily="18" charset="2"/>
              </a:rPr>
              <a:t>L and  variable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28" y="3719383"/>
            <a:ext cx="3130383" cy="2445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830" y="6301946"/>
            <a:ext cx="2912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Simulated time-at-liberty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2482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Management Simulations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877330" y="2928551"/>
            <a:ext cx="1026114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/>
              <a:t>Few studies have examined the implications of error in the</a:t>
            </a:r>
          </a:p>
          <a:p>
            <a:r>
              <a:rPr lang="en-AU" sz="2800" dirty="0" smtClean="0"/>
              <a:t>size-transition matrix on the performance of management</a:t>
            </a:r>
          </a:p>
          <a:p>
            <a:r>
              <a:rPr lang="en-AU" sz="2800" dirty="0" smtClean="0"/>
              <a:t>strategies</a:t>
            </a:r>
          </a:p>
          <a:p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Increasing growth over time -&gt; lower probability of </a:t>
            </a:r>
          </a:p>
          <a:p>
            <a:r>
              <a:rPr lang="en-AU" sz="2800" dirty="0" smtClean="0"/>
              <a:t>     achieving management goals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This can be addressed by regularly updating the size-</a:t>
            </a:r>
          </a:p>
          <a:p>
            <a:r>
              <a:rPr lang="en-AU" sz="2800" dirty="0"/>
              <a:t> </a:t>
            </a:r>
            <a:r>
              <a:rPr lang="en-AU" sz="2800" dirty="0" smtClean="0"/>
              <a:t>    transition and allow for time-varying growth.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41522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Recommendations and the Future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17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Key Recommendations-I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6389" y="2482477"/>
            <a:ext cx="8825659" cy="3416300"/>
          </a:xfrm>
        </p:spPr>
        <p:txBody>
          <a:bodyPr>
            <a:noAutofit/>
          </a:bodyPr>
          <a:lstStyle/>
          <a:p>
            <a:r>
              <a:rPr lang="en-AU" sz="2400" dirty="0" smtClean="0"/>
              <a:t>Estimation of size-transition matrices depends on data on tagging but:</a:t>
            </a:r>
          </a:p>
          <a:p>
            <a:pPr lvl="1"/>
            <a:r>
              <a:rPr lang="en-AU" sz="2400" dirty="0"/>
              <a:t>t</a:t>
            </a:r>
            <a:r>
              <a:rPr lang="en-AU" sz="2400" dirty="0" smtClean="0"/>
              <a:t>ags are seldom placed across the range of a stock;</a:t>
            </a:r>
          </a:p>
          <a:p>
            <a:pPr lvl="1"/>
            <a:r>
              <a:rPr lang="en-AU" sz="2400" dirty="0"/>
              <a:t>t</a:t>
            </a:r>
            <a:r>
              <a:rPr lang="en-AU" sz="2400" dirty="0" smtClean="0"/>
              <a:t>ags are seldom placed across the full range of sizes in the population; and</a:t>
            </a:r>
          </a:p>
          <a:p>
            <a:pPr lvl="1"/>
            <a:r>
              <a:rPr lang="en-AU" sz="2400" dirty="0"/>
              <a:t>t</a:t>
            </a:r>
            <a:r>
              <a:rPr lang="en-AU" sz="2400" dirty="0" smtClean="0"/>
              <a:t>ags are seldom assigned to allow the impact of factors such as habitat, depth to be quantified.</a:t>
            </a:r>
          </a:p>
          <a:p>
            <a:r>
              <a:rPr lang="en-AU" sz="2400" dirty="0" smtClean="0"/>
              <a:t>Basically, get the design right before you start! </a:t>
            </a:r>
            <a:endParaRPr lang="en-AU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048" y="4190627"/>
            <a:ext cx="2523285" cy="20141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05442" y="6398525"/>
            <a:ext cx="2058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http://www.doc.govt.nz/</a:t>
            </a:r>
          </a:p>
        </p:txBody>
      </p:sp>
    </p:spTree>
    <p:extLst>
      <p:ext uri="{BB962C8B-B14F-4D97-AF65-F5344CB8AC3E}">
        <p14:creationId xmlns:p14="http://schemas.microsoft.com/office/powerpoint/2010/main" val="98940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Size-structured assessment models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778476" y="3076832"/>
            <a:ext cx="9262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The basic dynamics in size-structured assessments are </a:t>
            </a:r>
            <a:r>
              <a:rPr lang="en-AU" dirty="0" err="1" smtClean="0"/>
              <a:t>modleled</a:t>
            </a:r>
            <a:r>
              <a:rPr lang="en-AU" dirty="0" smtClean="0"/>
              <a:t> using the formula:</a:t>
            </a:r>
            <a:endParaRPr lang="en-AU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448720"/>
              </p:ext>
            </p:extLst>
          </p:nvPr>
        </p:nvGraphicFramePr>
        <p:xfrm>
          <a:off x="3822184" y="4386648"/>
          <a:ext cx="3872304" cy="63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Equation" r:id="rId3" imgW="1384200" imgH="228600" progId="Equation.DSMT4">
                  <p:embed/>
                </p:oleObj>
              </mc:Choice>
              <mc:Fallback>
                <p:oleObj name="Equation" r:id="rId3" imgW="1384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22184" y="4386648"/>
                        <a:ext cx="3872304" cy="639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46886" y="3796952"/>
            <a:ext cx="2978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Numbers-at-length</a:t>
            </a:r>
            <a:endParaRPr lang="en-A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758336" y="3664287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Survival</a:t>
            </a:r>
            <a:endParaRPr lang="en-A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526637" y="5444180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 smtClean="0"/>
              <a:t>Growth</a:t>
            </a:r>
            <a:endParaRPr lang="en-A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78112" y="5334858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Recruitment</a:t>
            </a:r>
            <a:endParaRPr lang="en-A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12995" y="6161906"/>
            <a:ext cx="912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Note: Growth is assumed to depend only on length (and not age) – but see later</a:t>
            </a:r>
            <a:endParaRPr lang="en-AU" dirty="0"/>
          </a:p>
        </p:txBody>
      </p:sp>
      <p:cxnSp>
        <p:nvCxnSpPr>
          <p:cNvPr id="13" name="Straight Arrow Connector 12"/>
          <p:cNvCxnSpPr>
            <a:stCxn id="7" idx="2"/>
            <a:endCxn id="6" idx="1"/>
          </p:cNvCxnSpPr>
          <p:nvPr/>
        </p:nvCxnSpPr>
        <p:spPr>
          <a:xfrm>
            <a:off x="2836237" y="4258617"/>
            <a:ext cx="985947" cy="4477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768765" y="4120194"/>
            <a:ext cx="623400" cy="4228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7694488" y="5023703"/>
            <a:ext cx="593110" cy="4398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768237" y="4951628"/>
            <a:ext cx="1160345" cy="7233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9023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Key Recommendations-II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Given that tagging studies are seldom designed with assessment in mind:</a:t>
            </a:r>
          </a:p>
          <a:p>
            <a:pPr lvl="1"/>
            <a:r>
              <a:rPr lang="en-AU" sz="2400" dirty="0" smtClean="0"/>
              <a:t>Integrate growth estimation in the model</a:t>
            </a:r>
          </a:p>
          <a:p>
            <a:pPr lvl="1"/>
            <a:r>
              <a:rPr lang="en-AU" sz="2400" dirty="0" smtClean="0"/>
              <a:t>Develop population models with multiple spatial strata to allow data to shared spatially.</a:t>
            </a:r>
          </a:p>
          <a:p>
            <a:endParaRPr lang="en-AU" sz="2400" dirty="0"/>
          </a:p>
          <a:p>
            <a:r>
              <a:rPr lang="en-AU" sz="2400" dirty="0" smtClean="0"/>
              <a:t>Oh and improve tagging study design!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2188530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Key Recommendations-III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Data weighting </a:t>
            </a:r>
            <a:r>
              <a:rPr lang="en-AU" sz="2400" b="1" dirty="0" smtClean="0"/>
              <a:t>matters</a:t>
            </a:r>
            <a:r>
              <a:rPr lang="en-AU" sz="2400" dirty="0" smtClean="0"/>
              <a:t>!</a:t>
            </a:r>
          </a:p>
          <a:p>
            <a:endParaRPr lang="en-AU" sz="2400" dirty="0"/>
          </a:p>
          <a:p>
            <a:r>
              <a:rPr lang="en-AU" sz="2400" dirty="0" smtClean="0"/>
              <a:t>Many methods are available to weight length and index data sets but little effort has been directed towards how to weight tagging data in </a:t>
            </a:r>
          </a:p>
          <a:p>
            <a:pPr marL="0" indent="0">
              <a:buNone/>
            </a:pPr>
            <a:r>
              <a:rPr lang="en-AU" sz="2400" dirty="0"/>
              <a:t> </a:t>
            </a:r>
            <a:r>
              <a:rPr lang="en-AU" sz="2400" dirty="0" smtClean="0"/>
              <a:t>   assessments.</a:t>
            </a:r>
            <a:endParaRPr lang="en-A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113" y="4429125"/>
            <a:ext cx="2667000" cy="15906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50813" y="614082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200" dirty="0"/>
              <a:t>http://rmsbunkerblog.wordpress.com/2011/08/30/what-is-weighting-data-in-market-research-a-few-cautions/</a:t>
            </a:r>
          </a:p>
        </p:txBody>
      </p:sp>
    </p:spTree>
    <p:extLst>
      <p:ext uri="{BB962C8B-B14F-4D97-AF65-F5344CB8AC3E}">
        <p14:creationId xmlns:p14="http://schemas.microsoft.com/office/powerpoint/2010/main" val="5374350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Key Recommendations-IV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sz="2400" dirty="0" smtClean="0"/>
              <a:t>Analysis methods which ignore individual variation in growth are biased! Key research steps are:</a:t>
            </a:r>
          </a:p>
          <a:p>
            <a:pPr lvl="1"/>
            <a:r>
              <a:rPr lang="en-AU" sz="2200" dirty="0" smtClean="0"/>
              <a:t>Make methods which allow for individual variation in growth more broadly available (even if mathematically they are much more complicated)</a:t>
            </a:r>
          </a:p>
          <a:p>
            <a:pPr lvl="1"/>
            <a:r>
              <a:rPr lang="en-AU" sz="2200" dirty="0" smtClean="0"/>
              <a:t>Integrate these methods in assessment packages.</a:t>
            </a:r>
          </a:p>
          <a:p>
            <a:pPr lvl="1"/>
            <a:r>
              <a:rPr lang="en-AU" sz="2200" dirty="0" smtClean="0"/>
              <a:t>Conduct longitudinal studies to explore how parameters actually vary over (this will require extending current methods to include multiple recaptures).</a:t>
            </a: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14560809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35" y="380355"/>
            <a:ext cx="3657600" cy="36739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490" y="474244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526" y="4819650"/>
            <a:ext cx="2552700" cy="179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366" y="4645754"/>
            <a:ext cx="2628900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620" y="0"/>
            <a:ext cx="4752975" cy="381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27717" y="4657882"/>
            <a:ext cx="28536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/>
              <a:t>QUESTIONS??</a:t>
            </a:r>
          </a:p>
        </p:txBody>
      </p:sp>
    </p:spTree>
    <p:extLst>
      <p:ext uri="{BB962C8B-B14F-4D97-AF65-F5344CB8AC3E}">
        <p14:creationId xmlns:p14="http://schemas.microsoft.com/office/powerpoint/2010/main" val="161150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Size-transition matrices (the basics)</a:t>
            </a:r>
            <a:endParaRPr lang="en-AU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01164"/>
              </p:ext>
            </p:extLst>
          </p:nvPr>
        </p:nvGraphicFramePr>
        <p:xfrm>
          <a:off x="283076" y="3031957"/>
          <a:ext cx="6249050" cy="2277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8" name="Equation" r:id="rId3" imgW="2577960" imgH="939600" progId="Equation.DSMT4">
                  <p:embed/>
                </p:oleObj>
              </mc:Choice>
              <mc:Fallback>
                <p:oleObj name="Equation" r:id="rId3" imgW="257796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076" y="3031957"/>
                        <a:ext cx="6249050" cy="2277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202033"/>
              </p:ext>
            </p:extLst>
          </p:nvPr>
        </p:nvGraphicFramePr>
        <p:xfrm>
          <a:off x="8366855" y="3914274"/>
          <a:ext cx="3273362" cy="2549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9" name="Equation" r:id="rId5" imgW="1206360" imgH="939600" progId="Equation.DSMT4">
                  <p:embed/>
                </p:oleObj>
              </mc:Choice>
              <mc:Fallback>
                <p:oleObj name="Equation" r:id="rId5" imgW="120636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66855" y="3914274"/>
                        <a:ext cx="3273362" cy="25497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3076" y="5582654"/>
            <a:ext cx="6583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Moulting probability and growth increment</a:t>
            </a:r>
          </a:p>
          <a:p>
            <a:r>
              <a:rPr lang="en-AU" sz="2400" dirty="0" smtClean="0"/>
              <a:t>modelled separately</a:t>
            </a:r>
            <a:endParaRPr lang="en-A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494343" y="3169977"/>
            <a:ext cx="2844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Combined model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1496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Constructing Size Transition Matrices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657726" y="2823411"/>
            <a:ext cx="108542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The size-transition matrix is ideally the integral over the sizes in the “from”</a:t>
            </a:r>
          </a:p>
          <a:p>
            <a:r>
              <a:rPr lang="en-AU" sz="2400" dirty="0" smtClean="0"/>
              <a:t>size-class and over those in the “to” size-class, i.e.:</a:t>
            </a:r>
            <a:endParaRPr lang="en-AU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032723"/>
              </p:ext>
            </p:extLst>
          </p:nvPr>
        </p:nvGraphicFramePr>
        <p:xfrm>
          <a:off x="3795092" y="4071500"/>
          <a:ext cx="3481136" cy="1250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Equation" r:id="rId3" imgW="1485720" imgH="558720" progId="Equation.DSMT4">
                  <p:embed/>
                </p:oleObj>
              </mc:Choice>
              <mc:Fallback>
                <p:oleObj name="Equation" r:id="rId3" imgW="148572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95092" y="4071500"/>
                        <a:ext cx="3481136" cy="1250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5748" y="5654844"/>
            <a:ext cx="104663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Most applications ignore the first of these integrals for computational</a:t>
            </a:r>
          </a:p>
          <a:p>
            <a:r>
              <a:rPr lang="en-AU" sz="2400" dirty="0" smtClean="0"/>
              <a:t>ease and set the size for the “from” size-class to the mid-point of that </a:t>
            </a:r>
          </a:p>
          <a:p>
            <a:r>
              <a:rPr lang="en-AU" sz="2400" dirty="0" smtClean="0"/>
              <a:t>size-class.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249027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Inside or outside the assessment-I?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80129"/>
            <a:ext cx="8825659" cy="4119525"/>
          </a:xfrm>
        </p:spPr>
        <p:txBody>
          <a:bodyPr>
            <a:normAutofit fontScale="92500" lnSpcReduction="10000"/>
          </a:bodyPr>
          <a:lstStyle/>
          <a:p>
            <a:r>
              <a:rPr lang="en-AU" sz="2600" dirty="0" smtClean="0"/>
              <a:t>Historically, size-transition matrices were estimated by fitting a model to tag-recapture data and then assuming that the matrix is known when conducting assessments:</a:t>
            </a:r>
          </a:p>
          <a:p>
            <a:pPr lvl="1"/>
            <a:r>
              <a:rPr lang="en-AU" sz="1900" dirty="0" smtClean="0"/>
              <a:t>Johnston and Bergh (1992): Rock lobster off South Africa’s west coast</a:t>
            </a:r>
          </a:p>
          <a:p>
            <a:pPr lvl="1"/>
            <a:r>
              <a:rPr lang="en-AU" sz="1900" dirty="0" smtClean="0"/>
              <a:t>Punt</a:t>
            </a:r>
            <a:r>
              <a:rPr lang="en-AU" sz="1900" i="1" dirty="0" smtClean="0"/>
              <a:t> et al</a:t>
            </a:r>
            <a:r>
              <a:rPr lang="en-AU" sz="1900" dirty="0" smtClean="0"/>
              <a:t>. (1997): </a:t>
            </a:r>
            <a:r>
              <a:rPr lang="en-AU" sz="1900" dirty="0"/>
              <a:t>Rock lobster</a:t>
            </a:r>
            <a:r>
              <a:rPr lang="en-AU" sz="1900" dirty="0" smtClean="0"/>
              <a:t> off Tasmania</a:t>
            </a:r>
          </a:p>
          <a:p>
            <a:pPr lvl="1"/>
            <a:r>
              <a:rPr lang="en-AU" sz="1900" dirty="0" smtClean="0"/>
              <a:t>Zheng</a:t>
            </a:r>
            <a:r>
              <a:rPr lang="en-AU" sz="1900" i="1" dirty="0" smtClean="0"/>
              <a:t> et al </a:t>
            </a:r>
            <a:r>
              <a:rPr lang="en-AU" sz="1900" dirty="0" smtClean="0"/>
              <a:t>(1998): Red king crab in the Bering Sea</a:t>
            </a:r>
          </a:p>
          <a:p>
            <a:pPr lvl="1"/>
            <a:r>
              <a:rPr lang="en-AU" sz="1900" dirty="0" err="1" smtClean="0"/>
              <a:t>McGarvey</a:t>
            </a:r>
            <a:r>
              <a:rPr lang="en-AU" sz="1900" dirty="0" smtClean="0"/>
              <a:t> </a:t>
            </a:r>
            <a:r>
              <a:rPr lang="en-AU" sz="1900" i="1" dirty="0" smtClean="0"/>
              <a:t>et al</a:t>
            </a:r>
            <a:r>
              <a:rPr lang="en-AU" sz="1900" dirty="0" smtClean="0"/>
              <a:t>. (2001</a:t>
            </a:r>
            <a:r>
              <a:rPr lang="en-AU" sz="1900" dirty="0"/>
              <a:t>): Rock lobster </a:t>
            </a:r>
            <a:r>
              <a:rPr lang="en-AU" sz="1900" dirty="0" smtClean="0"/>
              <a:t>off South Australia</a:t>
            </a:r>
          </a:p>
          <a:p>
            <a:r>
              <a:rPr lang="en-AU" sz="2600" dirty="0" smtClean="0"/>
              <a:t>This under estimates uncertainty and the size-composition  data may be inconsistent with the tagging data.</a:t>
            </a:r>
            <a:endParaRPr lang="en-AU" sz="2600" dirty="0"/>
          </a:p>
        </p:txBody>
      </p:sp>
    </p:spTree>
    <p:extLst>
      <p:ext uri="{BB962C8B-B14F-4D97-AF65-F5344CB8AC3E}">
        <p14:creationId xmlns:p14="http://schemas.microsoft.com/office/powerpoint/2010/main" val="2604751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Inside or outside the </a:t>
            </a:r>
            <a:r>
              <a:rPr lang="en-AU" dirty="0" smtClean="0"/>
              <a:t>assessment-II?</a:t>
            </a:r>
            <a:endParaRPr lang="en-AU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523471" y="2446638"/>
            <a:ext cx="6668530" cy="4411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981" y="3076833"/>
            <a:ext cx="5370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Fits to size-composition data when </a:t>
            </a:r>
          </a:p>
          <a:p>
            <a:r>
              <a:rPr lang="en-AU" sz="2400" dirty="0" smtClean="0"/>
              <a:t>growth is pre-specified based</a:t>
            </a:r>
          </a:p>
          <a:p>
            <a:r>
              <a:rPr lang="en-AU" sz="2400" dirty="0" smtClean="0"/>
              <a:t>on fits to tagging data.</a:t>
            </a:r>
            <a:endParaRPr lang="en-A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8770" y="6005383"/>
            <a:ext cx="5423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/>
              <a:t>Prawns is Australia’s northern prawn fishery</a:t>
            </a:r>
            <a:endParaRPr lang="en-A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225" y="6488668"/>
            <a:ext cx="38635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Punt et al. : </a:t>
            </a:r>
            <a:r>
              <a:rPr lang="en-AU" sz="1200" i="1" dirty="0" smtClean="0"/>
              <a:t>ICES Journal of Marine Science</a:t>
            </a:r>
            <a:r>
              <a:rPr lang="en-AU" sz="1200" dirty="0" smtClean="0"/>
              <a:t> (2012)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623949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Inside or outside the </a:t>
            </a:r>
            <a:r>
              <a:rPr lang="en-AU" dirty="0" smtClean="0"/>
              <a:t>assessment-III</a:t>
            </a:r>
            <a:r>
              <a:rPr lang="en-AU" dirty="0"/>
              <a:t>?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239266" y="2298356"/>
            <a:ext cx="6774608" cy="4559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562" y="3632886"/>
            <a:ext cx="53591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The results of the prawn</a:t>
            </a:r>
          </a:p>
          <a:p>
            <a:r>
              <a:rPr lang="en-AU" sz="2400" dirty="0" smtClean="0"/>
              <a:t>assessments are sensitive whether </a:t>
            </a:r>
          </a:p>
          <a:p>
            <a:r>
              <a:rPr lang="en-AU" sz="2400" dirty="0" smtClean="0"/>
              <a:t>growth is estimated inside or </a:t>
            </a:r>
          </a:p>
          <a:p>
            <a:r>
              <a:rPr lang="en-AU" sz="2400" dirty="0" smtClean="0"/>
              <a:t>outside the assessment.</a:t>
            </a:r>
            <a:endParaRPr lang="en-A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25" y="6488668"/>
            <a:ext cx="38635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Punt et al. : </a:t>
            </a:r>
            <a:r>
              <a:rPr lang="en-AU" sz="1200" i="1" dirty="0" smtClean="0"/>
              <a:t>ICES Journal of Marine Science</a:t>
            </a:r>
            <a:r>
              <a:rPr lang="en-AU" sz="1200" dirty="0" smtClean="0"/>
              <a:t> (2012)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220701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908" y="766119"/>
            <a:ext cx="6742670" cy="60918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638" y="2981062"/>
            <a:ext cx="48734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Assessment of </a:t>
            </a:r>
            <a:r>
              <a:rPr lang="en-AU" sz="2400" dirty="0" err="1" smtClean="0"/>
              <a:t>blacklip</a:t>
            </a:r>
            <a:r>
              <a:rPr lang="en-AU" sz="2400" dirty="0" smtClean="0"/>
              <a:t> abalone</a:t>
            </a:r>
          </a:p>
          <a:p>
            <a:r>
              <a:rPr lang="en-AU" sz="2400" dirty="0" smtClean="0"/>
              <a:t>off the southwest of Tasmania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8157836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399</TotalTime>
  <Words>1215</Words>
  <Application>Microsoft Office PowerPoint</Application>
  <PresentationFormat>Widescreen</PresentationFormat>
  <Paragraphs>187</Paragraphs>
  <Slides>33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Century Gothic</vt:lpstr>
      <vt:lpstr>Symbol</vt:lpstr>
      <vt:lpstr>Wingdings 3</vt:lpstr>
      <vt:lpstr>Ion Boardroom</vt:lpstr>
      <vt:lpstr>Equation</vt:lpstr>
      <vt:lpstr>Estimating Growth Within Size-Structured Fishery Stock Assessments (What is the State of the Art and What does the Future Look Like?)</vt:lpstr>
      <vt:lpstr>Outline</vt:lpstr>
      <vt:lpstr>Size-structured assessment models</vt:lpstr>
      <vt:lpstr>Size-transition matrices (the basics)</vt:lpstr>
      <vt:lpstr>Constructing Size Transition Matrices</vt:lpstr>
      <vt:lpstr>Inside or outside the assessment-I?</vt:lpstr>
      <vt:lpstr>Inside or outside the assessment-II?</vt:lpstr>
      <vt:lpstr>Inside or outside the assessment-III?</vt:lpstr>
      <vt:lpstr>PowerPoint Presentation</vt:lpstr>
      <vt:lpstr>Estimating size- transition matrices</vt:lpstr>
      <vt:lpstr>Measurement Error Approaches-I</vt:lpstr>
      <vt:lpstr>Measurement Error Approaches-II</vt:lpstr>
      <vt:lpstr>Measurement Error Approaches-III</vt:lpstr>
      <vt:lpstr>PowerPoint Presentation</vt:lpstr>
      <vt:lpstr>Measurement Error Approaches-IV</vt:lpstr>
      <vt:lpstr>Individual Variation in Growth Parameters-I</vt:lpstr>
      <vt:lpstr>Individual Variation in Growth Parameters-II</vt:lpstr>
      <vt:lpstr>Individual Variation in Growth Parameters-III</vt:lpstr>
      <vt:lpstr>Individual Variation in Growth Parameters-IV</vt:lpstr>
      <vt:lpstr>Synthesis of studies</vt:lpstr>
      <vt:lpstr>Sensitivity Analysis and Simulation Studies</vt:lpstr>
      <vt:lpstr>Sensitivity Analyses</vt:lpstr>
      <vt:lpstr>Simulation Studies</vt:lpstr>
      <vt:lpstr>Overdispersal?</vt:lpstr>
      <vt:lpstr>How Many Tags do we need?</vt:lpstr>
      <vt:lpstr>PowerPoint Presentation</vt:lpstr>
      <vt:lpstr>Management Simulations</vt:lpstr>
      <vt:lpstr>Recommendations and the Future</vt:lpstr>
      <vt:lpstr>Key Recommendations-I</vt:lpstr>
      <vt:lpstr>Key Recommendations-II</vt:lpstr>
      <vt:lpstr>Key Recommendations-III</vt:lpstr>
      <vt:lpstr>Key Recommendations-IV</vt:lpstr>
      <vt:lpstr>PowerPoint Presentation</vt:lpstr>
    </vt:vector>
  </TitlesOfParts>
  <Company>CSIRO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Weighting  (and the “Francis method”)</dc:title>
  <dc:creator>Punt, Andre (O&amp;A, Hobart)</dc:creator>
  <cp:lastModifiedBy>Punt, Andre (O&amp;A, Hobart)</cp:lastModifiedBy>
  <cp:revision>49</cp:revision>
  <dcterms:created xsi:type="dcterms:W3CDTF">2014-07-19T21:56:42Z</dcterms:created>
  <dcterms:modified xsi:type="dcterms:W3CDTF">2014-11-01T07:44:03Z</dcterms:modified>
</cp:coreProperties>
</file>