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62" r:id="rId3"/>
    <p:sldId id="305" r:id="rId4"/>
    <p:sldId id="325" r:id="rId5"/>
    <p:sldId id="277" r:id="rId6"/>
    <p:sldId id="332" r:id="rId7"/>
    <p:sldId id="327" r:id="rId8"/>
    <p:sldId id="300" r:id="rId9"/>
    <p:sldId id="280" r:id="rId10"/>
    <p:sldId id="281" r:id="rId11"/>
    <p:sldId id="311" r:id="rId12"/>
    <p:sldId id="282" r:id="rId13"/>
    <p:sldId id="303" r:id="rId14"/>
    <p:sldId id="321" r:id="rId15"/>
    <p:sldId id="312" r:id="rId16"/>
    <p:sldId id="315" r:id="rId17"/>
    <p:sldId id="314" r:id="rId18"/>
    <p:sldId id="284" r:id="rId19"/>
    <p:sldId id="313" r:id="rId20"/>
    <p:sldId id="335" r:id="rId21"/>
    <p:sldId id="310" r:id="rId22"/>
    <p:sldId id="316" r:id="rId23"/>
    <p:sldId id="288" r:id="rId24"/>
    <p:sldId id="292" r:id="rId25"/>
    <p:sldId id="320" r:id="rId26"/>
    <p:sldId id="324" r:id="rId27"/>
    <p:sldId id="323" r:id="rId28"/>
    <p:sldId id="322" r:id="rId29"/>
    <p:sldId id="318" r:id="rId30"/>
    <p:sldId id="341" r:id="rId31"/>
    <p:sldId id="330" r:id="rId32"/>
    <p:sldId id="339" r:id="rId33"/>
    <p:sldId id="342" r:id="rId34"/>
    <p:sldId id="336" r:id="rId35"/>
    <p:sldId id="338" r:id="rId36"/>
    <p:sldId id="319" r:id="rId37"/>
    <p:sldId id="343" r:id="rId38"/>
    <p:sldId id="337" r:id="rId39"/>
    <p:sldId id="334" r:id="rId40"/>
    <p:sldId id="295" r:id="rId41"/>
    <p:sldId id="301" r:id="rId42"/>
    <p:sldId id="317" r:id="rId43"/>
    <p:sldId id="309" r:id="rId44"/>
    <p:sldId id="326" r:id="rId45"/>
    <p:sldId id="285" r:id="rId46"/>
    <p:sldId id="329" r:id="rId47"/>
    <p:sldId id="328" r:id="rId48"/>
    <p:sldId id="283" r:id="rId49"/>
    <p:sldId id="278" r:id="rId50"/>
    <p:sldId id="279" r:id="rId51"/>
    <p:sldId id="331" r:id="rId52"/>
    <p:sldId id="294" r:id="rId53"/>
    <p:sldId id="291" r:id="rId54"/>
    <p:sldId id="333" r:id="rId55"/>
    <p:sldId id="287" r:id="rId56"/>
    <p:sldId id="28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186"/>
      </p:cViewPr>
      <p:guideLst>
        <p:guide orient="horz" pos="2160"/>
        <p:guide pos="2880"/>
      </p:guideLst>
    </p:cSldViewPr>
  </p:slideViewPr>
  <p:notesTextViewPr>
    <p:cViewPr>
      <p:scale>
        <a:sx n="1" d="1"/>
        <a:sy n="1" d="1"/>
      </p:scale>
      <p:origin x="0" y="0"/>
    </p:cViewPr>
  </p:notesTextViewPr>
  <p:sorterViewPr>
    <p:cViewPr>
      <p:scale>
        <a:sx n="100" d="100"/>
        <a:sy n="100" d="100"/>
      </p:scale>
      <p:origin x="0" y="59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CCE9B-DCC7-452C-9A4E-3BEF6D8C2BC3}" type="datetimeFigureOut">
              <a:rPr lang="en-US" smtClean="0"/>
              <a:t>11/6/2014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67143-EEFD-4577-8B91-23847477930A}" type="slidenum">
              <a:rPr lang="en-US" smtClean="0"/>
              <a:t>‹#›</a:t>
            </a:fld>
            <a:endParaRPr lang="en-US"/>
          </a:p>
        </p:txBody>
      </p:sp>
    </p:spTree>
    <p:extLst>
      <p:ext uri="{BB962C8B-B14F-4D97-AF65-F5344CB8AC3E}">
        <p14:creationId xmlns:p14="http://schemas.microsoft.com/office/powerpoint/2010/main" val="32989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1</a:t>
            </a:fld>
            <a:endParaRPr lang="en-US"/>
          </a:p>
        </p:txBody>
      </p:sp>
    </p:spTree>
    <p:extLst>
      <p:ext uri="{BB962C8B-B14F-4D97-AF65-F5344CB8AC3E}">
        <p14:creationId xmlns:p14="http://schemas.microsoft.com/office/powerpoint/2010/main" val="107219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10</a:t>
            </a:fld>
            <a:endParaRPr lang="en-US"/>
          </a:p>
        </p:txBody>
      </p:sp>
    </p:spTree>
    <p:extLst>
      <p:ext uri="{BB962C8B-B14F-4D97-AF65-F5344CB8AC3E}">
        <p14:creationId xmlns:p14="http://schemas.microsoft.com/office/powerpoint/2010/main" val="363613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11</a:t>
            </a:fld>
            <a:endParaRPr lang="en-US"/>
          </a:p>
        </p:txBody>
      </p:sp>
    </p:spTree>
    <p:extLst>
      <p:ext uri="{BB962C8B-B14F-4D97-AF65-F5344CB8AC3E}">
        <p14:creationId xmlns:p14="http://schemas.microsoft.com/office/powerpoint/2010/main" val="347325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12</a:t>
            </a:fld>
            <a:endParaRPr lang="en-US"/>
          </a:p>
        </p:txBody>
      </p:sp>
    </p:spTree>
    <p:extLst>
      <p:ext uri="{BB962C8B-B14F-4D97-AF65-F5344CB8AC3E}">
        <p14:creationId xmlns:p14="http://schemas.microsoft.com/office/powerpoint/2010/main" val="42314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13</a:t>
            </a:fld>
            <a:endParaRPr lang="en-US"/>
          </a:p>
        </p:txBody>
      </p:sp>
    </p:spTree>
    <p:extLst>
      <p:ext uri="{BB962C8B-B14F-4D97-AF65-F5344CB8AC3E}">
        <p14:creationId xmlns:p14="http://schemas.microsoft.com/office/powerpoint/2010/main" val="2805742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14</a:t>
            </a:fld>
            <a:endParaRPr lang="en-US"/>
          </a:p>
        </p:txBody>
      </p:sp>
    </p:spTree>
    <p:extLst>
      <p:ext uri="{BB962C8B-B14F-4D97-AF65-F5344CB8AC3E}">
        <p14:creationId xmlns:p14="http://schemas.microsoft.com/office/powerpoint/2010/main" val="1762746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15</a:t>
            </a:fld>
            <a:endParaRPr lang="en-US"/>
          </a:p>
        </p:txBody>
      </p:sp>
    </p:spTree>
    <p:extLst>
      <p:ext uri="{BB962C8B-B14F-4D97-AF65-F5344CB8AC3E}">
        <p14:creationId xmlns:p14="http://schemas.microsoft.com/office/powerpoint/2010/main" val="1147954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16</a:t>
            </a:fld>
            <a:endParaRPr lang="en-US"/>
          </a:p>
        </p:txBody>
      </p:sp>
    </p:spTree>
    <p:extLst>
      <p:ext uri="{BB962C8B-B14F-4D97-AF65-F5344CB8AC3E}">
        <p14:creationId xmlns:p14="http://schemas.microsoft.com/office/powerpoint/2010/main" val="1044619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17</a:t>
            </a:fld>
            <a:endParaRPr lang="en-US"/>
          </a:p>
        </p:txBody>
      </p:sp>
    </p:spTree>
    <p:extLst>
      <p:ext uri="{BB962C8B-B14F-4D97-AF65-F5344CB8AC3E}">
        <p14:creationId xmlns:p14="http://schemas.microsoft.com/office/powerpoint/2010/main" val="2491967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18</a:t>
            </a:fld>
            <a:endParaRPr lang="en-US"/>
          </a:p>
        </p:txBody>
      </p:sp>
    </p:spTree>
    <p:extLst>
      <p:ext uri="{BB962C8B-B14F-4D97-AF65-F5344CB8AC3E}">
        <p14:creationId xmlns:p14="http://schemas.microsoft.com/office/powerpoint/2010/main" val="2091689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19</a:t>
            </a:fld>
            <a:endParaRPr lang="en-US"/>
          </a:p>
        </p:txBody>
      </p:sp>
    </p:spTree>
    <p:extLst>
      <p:ext uri="{BB962C8B-B14F-4D97-AF65-F5344CB8AC3E}">
        <p14:creationId xmlns:p14="http://schemas.microsoft.com/office/powerpoint/2010/main" val="328192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2</a:t>
            </a:fld>
            <a:endParaRPr lang="en-US"/>
          </a:p>
        </p:txBody>
      </p:sp>
    </p:spTree>
    <p:extLst>
      <p:ext uri="{BB962C8B-B14F-4D97-AF65-F5344CB8AC3E}">
        <p14:creationId xmlns:p14="http://schemas.microsoft.com/office/powerpoint/2010/main" val="294377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20</a:t>
            </a:fld>
            <a:endParaRPr lang="en-US"/>
          </a:p>
        </p:txBody>
      </p:sp>
    </p:spTree>
    <p:extLst>
      <p:ext uri="{BB962C8B-B14F-4D97-AF65-F5344CB8AC3E}">
        <p14:creationId xmlns:p14="http://schemas.microsoft.com/office/powerpoint/2010/main" val="2013933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21</a:t>
            </a:fld>
            <a:endParaRPr lang="en-US"/>
          </a:p>
        </p:txBody>
      </p:sp>
    </p:spTree>
    <p:extLst>
      <p:ext uri="{BB962C8B-B14F-4D97-AF65-F5344CB8AC3E}">
        <p14:creationId xmlns:p14="http://schemas.microsoft.com/office/powerpoint/2010/main" val="3143886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22</a:t>
            </a:fld>
            <a:endParaRPr lang="en-US"/>
          </a:p>
        </p:txBody>
      </p:sp>
    </p:spTree>
    <p:extLst>
      <p:ext uri="{BB962C8B-B14F-4D97-AF65-F5344CB8AC3E}">
        <p14:creationId xmlns:p14="http://schemas.microsoft.com/office/powerpoint/2010/main" val="4086083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23</a:t>
            </a:fld>
            <a:endParaRPr lang="en-US"/>
          </a:p>
        </p:txBody>
      </p:sp>
    </p:spTree>
    <p:extLst>
      <p:ext uri="{BB962C8B-B14F-4D97-AF65-F5344CB8AC3E}">
        <p14:creationId xmlns:p14="http://schemas.microsoft.com/office/powerpoint/2010/main" val="292143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24</a:t>
            </a:fld>
            <a:endParaRPr lang="en-US"/>
          </a:p>
        </p:txBody>
      </p:sp>
    </p:spTree>
    <p:extLst>
      <p:ext uri="{BB962C8B-B14F-4D97-AF65-F5344CB8AC3E}">
        <p14:creationId xmlns:p14="http://schemas.microsoft.com/office/powerpoint/2010/main" val="1277179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25</a:t>
            </a:fld>
            <a:endParaRPr lang="en-US"/>
          </a:p>
        </p:txBody>
      </p:sp>
    </p:spTree>
    <p:extLst>
      <p:ext uri="{BB962C8B-B14F-4D97-AF65-F5344CB8AC3E}">
        <p14:creationId xmlns:p14="http://schemas.microsoft.com/office/powerpoint/2010/main" val="2186762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26</a:t>
            </a:fld>
            <a:endParaRPr lang="en-US"/>
          </a:p>
        </p:txBody>
      </p:sp>
    </p:spTree>
    <p:extLst>
      <p:ext uri="{BB962C8B-B14F-4D97-AF65-F5344CB8AC3E}">
        <p14:creationId xmlns:p14="http://schemas.microsoft.com/office/powerpoint/2010/main" val="2923102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27</a:t>
            </a:fld>
            <a:endParaRPr lang="en-US"/>
          </a:p>
        </p:txBody>
      </p:sp>
    </p:spTree>
    <p:extLst>
      <p:ext uri="{BB962C8B-B14F-4D97-AF65-F5344CB8AC3E}">
        <p14:creationId xmlns:p14="http://schemas.microsoft.com/office/powerpoint/2010/main" val="4275703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28</a:t>
            </a:fld>
            <a:endParaRPr lang="en-US"/>
          </a:p>
        </p:txBody>
      </p:sp>
    </p:spTree>
    <p:extLst>
      <p:ext uri="{BB962C8B-B14F-4D97-AF65-F5344CB8AC3E}">
        <p14:creationId xmlns:p14="http://schemas.microsoft.com/office/powerpoint/2010/main" val="2531198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29</a:t>
            </a:fld>
            <a:endParaRPr lang="en-US"/>
          </a:p>
        </p:txBody>
      </p:sp>
    </p:spTree>
    <p:extLst>
      <p:ext uri="{BB962C8B-B14F-4D97-AF65-F5344CB8AC3E}">
        <p14:creationId xmlns:p14="http://schemas.microsoft.com/office/powerpoint/2010/main" val="353883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3</a:t>
            </a:fld>
            <a:endParaRPr lang="en-US"/>
          </a:p>
        </p:txBody>
      </p:sp>
    </p:spTree>
    <p:extLst>
      <p:ext uri="{BB962C8B-B14F-4D97-AF65-F5344CB8AC3E}">
        <p14:creationId xmlns:p14="http://schemas.microsoft.com/office/powerpoint/2010/main" val="397827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30</a:t>
            </a:fld>
            <a:endParaRPr lang="en-US"/>
          </a:p>
        </p:txBody>
      </p:sp>
    </p:spTree>
    <p:extLst>
      <p:ext uri="{BB962C8B-B14F-4D97-AF65-F5344CB8AC3E}">
        <p14:creationId xmlns:p14="http://schemas.microsoft.com/office/powerpoint/2010/main" val="2531198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31</a:t>
            </a:fld>
            <a:endParaRPr lang="en-US"/>
          </a:p>
        </p:txBody>
      </p:sp>
    </p:spTree>
    <p:extLst>
      <p:ext uri="{BB962C8B-B14F-4D97-AF65-F5344CB8AC3E}">
        <p14:creationId xmlns:p14="http://schemas.microsoft.com/office/powerpoint/2010/main" val="3454222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32</a:t>
            </a:fld>
            <a:endParaRPr lang="en-US"/>
          </a:p>
        </p:txBody>
      </p:sp>
    </p:spTree>
    <p:extLst>
      <p:ext uri="{BB962C8B-B14F-4D97-AF65-F5344CB8AC3E}">
        <p14:creationId xmlns:p14="http://schemas.microsoft.com/office/powerpoint/2010/main" val="253119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33</a:t>
            </a:fld>
            <a:endParaRPr lang="en-US"/>
          </a:p>
        </p:txBody>
      </p:sp>
    </p:spTree>
    <p:extLst>
      <p:ext uri="{BB962C8B-B14F-4D97-AF65-F5344CB8AC3E}">
        <p14:creationId xmlns:p14="http://schemas.microsoft.com/office/powerpoint/2010/main" val="3454222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34</a:t>
            </a:fld>
            <a:endParaRPr lang="en-US"/>
          </a:p>
        </p:txBody>
      </p:sp>
    </p:spTree>
    <p:extLst>
      <p:ext uri="{BB962C8B-B14F-4D97-AF65-F5344CB8AC3E}">
        <p14:creationId xmlns:p14="http://schemas.microsoft.com/office/powerpoint/2010/main" val="1063962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35</a:t>
            </a:fld>
            <a:endParaRPr lang="en-US"/>
          </a:p>
        </p:txBody>
      </p:sp>
    </p:spTree>
    <p:extLst>
      <p:ext uri="{BB962C8B-B14F-4D97-AF65-F5344CB8AC3E}">
        <p14:creationId xmlns:p14="http://schemas.microsoft.com/office/powerpoint/2010/main" val="2531198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36</a:t>
            </a:fld>
            <a:endParaRPr lang="en-US"/>
          </a:p>
        </p:txBody>
      </p:sp>
    </p:spTree>
    <p:extLst>
      <p:ext uri="{BB962C8B-B14F-4D97-AF65-F5344CB8AC3E}">
        <p14:creationId xmlns:p14="http://schemas.microsoft.com/office/powerpoint/2010/main" val="3750444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37</a:t>
            </a:fld>
            <a:endParaRPr lang="en-US"/>
          </a:p>
        </p:txBody>
      </p:sp>
    </p:spTree>
    <p:extLst>
      <p:ext uri="{BB962C8B-B14F-4D97-AF65-F5344CB8AC3E}">
        <p14:creationId xmlns:p14="http://schemas.microsoft.com/office/powerpoint/2010/main" val="2531198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38</a:t>
            </a:fld>
            <a:endParaRPr lang="en-US"/>
          </a:p>
        </p:txBody>
      </p:sp>
    </p:spTree>
    <p:extLst>
      <p:ext uri="{BB962C8B-B14F-4D97-AF65-F5344CB8AC3E}">
        <p14:creationId xmlns:p14="http://schemas.microsoft.com/office/powerpoint/2010/main" val="2923102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39</a:t>
            </a:fld>
            <a:endParaRPr lang="en-US"/>
          </a:p>
        </p:txBody>
      </p:sp>
    </p:spTree>
    <p:extLst>
      <p:ext uri="{BB962C8B-B14F-4D97-AF65-F5344CB8AC3E}">
        <p14:creationId xmlns:p14="http://schemas.microsoft.com/office/powerpoint/2010/main" val="2805742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4</a:t>
            </a:fld>
            <a:endParaRPr lang="en-US"/>
          </a:p>
        </p:txBody>
      </p:sp>
    </p:spTree>
    <p:extLst>
      <p:ext uri="{BB962C8B-B14F-4D97-AF65-F5344CB8AC3E}">
        <p14:creationId xmlns:p14="http://schemas.microsoft.com/office/powerpoint/2010/main" val="3677610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40</a:t>
            </a:fld>
            <a:endParaRPr lang="en-US"/>
          </a:p>
        </p:txBody>
      </p:sp>
    </p:spTree>
    <p:extLst>
      <p:ext uri="{BB962C8B-B14F-4D97-AF65-F5344CB8AC3E}">
        <p14:creationId xmlns:p14="http://schemas.microsoft.com/office/powerpoint/2010/main" val="905490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41</a:t>
            </a:fld>
            <a:endParaRPr lang="en-US"/>
          </a:p>
        </p:txBody>
      </p:sp>
    </p:spTree>
    <p:extLst>
      <p:ext uri="{BB962C8B-B14F-4D97-AF65-F5344CB8AC3E}">
        <p14:creationId xmlns:p14="http://schemas.microsoft.com/office/powerpoint/2010/main" val="3150964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42</a:t>
            </a:fld>
            <a:endParaRPr lang="en-US"/>
          </a:p>
        </p:txBody>
      </p:sp>
    </p:spTree>
    <p:extLst>
      <p:ext uri="{BB962C8B-B14F-4D97-AF65-F5344CB8AC3E}">
        <p14:creationId xmlns:p14="http://schemas.microsoft.com/office/powerpoint/2010/main" val="20139338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43</a:t>
            </a:fld>
            <a:endParaRPr lang="en-US"/>
          </a:p>
        </p:txBody>
      </p:sp>
    </p:spTree>
    <p:extLst>
      <p:ext uri="{BB962C8B-B14F-4D97-AF65-F5344CB8AC3E}">
        <p14:creationId xmlns:p14="http://schemas.microsoft.com/office/powerpoint/2010/main" val="876570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44</a:t>
            </a:fld>
            <a:endParaRPr lang="en-US"/>
          </a:p>
        </p:txBody>
      </p:sp>
    </p:spTree>
    <p:extLst>
      <p:ext uri="{BB962C8B-B14F-4D97-AF65-F5344CB8AC3E}">
        <p14:creationId xmlns:p14="http://schemas.microsoft.com/office/powerpoint/2010/main" val="19332071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45</a:t>
            </a:fld>
            <a:endParaRPr lang="en-US"/>
          </a:p>
        </p:txBody>
      </p:sp>
    </p:spTree>
    <p:extLst>
      <p:ext uri="{BB962C8B-B14F-4D97-AF65-F5344CB8AC3E}">
        <p14:creationId xmlns:p14="http://schemas.microsoft.com/office/powerpoint/2010/main" val="3609567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46</a:t>
            </a:fld>
            <a:endParaRPr lang="en-US"/>
          </a:p>
        </p:txBody>
      </p:sp>
    </p:spTree>
    <p:extLst>
      <p:ext uri="{BB962C8B-B14F-4D97-AF65-F5344CB8AC3E}">
        <p14:creationId xmlns:p14="http://schemas.microsoft.com/office/powerpoint/2010/main" val="2795191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47</a:t>
            </a:fld>
            <a:endParaRPr lang="en-US"/>
          </a:p>
        </p:txBody>
      </p:sp>
    </p:spTree>
    <p:extLst>
      <p:ext uri="{BB962C8B-B14F-4D97-AF65-F5344CB8AC3E}">
        <p14:creationId xmlns:p14="http://schemas.microsoft.com/office/powerpoint/2010/main" val="4041616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48</a:t>
            </a:fld>
            <a:endParaRPr lang="en-US"/>
          </a:p>
        </p:txBody>
      </p:sp>
    </p:spTree>
    <p:extLst>
      <p:ext uri="{BB962C8B-B14F-4D97-AF65-F5344CB8AC3E}">
        <p14:creationId xmlns:p14="http://schemas.microsoft.com/office/powerpoint/2010/main" val="341284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49</a:t>
            </a:fld>
            <a:endParaRPr lang="en-US"/>
          </a:p>
        </p:txBody>
      </p:sp>
    </p:spTree>
    <p:extLst>
      <p:ext uri="{BB962C8B-B14F-4D97-AF65-F5344CB8AC3E}">
        <p14:creationId xmlns:p14="http://schemas.microsoft.com/office/powerpoint/2010/main" val="328218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5</a:t>
            </a:fld>
            <a:endParaRPr lang="en-US"/>
          </a:p>
        </p:txBody>
      </p:sp>
    </p:spTree>
    <p:extLst>
      <p:ext uri="{BB962C8B-B14F-4D97-AF65-F5344CB8AC3E}">
        <p14:creationId xmlns:p14="http://schemas.microsoft.com/office/powerpoint/2010/main" val="1385696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50</a:t>
            </a:fld>
            <a:endParaRPr lang="en-US"/>
          </a:p>
        </p:txBody>
      </p:sp>
    </p:spTree>
    <p:extLst>
      <p:ext uri="{BB962C8B-B14F-4D97-AF65-F5344CB8AC3E}">
        <p14:creationId xmlns:p14="http://schemas.microsoft.com/office/powerpoint/2010/main" val="37789498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51</a:t>
            </a:fld>
            <a:endParaRPr lang="en-US"/>
          </a:p>
        </p:txBody>
      </p:sp>
    </p:spTree>
    <p:extLst>
      <p:ext uri="{BB962C8B-B14F-4D97-AF65-F5344CB8AC3E}">
        <p14:creationId xmlns:p14="http://schemas.microsoft.com/office/powerpoint/2010/main" val="1550975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52</a:t>
            </a:fld>
            <a:endParaRPr lang="en-US"/>
          </a:p>
        </p:txBody>
      </p:sp>
    </p:spTree>
    <p:extLst>
      <p:ext uri="{BB962C8B-B14F-4D97-AF65-F5344CB8AC3E}">
        <p14:creationId xmlns:p14="http://schemas.microsoft.com/office/powerpoint/2010/main" val="9092710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53</a:t>
            </a:fld>
            <a:endParaRPr lang="en-US"/>
          </a:p>
        </p:txBody>
      </p:sp>
    </p:spTree>
    <p:extLst>
      <p:ext uri="{BB962C8B-B14F-4D97-AF65-F5344CB8AC3E}">
        <p14:creationId xmlns:p14="http://schemas.microsoft.com/office/powerpoint/2010/main" val="1638692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54</a:t>
            </a:fld>
            <a:endParaRPr lang="en-US"/>
          </a:p>
        </p:txBody>
      </p:sp>
    </p:spTree>
    <p:extLst>
      <p:ext uri="{BB962C8B-B14F-4D97-AF65-F5344CB8AC3E}">
        <p14:creationId xmlns:p14="http://schemas.microsoft.com/office/powerpoint/2010/main" val="4231457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55</a:t>
            </a:fld>
            <a:endParaRPr lang="en-US"/>
          </a:p>
        </p:txBody>
      </p:sp>
    </p:spTree>
    <p:extLst>
      <p:ext uri="{BB962C8B-B14F-4D97-AF65-F5344CB8AC3E}">
        <p14:creationId xmlns:p14="http://schemas.microsoft.com/office/powerpoint/2010/main" val="29583994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56</a:t>
            </a:fld>
            <a:endParaRPr lang="en-US"/>
          </a:p>
        </p:txBody>
      </p:sp>
    </p:spTree>
    <p:extLst>
      <p:ext uri="{BB962C8B-B14F-4D97-AF65-F5344CB8AC3E}">
        <p14:creationId xmlns:p14="http://schemas.microsoft.com/office/powerpoint/2010/main" val="96151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6</a:t>
            </a:fld>
            <a:endParaRPr lang="en-US"/>
          </a:p>
        </p:txBody>
      </p:sp>
    </p:spTree>
    <p:extLst>
      <p:ext uri="{BB962C8B-B14F-4D97-AF65-F5344CB8AC3E}">
        <p14:creationId xmlns:p14="http://schemas.microsoft.com/office/powerpoint/2010/main" val="377894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7</a:t>
            </a:fld>
            <a:endParaRPr lang="en-US"/>
          </a:p>
        </p:txBody>
      </p:sp>
    </p:spTree>
    <p:extLst>
      <p:ext uri="{BB962C8B-B14F-4D97-AF65-F5344CB8AC3E}">
        <p14:creationId xmlns:p14="http://schemas.microsoft.com/office/powerpoint/2010/main" val="235234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8</a:t>
            </a:fld>
            <a:endParaRPr lang="en-US"/>
          </a:p>
        </p:txBody>
      </p:sp>
    </p:spTree>
    <p:extLst>
      <p:ext uri="{BB962C8B-B14F-4D97-AF65-F5344CB8AC3E}">
        <p14:creationId xmlns:p14="http://schemas.microsoft.com/office/powerpoint/2010/main" val="155097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67143-EEFD-4577-8B91-23847477930A}" type="slidenum">
              <a:rPr lang="en-US" smtClean="0"/>
              <a:t>9</a:t>
            </a:fld>
            <a:endParaRPr lang="en-US"/>
          </a:p>
        </p:txBody>
      </p:sp>
    </p:spTree>
    <p:extLst>
      <p:ext uri="{BB962C8B-B14F-4D97-AF65-F5344CB8AC3E}">
        <p14:creationId xmlns:p14="http://schemas.microsoft.com/office/powerpoint/2010/main" val="43647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DE060-BAF4-4CD6-A264-535A9024A937}"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0884-4C0D-4B69-ADD1-2988A3901563}" type="slidenum">
              <a:rPr lang="en-US" smtClean="0"/>
              <a:t>‹#›</a:t>
            </a:fld>
            <a:endParaRPr lang="en-US"/>
          </a:p>
        </p:txBody>
      </p:sp>
    </p:spTree>
    <p:extLst>
      <p:ext uri="{BB962C8B-B14F-4D97-AF65-F5344CB8AC3E}">
        <p14:creationId xmlns:p14="http://schemas.microsoft.com/office/powerpoint/2010/main" val="30347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DE060-BAF4-4CD6-A264-535A9024A937}"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0884-4C0D-4B69-ADD1-2988A3901563}" type="slidenum">
              <a:rPr lang="en-US" smtClean="0"/>
              <a:t>‹#›</a:t>
            </a:fld>
            <a:endParaRPr lang="en-US"/>
          </a:p>
        </p:txBody>
      </p:sp>
    </p:spTree>
    <p:extLst>
      <p:ext uri="{BB962C8B-B14F-4D97-AF65-F5344CB8AC3E}">
        <p14:creationId xmlns:p14="http://schemas.microsoft.com/office/powerpoint/2010/main" val="379982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DE060-BAF4-4CD6-A264-535A9024A937}"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0884-4C0D-4B69-ADD1-2988A3901563}" type="slidenum">
              <a:rPr lang="en-US" smtClean="0"/>
              <a:t>‹#›</a:t>
            </a:fld>
            <a:endParaRPr lang="en-US"/>
          </a:p>
        </p:txBody>
      </p:sp>
    </p:spTree>
    <p:extLst>
      <p:ext uri="{BB962C8B-B14F-4D97-AF65-F5344CB8AC3E}">
        <p14:creationId xmlns:p14="http://schemas.microsoft.com/office/powerpoint/2010/main" val="104122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94114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DE060-BAF4-4CD6-A264-535A9024A937}"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0884-4C0D-4B69-ADD1-2988A3901563}" type="slidenum">
              <a:rPr lang="en-US" smtClean="0"/>
              <a:t>‹#›</a:t>
            </a:fld>
            <a:endParaRPr lang="en-US"/>
          </a:p>
        </p:txBody>
      </p:sp>
    </p:spTree>
    <p:extLst>
      <p:ext uri="{BB962C8B-B14F-4D97-AF65-F5344CB8AC3E}">
        <p14:creationId xmlns:p14="http://schemas.microsoft.com/office/powerpoint/2010/main" val="42505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DE060-BAF4-4CD6-A264-535A9024A937}"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0884-4C0D-4B69-ADD1-2988A3901563}" type="slidenum">
              <a:rPr lang="en-US" smtClean="0"/>
              <a:t>‹#›</a:t>
            </a:fld>
            <a:endParaRPr lang="en-US"/>
          </a:p>
        </p:txBody>
      </p:sp>
    </p:spTree>
    <p:extLst>
      <p:ext uri="{BB962C8B-B14F-4D97-AF65-F5344CB8AC3E}">
        <p14:creationId xmlns:p14="http://schemas.microsoft.com/office/powerpoint/2010/main" val="121972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DE060-BAF4-4CD6-A264-535A9024A937}"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10884-4C0D-4B69-ADD1-2988A3901563}" type="slidenum">
              <a:rPr lang="en-US" smtClean="0"/>
              <a:t>‹#›</a:t>
            </a:fld>
            <a:endParaRPr lang="en-US"/>
          </a:p>
        </p:txBody>
      </p:sp>
    </p:spTree>
    <p:extLst>
      <p:ext uri="{BB962C8B-B14F-4D97-AF65-F5344CB8AC3E}">
        <p14:creationId xmlns:p14="http://schemas.microsoft.com/office/powerpoint/2010/main" val="53344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DE060-BAF4-4CD6-A264-535A9024A937}"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10884-4C0D-4B69-ADD1-2988A3901563}" type="slidenum">
              <a:rPr lang="en-US" smtClean="0"/>
              <a:t>‹#›</a:t>
            </a:fld>
            <a:endParaRPr lang="en-US"/>
          </a:p>
        </p:txBody>
      </p:sp>
    </p:spTree>
    <p:extLst>
      <p:ext uri="{BB962C8B-B14F-4D97-AF65-F5344CB8AC3E}">
        <p14:creationId xmlns:p14="http://schemas.microsoft.com/office/powerpoint/2010/main" val="216417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DE060-BAF4-4CD6-A264-535A9024A937}"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10884-4C0D-4B69-ADD1-2988A3901563}" type="slidenum">
              <a:rPr lang="en-US" smtClean="0"/>
              <a:t>‹#›</a:t>
            </a:fld>
            <a:endParaRPr lang="en-US"/>
          </a:p>
        </p:txBody>
      </p:sp>
    </p:spTree>
    <p:extLst>
      <p:ext uri="{BB962C8B-B14F-4D97-AF65-F5344CB8AC3E}">
        <p14:creationId xmlns:p14="http://schemas.microsoft.com/office/powerpoint/2010/main" val="372771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DE060-BAF4-4CD6-A264-535A9024A937}"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10884-4C0D-4B69-ADD1-2988A3901563}" type="slidenum">
              <a:rPr lang="en-US" smtClean="0"/>
              <a:t>‹#›</a:t>
            </a:fld>
            <a:endParaRPr lang="en-US"/>
          </a:p>
        </p:txBody>
      </p:sp>
    </p:spTree>
    <p:extLst>
      <p:ext uri="{BB962C8B-B14F-4D97-AF65-F5344CB8AC3E}">
        <p14:creationId xmlns:p14="http://schemas.microsoft.com/office/powerpoint/2010/main" val="283499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DE060-BAF4-4CD6-A264-535A9024A937}"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10884-4C0D-4B69-ADD1-2988A3901563}" type="slidenum">
              <a:rPr lang="en-US" smtClean="0"/>
              <a:t>‹#›</a:t>
            </a:fld>
            <a:endParaRPr lang="en-US"/>
          </a:p>
        </p:txBody>
      </p:sp>
    </p:spTree>
    <p:extLst>
      <p:ext uri="{BB962C8B-B14F-4D97-AF65-F5344CB8AC3E}">
        <p14:creationId xmlns:p14="http://schemas.microsoft.com/office/powerpoint/2010/main" val="28907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DE060-BAF4-4CD6-A264-535A9024A937}"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10884-4C0D-4B69-ADD1-2988A3901563}" type="slidenum">
              <a:rPr lang="en-US" smtClean="0"/>
              <a:t>‹#›</a:t>
            </a:fld>
            <a:endParaRPr lang="en-US"/>
          </a:p>
        </p:txBody>
      </p:sp>
    </p:spTree>
    <p:extLst>
      <p:ext uri="{BB962C8B-B14F-4D97-AF65-F5344CB8AC3E}">
        <p14:creationId xmlns:p14="http://schemas.microsoft.com/office/powerpoint/2010/main" val="16042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E060-BAF4-4CD6-A264-535A9024A937}" type="datetimeFigureOut">
              <a:rPr lang="en-US" smtClean="0"/>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10884-4C0D-4B69-ADD1-2988A3901563}" type="slidenum">
              <a:rPr lang="en-US" smtClean="0"/>
              <a:t>‹#›</a:t>
            </a:fld>
            <a:endParaRPr lang="en-US"/>
          </a:p>
        </p:txBody>
      </p:sp>
    </p:spTree>
    <p:extLst>
      <p:ext uri="{BB962C8B-B14F-4D97-AF65-F5344CB8AC3E}">
        <p14:creationId xmlns:p14="http://schemas.microsoft.com/office/powerpoint/2010/main" val="290998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5.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2.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
            <a:ext cx="6934200" cy="5244755"/>
          </a:xfrm>
        </p:spPr>
        <p:txBody>
          <a:bodyPr>
            <a:normAutofit/>
          </a:bodyPr>
          <a:lstStyle/>
          <a:p>
            <a:pPr algn="r"/>
            <a:r>
              <a:rPr lang="en-US" b="1" dirty="0" smtClean="0"/>
              <a:t>Time-Varying vs. Non-Time-Varying </a:t>
            </a:r>
            <a:r>
              <a:rPr lang="en-US" b="1" dirty="0"/>
              <a:t>Growth in the Gulf of </a:t>
            </a:r>
            <a:r>
              <a:rPr lang="en-US" b="1" dirty="0" smtClean="0"/>
              <a:t>Mexico King </a:t>
            </a:r>
            <a:r>
              <a:rPr lang="en-US" b="1" dirty="0"/>
              <a:t>Mackerel Stock Assessment: </a:t>
            </a:r>
            <a:r>
              <a:rPr lang="en-US" b="1" dirty="0" smtClean="0"/>
              <a:t/>
            </a:r>
            <a:br>
              <a:rPr lang="en-US" b="1" dirty="0" smtClean="0"/>
            </a:br>
            <a:r>
              <a:rPr lang="en-US" b="1" dirty="0" smtClean="0"/>
              <a:t>a </a:t>
            </a:r>
            <a:r>
              <a:rPr lang="en-US" b="1" dirty="0"/>
              <a:t>Case Study</a:t>
            </a:r>
            <a:endParaRPr lang="en-US" b="1" dirty="0">
              <a:effectLst/>
            </a:endParaRPr>
          </a:p>
        </p:txBody>
      </p:sp>
      <p:sp>
        <p:nvSpPr>
          <p:cNvPr id="6" name="Text Placeholder 5"/>
          <p:cNvSpPr>
            <a:spLocks noGrp="1"/>
          </p:cNvSpPr>
          <p:nvPr>
            <p:ph type="body" sz="quarter" idx="11"/>
          </p:nvPr>
        </p:nvSpPr>
        <p:spPr>
          <a:xfrm>
            <a:off x="-76200" y="3124200"/>
            <a:ext cx="2508250" cy="752475"/>
          </a:xfrm>
        </p:spPr>
        <p:txBody>
          <a:bodyPr>
            <a:normAutofit/>
          </a:bodyPr>
          <a:lstStyle/>
          <a:p>
            <a:pPr marL="0" indent="0" algn="ctr">
              <a:buNone/>
            </a:pPr>
            <a:r>
              <a:rPr lang="en-US" dirty="0" smtClean="0"/>
              <a:t>Southeast Fisheries Science Center</a:t>
            </a:r>
            <a:endParaRPr lang="en-US" dirty="0"/>
          </a:p>
        </p:txBody>
      </p:sp>
      <p:sp>
        <p:nvSpPr>
          <p:cNvPr id="7" name="Text Placeholder 6"/>
          <p:cNvSpPr>
            <a:spLocks noGrp="1"/>
          </p:cNvSpPr>
          <p:nvPr>
            <p:ph type="body" sz="quarter" idx="12"/>
          </p:nvPr>
        </p:nvSpPr>
        <p:spPr>
          <a:xfrm>
            <a:off x="838200" y="5105400"/>
            <a:ext cx="7924800" cy="1066799"/>
          </a:xfrm>
        </p:spPr>
        <p:txBody>
          <a:bodyPr>
            <a:normAutofit fontScale="55000" lnSpcReduction="20000"/>
          </a:bodyPr>
          <a:lstStyle/>
          <a:p>
            <a:pPr marL="0" indent="0" algn="r">
              <a:buNone/>
            </a:pPr>
            <a:r>
              <a:rPr lang="en-US" sz="4200" b="1" dirty="0" smtClean="0"/>
              <a:t>Jeff</a:t>
            </a:r>
            <a:r>
              <a:rPr lang="en-US" sz="2400" b="1" dirty="0" smtClean="0"/>
              <a:t> </a:t>
            </a:r>
            <a:r>
              <a:rPr lang="en-US" sz="4300" b="1" dirty="0" smtClean="0"/>
              <a:t>Isely,  Michael </a:t>
            </a:r>
            <a:r>
              <a:rPr lang="en-US" sz="4300" b="1" dirty="0" err="1" smtClean="0"/>
              <a:t>Schirripa</a:t>
            </a:r>
            <a:r>
              <a:rPr lang="en-US" sz="4300" b="1" dirty="0" smtClean="0"/>
              <a:t>, John Walter and Matt </a:t>
            </a:r>
            <a:r>
              <a:rPr lang="en-US" sz="4300" b="1" dirty="0" err="1" smtClean="0"/>
              <a:t>Lauretta</a:t>
            </a:r>
            <a:endParaRPr lang="en-US" sz="4300" b="1" dirty="0" smtClean="0"/>
          </a:p>
          <a:p>
            <a:pPr marL="0" indent="0" algn="r">
              <a:buNone/>
            </a:pPr>
            <a:r>
              <a:rPr lang="en-US" sz="4300" b="1" dirty="0" smtClean="0"/>
              <a:t>SEFSC</a:t>
            </a:r>
            <a:endParaRPr lang="en-US" sz="2400" b="1" dirty="0"/>
          </a:p>
          <a:p>
            <a:pPr marL="0" indent="0">
              <a:buNone/>
            </a:pPr>
            <a:endParaRPr lang="en-US" sz="2400" b="1" dirty="0"/>
          </a:p>
        </p:txBody>
      </p:sp>
      <p:sp>
        <p:nvSpPr>
          <p:cNvPr id="8" name="Rectangle 7"/>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1200" dirty="0">
                <a:solidFill>
                  <a:prstClr val="black">
                    <a:lumMod val="95000"/>
                    <a:lumOff val="5000"/>
                  </a:prstClr>
                </a:solidFill>
              </a:rPr>
              <a:t>J.J. </a:t>
            </a:r>
            <a:r>
              <a:rPr lang="en-US" sz="1200" dirty="0" smtClean="0">
                <a:solidFill>
                  <a:prstClr val="black">
                    <a:lumMod val="95000"/>
                    <a:lumOff val="5000"/>
                  </a:prstClr>
                </a:solidFill>
              </a:rPr>
              <a:t>Isely et al. </a:t>
            </a:r>
            <a:r>
              <a:rPr lang="en-US" sz="1200" dirty="0">
                <a:solidFill>
                  <a:prstClr val="black">
                    <a:lumMod val="95000"/>
                    <a:lumOff val="5000"/>
                  </a:prstClr>
                </a:solidFill>
              </a:rPr>
              <a:t>| CAPAM Workshop | La Jolla, CA | November 3-7, 2014  </a:t>
            </a:r>
          </a:p>
          <a:p>
            <a:pPr lvl="0" algn="r"/>
            <a:r>
              <a:rPr lang="en-US" sz="1200" dirty="0">
                <a:solidFill>
                  <a:prstClr val="black">
                    <a:lumMod val="95000"/>
                    <a:lumOff val="5000"/>
                  </a:prstClr>
                </a:solidFill>
              </a:rPr>
              <a:t>Growth: theory, estimation, and application in fishery stock assessment models | Page </a:t>
            </a:r>
            <a:fld id="{632D3AEB-7CBE-3049-91AC-335C6B4F5BF6}" type="slidenum">
              <a:rPr lang="en-US" sz="1200">
                <a:solidFill>
                  <a:prstClr val="black">
                    <a:lumMod val="95000"/>
                    <a:lumOff val="5000"/>
                  </a:prstClr>
                </a:solidFill>
              </a:rPr>
              <a:pPr lvl="0" algn="r"/>
              <a:t>1</a:t>
            </a:fld>
            <a:endParaRPr lang="en-US" sz="1200" dirty="0">
              <a:solidFill>
                <a:prstClr val="black">
                  <a:lumMod val="95000"/>
                  <a:lumOff val="5000"/>
                </a:prstClr>
              </a:solidFill>
            </a:endParaRPr>
          </a:p>
        </p:txBody>
      </p:sp>
    </p:spTree>
    <p:extLst>
      <p:ext uri="{BB962C8B-B14F-4D97-AF65-F5344CB8AC3E}">
        <p14:creationId xmlns:p14="http://schemas.microsoft.com/office/powerpoint/2010/main" val="95037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10</a:t>
            </a:fld>
            <a:endParaRPr lang="en-US" dirty="0">
              <a:solidFill>
                <a:schemeClr val="tx1">
                  <a:lumMod val="95000"/>
                  <a:lumOff val="5000"/>
                </a:schemeClr>
              </a:solidFill>
            </a:endParaRPr>
          </a:p>
        </p:txBody>
      </p:sp>
      <p:sp>
        <p:nvSpPr>
          <p:cNvPr id="6" name="TextBox 5"/>
          <p:cNvSpPr txBox="1"/>
          <p:nvPr/>
        </p:nvSpPr>
        <p:spPr>
          <a:xfrm>
            <a:off x="685799" y="457200"/>
            <a:ext cx="7928709" cy="584775"/>
          </a:xfrm>
          <a:prstGeom prst="rect">
            <a:avLst/>
          </a:prstGeom>
          <a:noFill/>
        </p:spPr>
        <p:txBody>
          <a:bodyPr wrap="none" rtlCol="0">
            <a:spAutoFit/>
          </a:bodyPr>
          <a:lstStyle/>
          <a:p>
            <a:pPr algn="ctr"/>
            <a:r>
              <a:rPr lang="en-US" sz="3200" dirty="0" smtClean="0"/>
              <a:t>Females </a:t>
            </a:r>
            <a:r>
              <a:rPr lang="en-US" sz="3200" dirty="0" smtClean="0"/>
              <a:t>seems to be getting smaller over time</a:t>
            </a:r>
            <a:endParaRPr lang="en-US" sz="32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45" y="1491321"/>
            <a:ext cx="2151418" cy="232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6445" y="1524026"/>
            <a:ext cx="2151417" cy="232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534418"/>
            <a:ext cx="2149244" cy="232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9845" y="1536209"/>
            <a:ext cx="2225231" cy="2265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6842" y="3813834"/>
            <a:ext cx="2245107" cy="235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5473" y="3855867"/>
            <a:ext cx="2182389" cy="235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29453" y="3818886"/>
            <a:ext cx="2216036" cy="24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42025" y="3813834"/>
            <a:ext cx="2213051" cy="24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280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11</a:t>
            </a:fld>
            <a:endParaRPr lang="en-US" dirty="0">
              <a:solidFill>
                <a:schemeClr val="tx1">
                  <a:lumMod val="95000"/>
                  <a:lumOff val="5000"/>
                </a:schemeClr>
              </a:solidFill>
            </a:endParaRPr>
          </a:p>
        </p:txBody>
      </p:sp>
      <p:pic>
        <p:nvPicPr>
          <p:cNvPr id="6" name="Picture 2"/>
          <p:cNvPicPr>
            <a:picLocks noChangeAspect="1" noChangeArrowheads="1"/>
          </p:cNvPicPr>
          <p:nvPr/>
        </p:nvPicPr>
        <p:blipFill>
          <a:blip r:embed="rId3" cstate="print"/>
          <a:srcRect/>
          <a:stretch>
            <a:fillRect/>
          </a:stretch>
        </p:blipFill>
        <p:spPr bwMode="auto">
          <a:xfrm>
            <a:off x="660114" y="762000"/>
            <a:ext cx="3875087" cy="2743200"/>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4535201" y="795825"/>
            <a:ext cx="3798871" cy="2743199"/>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660115" y="3505200"/>
            <a:ext cx="3886200" cy="2560638"/>
          </a:xfrm>
          <a:prstGeom prst="rect">
            <a:avLst/>
          </a:prstGeom>
          <a:noFill/>
          <a:ln w="9525">
            <a:noFill/>
            <a:miter lim="800000"/>
            <a:headEnd/>
            <a:tailEnd/>
          </a:ln>
          <a:effectLst/>
        </p:spPr>
      </p:pic>
      <p:pic>
        <p:nvPicPr>
          <p:cNvPr id="9" name="Picture 5"/>
          <p:cNvPicPr>
            <a:picLocks noChangeAspect="1" noChangeArrowheads="1"/>
          </p:cNvPicPr>
          <p:nvPr/>
        </p:nvPicPr>
        <p:blipFill>
          <a:blip r:embed="rId6" cstate="print"/>
          <a:srcRect/>
          <a:stretch>
            <a:fillRect/>
          </a:stretch>
        </p:blipFill>
        <p:spPr bwMode="auto">
          <a:xfrm>
            <a:off x="4507012" y="3539024"/>
            <a:ext cx="3810000" cy="2560638"/>
          </a:xfrm>
          <a:prstGeom prst="rect">
            <a:avLst/>
          </a:prstGeom>
          <a:noFill/>
          <a:ln w="9525">
            <a:noFill/>
            <a:miter lim="800000"/>
            <a:headEnd/>
            <a:tailEnd/>
          </a:ln>
          <a:effectLst/>
        </p:spPr>
      </p:pic>
    </p:spTree>
    <p:extLst>
      <p:ext uri="{BB962C8B-B14F-4D97-AF65-F5344CB8AC3E}">
        <p14:creationId xmlns:p14="http://schemas.microsoft.com/office/powerpoint/2010/main" val="3082974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12</a:t>
            </a:fld>
            <a:endParaRPr lang="en-US" dirty="0">
              <a:solidFill>
                <a:schemeClr val="tx1">
                  <a:lumMod val="95000"/>
                  <a:lumOff val="5000"/>
                </a:schemeClr>
              </a:solidFill>
            </a:endParaRPr>
          </a:p>
        </p:txBody>
      </p:sp>
      <p:sp>
        <p:nvSpPr>
          <p:cNvPr id="6" name="TextBox 5"/>
          <p:cNvSpPr txBox="1"/>
          <p:nvPr/>
        </p:nvSpPr>
        <p:spPr>
          <a:xfrm>
            <a:off x="457200" y="392668"/>
            <a:ext cx="8305800" cy="461665"/>
          </a:xfrm>
          <a:prstGeom prst="rect">
            <a:avLst/>
          </a:prstGeom>
          <a:noFill/>
        </p:spPr>
        <p:txBody>
          <a:bodyPr wrap="square" rtlCol="0">
            <a:spAutoFit/>
          </a:bodyPr>
          <a:lstStyle/>
          <a:p>
            <a:pPr algn="ctr"/>
            <a:r>
              <a:rPr lang="en-US" sz="2400" b="1" dirty="0" smtClean="0"/>
              <a:t>Additive random walk deviations in the growth </a:t>
            </a:r>
            <a:r>
              <a:rPr lang="en-US" sz="2400" b="1" dirty="0" smtClean="0"/>
              <a:t>parameters</a:t>
            </a:r>
            <a:endParaRPr lang="en-US" sz="2400" b="1" dirty="0" smtClean="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86" y="1336133"/>
            <a:ext cx="3992459" cy="239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983" y="1336133"/>
            <a:ext cx="3992459" cy="239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86" y="3711648"/>
            <a:ext cx="3991697" cy="239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6463" y="3708600"/>
            <a:ext cx="4000217" cy="239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819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13</a:t>
            </a:fld>
            <a:endParaRPr lang="en-US" dirty="0">
              <a:solidFill>
                <a:schemeClr val="tx1">
                  <a:lumMod val="95000"/>
                  <a:lumOff val="5000"/>
                </a:schemeClr>
              </a:solidFill>
            </a:endParaRPr>
          </a:p>
        </p:txBody>
      </p:sp>
      <p:sp>
        <p:nvSpPr>
          <p:cNvPr id="6" name="Title 1"/>
          <p:cNvSpPr>
            <a:spLocks noGrp="1"/>
          </p:cNvSpPr>
          <p:nvPr>
            <p:ph type="title"/>
          </p:nvPr>
        </p:nvSpPr>
        <p:spPr>
          <a:xfrm>
            <a:off x="457200" y="274638"/>
            <a:ext cx="8229600" cy="1143000"/>
          </a:xfrm>
        </p:spPr>
        <p:txBody>
          <a:bodyPr>
            <a:normAutofit/>
          </a:bodyPr>
          <a:lstStyle/>
          <a:p>
            <a:r>
              <a:rPr lang="en-US" dirty="0" smtClean="0"/>
              <a:t>Approaches </a:t>
            </a:r>
            <a:r>
              <a:rPr lang="en-US" dirty="0" smtClean="0"/>
              <a:t>to Model Selection</a:t>
            </a:r>
            <a:endParaRPr lang="en-US"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use </a:t>
            </a:r>
            <a:r>
              <a:rPr lang="en-US" dirty="0" smtClean="0"/>
              <a:t>numerical methods </a:t>
            </a:r>
            <a:r>
              <a:rPr lang="en-US" dirty="0" smtClean="0"/>
              <a:t>quantify </a:t>
            </a:r>
            <a:r>
              <a:rPr lang="en-US" dirty="0" smtClean="0"/>
              <a:t>the performance of the model fit to the data for each </a:t>
            </a:r>
            <a:r>
              <a:rPr lang="en-US" dirty="0" smtClean="0"/>
              <a:t>model</a:t>
            </a:r>
            <a:endParaRPr lang="en-US" dirty="0" smtClean="0"/>
          </a:p>
          <a:p>
            <a:r>
              <a:rPr lang="en-US" dirty="0" smtClean="0"/>
              <a:t>use </a:t>
            </a:r>
            <a:r>
              <a:rPr lang="en-US" dirty="0" smtClean="0"/>
              <a:t>more of a </a:t>
            </a:r>
            <a:r>
              <a:rPr lang="en-US" dirty="0" smtClean="0"/>
              <a:t>“deductive reasoning” </a:t>
            </a:r>
            <a:r>
              <a:rPr lang="en-US" dirty="0" smtClean="0"/>
              <a:t>approach:  utilizing “if / then” logic to arrive at a “common </a:t>
            </a:r>
            <a:r>
              <a:rPr lang="en-US" dirty="0" smtClean="0"/>
              <a:t>sense” decision</a:t>
            </a:r>
            <a:endParaRPr lang="en-US" dirty="0" smtClean="0"/>
          </a:p>
          <a:p>
            <a:r>
              <a:rPr lang="en-US" dirty="0" smtClean="0"/>
              <a:t>Some combination of the two </a:t>
            </a:r>
            <a:r>
              <a:rPr lang="en-US" dirty="0" smtClean="0"/>
              <a:t>methods</a:t>
            </a:r>
            <a:endParaRPr lang="en-US" dirty="0" smtClean="0"/>
          </a:p>
        </p:txBody>
      </p:sp>
    </p:spTree>
    <p:extLst>
      <p:ext uri="{BB962C8B-B14F-4D97-AF65-F5344CB8AC3E}">
        <p14:creationId xmlns:p14="http://schemas.microsoft.com/office/powerpoint/2010/main" val="1110176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14</a:t>
            </a:fld>
            <a:endParaRPr lang="en-US" dirty="0">
              <a:solidFill>
                <a:schemeClr val="tx1">
                  <a:lumMod val="95000"/>
                  <a:lumOff val="5000"/>
                </a:schemeClr>
              </a:solidFill>
            </a:endParaRPr>
          </a:p>
        </p:txBody>
      </p:sp>
      <p:sp>
        <p:nvSpPr>
          <p:cNvPr id="8" name="Content Placeholder 2"/>
          <p:cNvSpPr>
            <a:spLocks noGrp="1"/>
          </p:cNvSpPr>
          <p:nvPr>
            <p:ph idx="1"/>
          </p:nvPr>
        </p:nvSpPr>
        <p:spPr>
          <a:xfrm>
            <a:off x="457200" y="1600200"/>
            <a:ext cx="8229600" cy="4525963"/>
          </a:xfrm>
        </p:spPr>
        <p:txBody>
          <a:bodyPr>
            <a:normAutofit lnSpcReduction="10000"/>
          </a:bodyPr>
          <a:lstStyle/>
          <a:p>
            <a:r>
              <a:rPr lang="en-US" sz="2800" b="1" dirty="0" smtClean="0">
                <a:solidFill>
                  <a:srgbClr val="0070C0"/>
                </a:solidFill>
              </a:rPr>
              <a:t>Model_3:</a:t>
            </a:r>
            <a:r>
              <a:rPr lang="en-US" sz="2800" dirty="0" smtClean="0"/>
              <a:t> Ignore the </a:t>
            </a:r>
            <a:r>
              <a:rPr lang="en-US" sz="2800" b="1" dirty="0" smtClean="0"/>
              <a:t>observed</a:t>
            </a:r>
            <a:r>
              <a:rPr lang="en-US" sz="2800" dirty="0" smtClean="0"/>
              <a:t> changes in size-at-age and fits model to the data “</a:t>
            </a:r>
            <a:r>
              <a:rPr lang="en-US" sz="2800" b="1" i="1" dirty="0" smtClean="0"/>
              <a:t>as is</a:t>
            </a:r>
            <a:r>
              <a:rPr lang="en-US" sz="2800" dirty="0" smtClean="0"/>
              <a:t>” (null model</a:t>
            </a:r>
            <a:r>
              <a:rPr lang="en-US" sz="2800" dirty="0" smtClean="0"/>
              <a:t>).</a:t>
            </a:r>
            <a:endParaRPr lang="en-US" sz="2800" dirty="0" smtClean="0"/>
          </a:p>
          <a:p>
            <a:r>
              <a:rPr lang="en-US" sz="2800" b="1" dirty="0" smtClean="0">
                <a:solidFill>
                  <a:srgbClr val="00B050"/>
                </a:solidFill>
              </a:rPr>
              <a:t>Model_4:</a:t>
            </a:r>
            <a:r>
              <a:rPr lang="en-US" sz="2800" dirty="0" smtClean="0"/>
              <a:t> Use </a:t>
            </a:r>
            <a:r>
              <a:rPr lang="en-US" sz="2800" b="1" i="1" dirty="0" smtClean="0"/>
              <a:t>time varying growth</a:t>
            </a:r>
            <a:r>
              <a:rPr lang="en-US" sz="2800" dirty="0" smtClean="0"/>
              <a:t> to address the changes in </a:t>
            </a:r>
            <a:r>
              <a:rPr lang="en-US" sz="2800" b="1" dirty="0" smtClean="0"/>
              <a:t>observed</a:t>
            </a:r>
            <a:r>
              <a:rPr lang="en-US" sz="2800" dirty="0" smtClean="0"/>
              <a:t> </a:t>
            </a:r>
            <a:r>
              <a:rPr lang="en-US" sz="2800" dirty="0"/>
              <a:t>size-at-age. </a:t>
            </a:r>
            <a:r>
              <a:rPr lang="en-US" sz="2800" dirty="0" smtClean="0"/>
              <a:t>Fixes </a:t>
            </a:r>
            <a:r>
              <a:rPr lang="en-US" sz="2800" dirty="0"/>
              <a:t>the growth parameters at those estimated in in #</a:t>
            </a:r>
            <a:r>
              <a:rPr lang="en-US" sz="2800" dirty="0" smtClean="0"/>
              <a:t>3. Allows </a:t>
            </a:r>
            <a:r>
              <a:rPr lang="en-US" sz="2800" dirty="0"/>
              <a:t>for annual deviations in male and female </a:t>
            </a:r>
            <a:r>
              <a:rPr lang="en-US" sz="2800" dirty="0" smtClean="0"/>
              <a:t>L</a:t>
            </a:r>
            <a:r>
              <a:rPr lang="en-US" sz="2800" baseline="-25000" dirty="0" smtClean="0"/>
              <a:t>∞ </a:t>
            </a:r>
            <a:r>
              <a:rPr lang="en-US" sz="2800" dirty="0"/>
              <a:t>and k.   </a:t>
            </a:r>
            <a:endParaRPr lang="en-US" sz="2800" dirty="0" smtClean="0"/>
          </a:p>
          <a:p>
            <a:r>
              <a:rPr lang="en-US" sz="2800" b="1" dirty="0" smtClean="0">
                <a:solidFill>
                  <a:srgbClr val="FF0000"/>
                </a:solidFill>
              </a:rPr>
              <a:t>Model_5:</a:t>
            </a:r>
            <a:r>
              <a:rPr lang="en-US" sz="2800" dirty="0" smtClean="0"/>
              <a:t> Use </a:t>
            </a:r>
            <a:r>
              <a:rPr lang="en-US" sz="2800" b="1" i="1" dirty="0" smtClean="0"/>
              <a:t>time varying </a:t>
            </a:r>
            <a:r>
              <a:rPr lang="en-US" sz="2800" b="1" i="1" dirty="0" smtClean="0"/>
              <a:t>selectivity </a:t>
            </a:r>
            <a:r>
              <a:rPr lang="en-US" sz="2800" dirty="0" smtClean="0"/>
              <a:t>to address the changes in </a:t>
            </a:r>
            <a:r>
              <a:rPr lang="en-US" sz="2800" b="1" dirty="0" smtClean="0"/>
              <a:t>observed</a:t>
            </a:r>
            <a:r>
              <a:rPr lang="en-US" sz="2800" dirty="0" smtClean="0"/>
              <a:t> </a:t>
            </a:r>
            <a:r>
              <a:rPr lang="en-US" sz="2800" dirty="0"/>
              <a:t>size-at-age. Fixes the growth parameters at those estimated in in #3. Allows for annual deviations in </a:t>
            </a:r>
            <a:r>
              <a:rPr lang="en-US" sz="2800" dirty="0" smtClean="0"/>
              <a:t>fleet-specific </a:t>
            </a:r>
            <a:r>
              <a:rPr lang="en-US" sz="2800" dirty="0" err="1" smtClean="0"/>
              <a:t>selectivites</a:t>
            </a:r>
            <a:r>
              <a:rPr lang="en-US" sz="2800" dirty="0" smtClean="0"/>
              <a:t>.</a:t>
            </a:r>
            <a:endParaRPr lang="en-US" sz="2800" dirty="0" smtClean="0"/>
          </a:p>
          <a:p>
            <a:endParaRPr lang="en-US" sz="2800" dirty="0" smtClean="0"/>
          </a:p>
        </p:txBody>
      </p:sp>
      <p:sp>
        <p:nvSpPr>
          <p:cNvPr id="9" name="Title 1"/>
          <p:cNvSpPr>
            <a:spLocks noGrp="1"/>
          </p:cNvSpPr>
          <p:nvPr>
            <p:ph type="title"/>
          </p:nvPr>
        </p:nvSpPr>
        <p:spPr>
          <a:xfrm>
            <a:off x="457200" y="274638"/>
            <a:ext cx="8229600" cy="1143000"/>
          </a:xfrm>
        </p:spPr>
        <p:txBody>
          <a:bodyPr>
            <a:normAutofit/>
          </a:bodyPr>
          <a:lstStyle/>
          <a:p>
            <a:r>
              <a:rPr lang="en-US" dirty="0" smtClean="0"/>
              <a:t>Three Models for Consideration</a:t>
            </a:r>
            <a:endParaRPr lang="en-US" dirty="0"/>
          </a:p>
        </p:txBody>
      </p:sp>
    </p:spTree>
    <p:extLst>
      <p:ext uri="{BB962C8B-B14F-4D97-AF65-F5344CB8AC3E}">
        <p14:creationId xmlns:p14="http://schemas.microsoft.com/office/powerpoint/2010/main" val="3849413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15</a:t>
            </a:fld>
            <a:endParaRPr lang="en-US" dirty="0">
              <a:solidFill>
                <a:schemeClr val="tx1">
                  <a:lumMod val="95000"/>
                  <a:lumOff val="5000"/>
                </a:schemeClr>
              </a:solidFill>
            </a:endParaRPr>
          </a:p>
        </p:txBody>
      </p:sp>
      <p:sp>
        <p:nvSpPr>
          <p:cNvPr id="6" name="Title 1"/>
          <p:cNvSpPr>
            <a:spLocks noGrp="1"/>
          </p:cNvSpPr>
          <p:nvPr>
            <p:ph type="title"/>
          </p:nvPr>
        </p:nvSpPr>
        <p:spPr>
          <a:xfrm>
            <a:off x="457200" y="274638"/>
            <a:ext cx="8229600" cy="1143000"/>
          </a:xfrm>
        </p:spPr>
        <p:txBody>
          <a:bodyPr>
            <a:normAutofit fontScale="90000"/>
          </a:bodyPr>
          <a:lstStyle/>
          <a:p>
            <a:r>
              <a:rPr lang="en-US" dirty="0" smtClean="0"/>
              <a:t>IF </a:t>
            </a:r>
            <a:r>
              <a:rPr lang="en-US" dirty="0" smtClean="0">
                <a:solidFill>
                  <a:schemeClr val="accent1"/>
                </a:solidFill>
              </a:rPr>
              <a:t>Model_3</a:t>
            </a:r>
            <a:r>
              <a:rPr lang="en-US" dirty="0" smtClean="0"/>
              <a:t> is “more” correct THEN:</a:t>
            </a:r>
            <a:endParaRPr lang="en-US" dirty="0"/>
          </a:p>
        </p:txBody>
      </p:sp>
      <p:sp>
        <p:nvSpPr>
          <p:cNvPr id="7" name="Content Placeholder 2"/>
          <p:cNvSpPr>
            <a:spLocks noGrp="1"/>
          </p:cNvSpPr>
          <p:nvPr>
            <p:ph idx="1"/>
          </p:nvPr>
        </p:nvSpPr>
        <p:spPr>
          <a:xfrm>
            <a:off x="457200" y="1600200"/>
            <a:ext cx="8229600" cy="4525963"/>
          </a:xfrm>
        </p:spPr>
        <p:txBody>
          <a:bodyPr/>
          <a:lstStyle/>
          <a:p>
            <a:r>
              <a:rPr lang="en-US" dirty="0" smtClean="0"/>
              <a:t>No pattern to the size-at-age over time</a:t>
            </a:r>
          </a:p>
          <a:p>
            <a:r>
              <a:rPr lang="en-US" dirty="0" smtClean="0"/>
              <a:t>We would expect no  significant improvement in the fit statistics if we </a:t>
            </a:r>
            <a:r>
              <a:rPr lang="en-US" dirty="0" smtClean="0">
                <a:solidFill>
                  <a:srgbClr val="00B050"/>
                </a:solidFill>
              </a:rPr>
              <a:t>vary growth</a:t>
            </a:r>
          </a:p>
          <a:p>
            <a:r>
              <a:rPr lang="en-US" dirty="0" smtClean="0"/>
              <a:t>We would expect no  significant improvement in the fit statistics if we </a:t>
            </a:r>
            <a:r>
              <a:rPr lang="en-US" dirty="0" smtClean="0">
                <a:solidFill>
                  <a:srgbClr val="FF0000"/>
                </a:solidFill>
              </a:rPr>
              <a:t>vary selectivity</a:t>
            </a:r>
          </a:p>
          <a:p>
            <a:endParaRPr lang="en-US" dirty="0"/>
          </a:p>
        </p:txBody>
      </p:sp>
    </p:spTree>
    <p:extLst>
      <p:ext uri="{BB962C8B-B14F-4D97-AF65-F5344CB8AC3E}">
        <p14:creationId xmlns:p14="http://schemas.microsoft.com/office/powerpoint/2010/main" val="3206402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16</a:t>
            </a:fld>
            <a:endParaRPr lang="en-US" dirty="0">
              <a:solidFill>
                <a:schemeClr val="tx1">
                  <a:lumMod val="95000"/>
                  <a:lumOff val="5000"/>
                </a:schemeClr>
              </a:solidFill>
            </a:endParaRPr>
          </a:p>
        </p:txBody>
      </p:sp>
      <p:sp>
        <p:nvSpPr>
          <p:cNvPr id="6" name="Title 1"/>
          <p:cNvSpPr>
            <a:spLocks noGrp="1"/>
          </p:cNvSpPr>
          <p:nvPr>
            <p:ph type="title"/>
          </p:nvPr>
        </p:nvSpPr>
        <p:spPr>
          <a:xfrm>
            <a:off x="457200" y="274638"/>
            <a:ext cx="8229600" cy="1143000"/>
          </a:xfrm>
        </p:spPr>
        <p:txBody>
          <a:bodyPr/>
          <a:lstStyle/>
          <a:p>
            <a:r>
              <a:rPr lang="en-US" dirty="0" smtClean="0"/>
              <a:t>IF </a:t>
            </a:r>
            <a:r>
              <a:rPr lang="en-US" b="1" dirty="0" smtClean="0">
                <a:solidFill>
                  <a:srgbClr val="00B050"/>
                </a:solidFill>
              </a:rPr>
              <a:t>Model_4</a:t>
            </a:r>
            <a:r>
              <a:rPr lang="en-US" dirty="0" smtClean="0"/>
              <a:t> is correct THEN:</a:t>
            </a:r>
            <a:endParaRPr lang="en-US"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we </a:t>
            </a:r>
            <a:r>
              <a:rPr lang="en-US" dirty="0" smtClean="0"/>
              <a:t>would </a:t>
            </a:r>
            <a:r>
              <a:rPr lang="en-US" dirty="0" smtClean="0"/>
              <a:t>expect </a:t>
            </a:r>
            <a:r>
              <a:rPr lang="en-US" dirty="0" smtClean="0"/>
              <a:t>to see a similar decrease in size-at-age for both male and </a:t>
            </a:r>
            <a:r>
              <a:rPr lang="en-US" dirty="0" smtClean="0"/>
              <a:t>females</a:t>
            </a:r>
            <a:endParaRPr lang="en-US" dirty="0" smtClean="0"/>
          </a:p>
        </p:txBody>
      </p:sp>
    </p:spTree>
    <p:extLst>
      <p:ext uri="{BB962C8B-B14F-4D97-AF65-F5344CB8AC3E}">
        <p14:creationId xmlns:p14="http://schemas.microsoft.com/office/powerpoint/2010/main" val="3704896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17</a:t>
            </a:fld>
            <a:endParaRPr lang="en-US" dirty="0">
              <a:solidFill>
                <a:schemeClr val="tx1">
                  <a:lumMod val="95000"/>
                  <a:lumOff val="5000"/>
                </a:schemeClr>
              </a:solidFill>
            </a:endParaRPr>
          </a:p>
        </p:txBody>
      </p:sp>
      <p:sp>
        <p:nvSpPr>
          <p:cNvPr id="6" name="Title 1"/>
          <p:cNvSpPr>
            <a:spLocks noGrp="1"/>
          </p:cNvSpPr>
          <p:nvPr>
            <p:ph type="title"/>
          </p:nvPr>
        </p:nvSpPr>
        <p:spPr>
          <a:xfrm>
            <a:off x="499836" y="7620"/>
            <a:ext cx="8229600" cy="1143000"/>
          </a:xfrm>
        </p:spPr>
        <p:txBody>
          <a:bodyPr/>
          <a:lstStyle/>
          <a:p>
            <a:r>
              <a:rPr lang="en-US" dirty="0" smtClean="0"/>
              <a:t>Both sexes show similar patterns</a:t>
            </a:r>
            <a:endParaRPr lang="en-US" dirty="0"/>
          </a:p>
        </p:txBody>
      </p:sp>
      <p:pic>
        <p:nvPicPr>
          <p:cNvPr id="7" name="Picture 5"/>
          <p:cNvPicPr>
            <a:picLocks noChangeAspect="1" noChangeArrowheads="1"/>
          </p:cNvPicPr>
          <p:nvPr/>
        </p:nvPicPr>
        <p:blipFill>
          <a:blip r:embed="rId3" cstate="print"/>
          <a:srcRect/>
          <a:stretch>
            <a:fillRect/>
          </a:stretch>
        </p:blipFill>
        <p:spPr bwMode="auto">
          <a:xfrm>
            <a:off x="465454" y="1303020"/>
            <a:ext cx="2811146" cy="2252662"/>
          </a:xfrm>
          <a:prstGeom prst="rect">
            <a:avLst/>
          </a:prstGeom>
          <a:noFill/>
          <a:ln w="9525">
            <a:noFill/>
            <a:miter lim="800000"/>
            <a:headEnd/>
            <a:tailEnd/>
          </a:ln>
          <a:effectLst/>
        </p:spPr>
      </p:pic>
      <p:pic>
        <p:nvPicPr>
          <p:cNvPr id="8" name="Picture 6"/>
          <p:cNvPicPr>
            <a:picLocks noChangeAspect="1" noChangeArrowheads="1"/>
          </p:cNvPicPr>
          <p:nvPr/>
        </p:nvPicPr>
        <p:blipFill>
          <a:blip r:embed="rId4" cstate="print"/>
          <a:srcRect/>
          <a:stretch>
            <a:fillRect/>
          </a:stretch>
        </p:blipFill>
        <p:spPr bwMode="auto">
          <a:xfrm>
            <a:off x="3276600" y="1303020"/>
            <a:ext cx="2676072" cy="2252662"/>
          </a:xfrm>
          <a:prstGeom prst="rect">
            <a:avLst/>
          </a:prstGeom>
          <a:noFill/>
          <a:ln w="9525">
            <a:noFill/>
            <a:miter lim="800000"/>
            <a:headEnd/>
            <a:tailEnd/>
          </a:ln>
          <a:effectLst/>
        </p:spPr>
      </p:pic>
      <p:pic>
        <p:nvPicPr>
          <p:cNvPr id="9" name="Picture 7"/>
          <p:cNvPicPr>
            <a:picLocks noChangeAspect="1" noChangeArrowheads="1"/>
          </p:cNvPicPr>
          <p:nvPr/>
        </p:nvPicPr>
        <p:blipFill>
          <a:blip r:embed="rId5" cstate="print"/>
          <a:srcRect/>
          <a:stretch>
            <a:fillRect/>
          </a:stretch>
        </p:blipFill>
        <p:spPr bwMode="auto">
          <a:xfrm>
            <a:off x="5952672" y="1303020"/>
            <a:ext cx="2832835" cy="2252662"/>
          </a:xfrm>
          <a:prstGeom prst="rect">
            <a:avLst/>
          </a:prstGeom>
          <a:noFill/>
          <a:ln w="9525">
            <a:noFill/>
            <a:miter lim="800000"/>
            <a:headEnd/>
            <a:tailEnd/>
          </a:ln>
          <a:effectLst/>
        </p:spPr>
      </p:pic>
      <p:pic>
        <p:nvPicPr>
          <p:cNvPr id="10" name="Picture 2"/>
          <p:cNvPicPr>
            <a:picLocks noChangeAspect="1" noChangeArrowheads="1"/>
          </p:cNvPicPr>
          <p:nvPr/>
        </p:nvPicPr>
        <p:blipFill>
          <a:blip r:embed="rId6" cstate="print"/>
          <a:srcRect/>
          <a:stretch>
            <a:fillRect/>
          </a:stretch>
        </p:blipFill>
        <p:spPr bwMode="auto">
          <a:xfrm>
            <a:off x="461327" y="3550780"/>
            <a:ext cx="2819400" cy="2174122"/>
          </a:xfrm>
          <a:prstGeom prst="rect">
            <a:avLst/>
          </a:prstGeom>
          <a:noFill/>
          <a:ln w="9525">
            <a:noFill/>
            <a:miter lim="800000"/>
            <a:headEnd/>
            <a:tailEnd/>
          </a:ln>
          <a:effectLst/>
        </p:spPr>
      </p:pic>
      <p:pic>
        <p:nvPicPr>
          <p:cNvPr id="11" name="Picture 3"/>
          <p:cNvPicPr>
            <a:picLocks noChangeAspect="1" noChangeArrowheads="1"/>
          </p:cNvPicPr>
          <p:nvPr/>
        </p:nvPicPr>
        <p:blipFill>
          <a:blip r:embed="rId7" cstate="print"/>
          <a:srcRect/>
          <a:stretch>
            <a:fillRect/>
          </a:stretch>
        </p:blipFill>
        <p:spPr bwMode="auto">
          <a:xfrm>
            <a:off x="3284854" y="3546134"/>
            <a:ext cx="2678112" cy="2177219"/>
          </a:xfrm>
          <a:prstGeom prst="rect">
            <a:avLst/>
          </a:prstGeom>
          <a:noFill/>
          <a:ln w="9525">
            <a:noFill/>
            <a:miter lim="800000"/>
            <a:headEnd/>
            <a:tailEnd/>
          </a:ln>
          <a:effectLst/>
        </p:spPr>
      </p:pic>
      <p:pic>
        <p:nvPicPr>
          <p:cNvPr id="12" name="Picture 4"/>
          <p:cNvPicPr>
            <a:picLocks noChangeAspect="1" noChangeArrowheads="1"/>
          </p:cNvPicPr>
          <p:nvPr/>
        </p:nvPicPr>
        <p:blipFill>
          <a:blip r:embed="rId8" cstate="print"/>
          <a:srcRect/>
          <a:stretch>
            <a:fillRect/>
          </a:stretch>
        </p:blipFill>
        <p:spPr bwMode="auto">
          <a:xfrm>
            <a:off x="5968546" y="3543494"/>
            <a:ext cx="2800350" cy="2178979"/>
          </a:xfrm>
          <a:prstGeom prst="rect">
            <a:avLst/>
          </a:prstGeom>
          <a:noFill/>
          <a:ln w="9525">
            <a:noFill/>
            <a:miter lim="800000"/>
            <a:headEnd/>
            <a:tailEnd/>
          </a:ln>
          <a:effectLst/>
        </p:spPr>
      </p:pic>
    </p:spTree>
    <p:extLst>
      <p:ext uri="{BB962C8B-B14F-4D97-AF65-F5344CB8AC3E}">
        <p14:creationId xmlns:p14="http://schemas.microsoft.com/office/powerpoint/2010/main" val="406599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18</a:t>
            </a:fld>
            <a:endParaRPr lang="en-US" dirty="0">
              <a:solidFill>
                <a:schemeClr val="tx1">
                  <a:lumMod val="95000"/>
                  <a:lumOff val="5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2438400"/>
            <a:ext cx="3962400" cy="298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825" y="2407844"/>
            <a:ext cx="4038600" cy="304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57200" y="274638"/>
            <a:ext cx="8229600" cy="1143000"/>
          </a:xfrm>
        </p:spPr>
        <p:txBody>
          <a:bodyPr/>
          <a:lstStyle/>
          <a:p>
            <a:r>
              <a:rPr lang="en-US" dirty="0" smtClean="0"/>
              <a:t>Resulting Growth Curves</a:t>
            </a:r>
            <a:endParaRPr lang="en-US" dirty="0"/>
          </a:p>
        </p:txBody>
      </p:sp>
    </p:spTree>
    <p:extLst>
      <p:ext uri="{BB962C8B-B14F-4D97-AF65-F5344CB8AC3E}">
        <p14:creationId xmlns:p14="http://schemas.microsoft.com/office/powerpoint/2010/main" val="3671417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19</a:t>
            </a:fld>
            <a:endParaRPr lang="en-US" dirty="0">
              <a:solidFill>
                <a:schemeClr val="tx1">
                  <a:lumMod val="95000"/>
                  <a:lumOff val="5000"/>
                </a:schemeClr>
              </a:solidFill>
            </a:endParaRPr>
          </a:p>
        </p:txBody>
      </p:sp>
      <p:sp>
        <p:nvSpPr>
          <p:cNvPr id="6" name="Title 1"/>
          <p:cNvSpPr>
            <a:spLocks noGrp="1"/>
          </p:cNvSpPr>
          <p:nvPr>
            <p:ph type="title"/>
          </p:nvPr>
        </p:nvSpPr>
        <p:spPr>
          <a:xfrm>
            <a:off x="457200" y="533400"/>
            <a:ext cx="8229600" cy="1143000"/>
          </a:xfrm>
        </p:spPr>
        <p:txBody>
          <a:bodyPr>
            <a:noAutofit/>
          </a:bodyPr>
          <a:lstStyle/>
          <a:p>
            <a:r>
              <a:rPr lang="en-US" sz="2800" dirty="0" smtClean="0"/>
              <a:t>IF </a:t>
            </a:r>
            <a:r>
              <a:rPr lang="en-US" sz="2800" b="1" dirty="0" smtClean="0">
                <a:solidFill>
                  <a:srgbClr val="FF0000"/>
                </a:solidFill>
              </a:rPr>
              <a:t>Model_5</a:t>
            </a:r>
            <a:r>
              <a:rPr lang="en-US" sz="2800" dirty="0" smtClean="0"/>
              <a:t> is correct THEN we would need to believe that all gears changed </a:t>
            </a:r>
            <a:r>
              <a:rPr lang="en-US" sz="2800" dirty="0" smtClean="0"/>
              <a:t>selectivity </a:t>
            </a:r>
            <a:r>
              <a:rPr lang="en-US" sz="2800" dirty="0" smtClean="0"/>
              <a:t>at the same rate</a:t>
            </a:r>
            <a:endParaRPr lang="en-US" sz="2800" dirty="0"/>
          </a:p>
        </p:txBody>
      </p:sp>
      <p:pic>
        <p:nvPicPr>
          <p:cNvPr id="8" name="Picture 5"/>
          <p:cNvPicPr>
            <a:picLocks noChangeAspect="1" noChangeArrowheads="1"/>
          </p:cNvPicPr>
          <p:nvPr/>
        </p:nvPicPr>
        <p:blipFill>
          <a:blip r:embed="rId3" cstate="print"/>
          <a:srcRect/>
          <a:stretch>
            <a:fillRect/>
          </a:stretch>
        </p:blipFill>
        <p:spPr bwMode="auto">
          <a:xfrm>
            <a:off x="1362111" y="1600200"/>
            <a:ext cx="6419778" cy="4532603"/>
          </a:xfrm>
          <a:prstGeom prst="rect">
            <a:avLst/>
          </a:prstGeom>
          <a:noFill/>
          <a:ln w="9525">
            <a:noFill/>
            <a:miter lim="800000"/>
            <a:headEnd/>
            <a:tailEnd/>
          </a:ln>
          <a:effectLst/>
        </p:spPr>
      </p:pic>
    </p:spTree>
    <p:extLst>
      <p:ext uri="{BB962C8B-B14F-4D97-AF65-F5344CB8AC3E}">
        <p14:creationId xmlns:p14="http://schemas.microsoft.com/office/powerpoint/2010/main" val="893944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et al. </a:t>
            </a:r>
            <a:r>
              <a:rPr lang="en-US" dirty="0">
                <a:solidFill>
                  <a:schemeClr val="tx1">
                    <a:lumMod val="95000"/>
                    <a:lumOff val="5000"/>
                  </a:schemeClr>
                </a:solidFill>
              </a:rPr>
              <a:t>| 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2</a:t>
            </a:fld>
            <a:endParaRPr lang="en-US" dirty="0">
              <a:solidFill>
                <a:schemeClr val="tx1">
                  <a:lumMod val="95000"/>
                  <a:lumOff val="5000"/>
                </a:schemeClr>
              </a:solidFill>
            </a:endParaRPr>
          </a:p>
        </p:txBody>
      </p:sp>
      <p:pic>
        <p:nvPicPr>
          <p:cNvPr id="1028" name="Picture 4" descr="http://www.fintalk.com/boards/files/va-king-rec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788"/>
            <a:ext cx="4800600" cy="618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026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20</a:t>
            </a:fld>
            <a:endParaRPr lang="en-US" dirty="0">
              <a:solidFill>
                <a:schemeClr val="tx1">
                  <a:lumMod val="95000"/>
                  <a:lumOff val="5000"/>
                </a:schemeClr>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270" y="1285336"/>
            <a:ext cx="697145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864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21</a:t>
            </a:fld>
            <a:endParaRPr lang="en-US" dirty="0">
              <a:solidFill>
                <a:schemeClr val="tx1">
                  <a:lumMod val="95000"/>
                  <a:lumOff val="5000"/>
                </a:schemeClr>
              </a:solidFill>
            </a:endParaRPr>
          </a:p>
        </p:txBody>
      </p:sp>
      <p:sp>
        <p:nvSpPr>
          <p:cNvPr id="6" name="Title 1"/>
          <p:cNvSpPr>
            <a:spLocks noGrp="1"/>
          </p:cNvSpPr>
          <p:nvPr>
            <p:ph type="title"/>
          </p:nvPr>
        </p:nvSpPr>
        <p:spPr>
          <a:xfrm>
            <a:off x="457200" y="381000"/>
            <a:ext cx="8229600" cy="1143000"/>
          </a:xfrm>
        </p:spPr>
        <p:txBody>
          <a:bodyPr>
            <a:noAutofit/>
          </a:bodyPr>
          <a:lstStyle/>
          <a:p>
            <a:r>
              <a:rPr lang="en-US" sz="3600" dirty="0" smtClean="0"/>
              <a:t>There IS a significant improvement in the model fit statistics for Models_4 &amp; 5</a:t>
            </a:r>
            <a:endParaRPr lang="en-US" sz="36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3" y="1600200"/>
            <a:ext cx="7843177" cy="3795594"/>
          </a:xfrm>
          <a:prstGeom prst="rect">
            <a:avLst/>
          </a:prstGeom>
          <a:solidFill>
            <a:schemeClr val="bg1"/>
          </a:solidFill>
          <a:ln>
            <a:noFill/>
          </a:ln>
          <a:effectLst/>
        </p:spPr>
      </p:pic>
      <p:sp>
        <p:nvSpPr>
          <p:cNvPr id="8" name="TextBox 7"/>
          <p:cNvSpPr txBox="1"/>
          <p:nvPr/>
        </p:nvSpPr>
        <p:spPr>
          <a:xfrm>
            <a:off x="401782" y="5791200"/>
            <a:ext cx="8458200" cy="338554"/>
          </a:xfrm>
          <a:prstGeom prst="rect">
            <a:avLst/>
          </a:prstGeom>
          <a:noFill/>
        </p:spPr>
        <p:txBody>
          <a:bodyPr wrap="square" rtlCol="0">
            <a:spAutoFit/>
          </a:bodyPr>
          <a:lstStyle/>
          <a:p>
            <a:r>
              <a:rPr lang="en-US" sz="1600" dirty="0" smtClean="0"/>
              <a:t>** Although the LL maybe lower, it does not mean that the model is the most parsimonious</a:t>
            </a:r>
            <a:endParaRPr lang="en-US" sz="1600" b="1" dirty="0" smtClean="0">
              <a:solidFill>
                <a:srgbClr val="0070C0"/>
              </a:solidFill>
            </a:endParaRPr>
          </a:p>
        </p:txBody>
      </p:sp>
      <p:sp>
        <p:nvSpPr>
          <p:cNvPr id="2" name="Rectangle 1"/>
          <p:cNvSpPr/>
          <p:nvPr/>
        </p:nvSpPr>
        <p:spPr>
          <a:xfrm>
            <a:off x="7298118" y="1619003"/>
            <a:ext cx="1266227" cy="3795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476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22</a:t>
            </a:fld>
            <a:endParaRPr lang="en-US" dirty="0">
              <a:solidFill>
                <a:schemeClr val="tx1">
                  <a:lumMod val="95000"/>
                  <a:lumOff val="5000"/>
                </a:schemeClr>
              </a:solidFill>
            </a:endParaRPr>
          </a:p>
        </p:txBody>
      </p:sp>
      <p:sp>
        <p:nvSpPr>
          <p:cNvPr id="6" name="Title 1"/>
          <p:cNvSpPr>
            <a:spLocks noGrp="1"/>
          </p:cNvSpPr>
          <p:nvPr>
            <p:ph type="title"/>
          </p:nvPr>
        </p:nvSpPr>
        <p:spPr>
          <a:xfrm>
            <a:off x="533400" y="65088"/>
            <a:ext cx="8229600" cy="1143000"/>
          </a:xfrm>
        </p:spPr>
        <p:txBody>
          <a:bodyPr>
            <a:normAutofit/>
          </a:bodyPr>
          <a:lstStyle/>
          <a:p>
            <a:r>
              <a:rPr lang="en-US" sz="3600" dirty="0" smtClean="0"/>
              <a:t>Both </a:t>
            </a:r>
            <a:r>
              <a:rPr lang="en-US" sz="3600" b="1" dirty="0" smtClean="0">
                <a:solidFill>
                  <a:srgbClr val="00B050"/>
                </a:solidFill>
              </a:rPr>
              <a:t>Model_4</a:t>
            </a:r>
            <a:r>
              <a:rPr lang="en-US" sz="3600" dirty="0" smtClean="0"/>
              <a:t> and </a:t>
            </a:r>
            <a:r>
              <a:rPr lang="en-US" sz="3600" b="1" dirty="0" smtClean="0">
                <a:solidFill>
                  <a:srgbClr val="FF0000"/>
                </a:solidFill>
              </a:rPr>
              <a:t>_5</a:t>
            </a:r>
            <a:r>
              <a:rPr lang="en-US" sz="3600" dirty="0" smtClean="0"/>
              <a:t> fit better than </a:t>
            </a:r>
            <a:r>
              <a:rPr lang="en-US" sz="3600" b="1" dirty="0" smtClean="0">
                <a:solidFill>
                  <a:srgbClr val="0070C0"/>
                </a:solidFill>
              </a:rPr>
              <a:t>_3</a:t>
            </a:r>
            <a:endParaRPr lang="en-US" sz="3600" b="1" dirty="0">
              <a:solidFill>
                <a:srgbClr val="0070C0"/>
              </a:solidFill>
            </a:endParaRPr>
          </a:p>
        </p:txBody>
      </p:sp>
      <p:pic>
        <p:nvPicPr>
          <p:cNvPr id="7" name="Picture 2"/>
          <p:cNvPicPr>
            <a:picLocks noChangeAspect="1" noChangeArrowheads="1"/>
          </p:cNvPicPr>
          <p:nvPr/>
        </p:nvPicPr>
        <p:blipFill>
          <a:blip r:embed="rId3" cstate="print"/>
          <a:srcRect/>
          <a:stretch>
            <a:fillRect/>
          </a:stretch>
        </p:blipFill>
        <p:spPr bwMode="auto">
          <a:xfrm>
            <a:off x="1024034" y="1138889"/>
            <a:ext cx="3613280" cy="2738405"/>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4644242" y="1120439"/>
            <a:ext cx="3637625" cy="2756855"/>
          </a:xfrm>
          <a:prstGeom prst="rect">
            <a:avLst/>
          </a:prstGeom>
          <a:noFill/>
          <a:ln w="9525">
            <a:noFill/>
            <a:miter lim="800000"/>
            <a:headEnd/>
            <a:tailEnd/>
          </a:ln>
          <a:effectLst/>
        </p:spPr>
      </p:pic>
      <p:pic>
        <p:nvPicPr>
          <p:cNvPr id="9" name="Picture 4"/>
          <p:cNvPicPr>
            <a:picLocks noChangeAspect="1" noChangeArrowheads="1"/>
          </p:cNvPicPr>
          <p:nvPr/>
        </p:nvPicPr>
        <p:blipFill>
          <a:blip r:embed="rId5" cstate="print"/>
          <a:srcRect/>
          <a:stretch>
            <a:fillRect/>
          </a:stretch>
        </p:blipFill>
        <p:spPr bwMode="auto">
          <a:xfrm>
            <a:off x="1035298" y="3877294"/>
            <a:ext cx="3602016" cy="2729868"/>
          </a:xfrm>
          <a:prstGeom prst="rect">
            <a:avLst/>
          </a:prstGeom>
          <a:noFill/>
          <a:ln w="9525">
            <a:noFill/>
            <a:miter lim="800000"/>
            <a:headEnd/>
            <a:tailEnd/>
          </a:ln>
          <a:effectLst/>
        </p:spPr>
      </p:pic>
      <p:pic>
        <p:nvPicPr>
          <p:cNvPr id="10" name="Picture 5"/>
          <p:cNvPicPr>
            <a:picLocks noChangeAspect="1" noChangeArrowheads="1"/>
          </p:cNvPicPr>
          <p:nvPr/>
        </p:nvPicPr>
        <p:blipFill>
          <a:blip r:embed="rId6" cstate="print"/>
          <a:srcRect/>
          <a:stretch>
            <a:fillRect/>
          </a:stretch>
        </p:blipFill>
        <p:spPr bwMode="auto">
          <a:xfrm>
            <a:off x="4648200" y="3877294"/>
            <a:ext cx="3633667" cy="2753855"/>
          </a:xfrm>
          <a:prstGeom prst="rect">
            <a:avLst/>
          </a:prstGeom>
          <a:noFill/>
          <a:ln w="9525">
            <a:noFill/>
            <a:miter lim="800000"/>
            <a:headEnd/>
            <a:tailEnd/>
          </a:ln>
          <a:effectLst/>
        </p:spPr>
      </p:pic>
    </p:spTree>
    <p:extLst>
      <p:ext uri="{BB962C8B-B14F-4D97-AF65-F5344CB8AC3E}">
        <p14:creationId xmlns:p14="http://schemas.microsoft.com/office/powerpoint/2010/main" val="82471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23</a:t>
            </a:fld>
            <a:endParaRPr lang="en-US" dirty="0">
              <a:solidFill>
                <a:schemeClr val="tx1">
                  <a:lumMod val="95000"/>
                  <a:lumOff val="5000"/>
                </a:schemeClr>
              </a:solidFill>
            </a:endParaRPr>
          </a:p>
        </p:txBody>
      </p:sp>
      <p:sp>
        <p:nvSpPr>
          <p:cNvPr id="12" name="Title 1"/>
          <p:cNvSpPr>
            <a:spLocks noGrp="1"/>
          </p:cNvSpPr>
          <p:nvPr>
            <p:ph type="title"/>
          </p:nvPr>
        </p:nvSpPr>
        <p:spPr>
          <a:xfrm>
            <a:off x="457200" y="274638"/>
            <a:ext cx="8229600" cy="1143000"/>
          </a:xfrm>
        </p:spPr>
        <p:txBody>
          <a:bodyPr>
            <a:normAutofit fontScale="90000"/>
          </a:bodyPr>
          <a:lstStyle/>
          <a:p>
            <a:r>
              <a:rPr lang="en-US" dirty="0" smtClean="0"/>
              <a:t>SSB for the four model configurations</a:t>
            </a:r>
            <a:endParaRPr lang="en-US"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66863"/>
            <a:ext cx="6920131"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408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24</a:t>
            </a:fld>
            <a:endParaRPr lang="en-US" dirty="0">
              <a:solidFill>
                <a:schemeClr val="tx1">
                  <a:lumMod val="95000"/>
                  <a:lumOff val="5000"/>
                </a:schemeClr>
              </a:solidFill>
            </a:endParaRPr>
          </a:p>
        </p:txBody>
      </p:sp>
      <p:sp>
        <p:nvSpPr>
          <p:cNvPr id="6" name="Title 1"/>
          <p:cNvSpPr>
            <a:spLocks noGrp="1"/>
          </p:cNvSpPr>
          <p:nvPr>
            <p:ph type="title"/>
          </p:nvPr>
        </p:nvSpPr>
        <p:spPr>
          <a:xfrm>
            <a:off x="457200" y="53975"/>
            <a:ext cx="8229600" cy="784225"/>
          </a:xfrm>
        </p:spPr>
        <p:txBody>
          <a:bodyPr>
            <a:normAutofit fontScale="90000"/>
          </a:bodyPr>
          <a:lstStyle/>
          <a:p>
            <a:r>
              <a:rPr lang="en-US" dirty="0" smtClean="0"/>
              <a:t>SSB trends are similar, certainty is not</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648" y="914400"/>
            <a:ext cx="32004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548" y="914400"/>
            <a:ext cx="3223044"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648" y="3300115"/>
            <a:ext cx="31623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2548" y="3336727"/>
            <a:ext cx="3223044"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200400" y="1387673"/>
            <a:ext cx="840295" cy="307777"/>
          </a:xfrm>
          <a:prstGeom prst="rect">
            <a:avLst/>
          </a:prstGeom>
          <a:noFill/>
        </p:spPr>
        <p:txBody>
          <a:bodyPr wrap="none" rtlCol="0">
            <a:spAutoFit/>
          </a:bodyPr>
          <a:lstStyle/>
          <a:p>
            <a:r>
              <a:rPr lang="en-US" sz="1400" dirty="0" smtClean="0"/>
              <a:t>Model_1</a:t>
            </a:r>
            <a:endParaRPr lang="en-US" sz="1400" dirty="0"/>
          </a:p>
        </p:txBody>
      </p:sp>
      <p:sp>
        <p:nvSpPr>
          <p:cNvPr id="13" name="TextBox 12"/>
          <p:cNvSpPr txBox="1"/>
          <p:nvPr/>
        </p:nvSpPr>
        <p:spPr>
          <a:xfrm>
            <a:off x="7162800" y="1387673"/>
            <a:ext cx="840295" cy="307777"/>
          </a:xfrm>
          <a:prstGeom prst="rect">
            <a:avLst/>
          </a:prstGeom>
          <a:noFill/>
        </p:spPr>
        <p:txBody>
          <a:bodyPr wrap="none" rtlCol="0">
            <a:spAutoFit/>
          </a:bodyPr>
          <a:lstStyle/>
          <a:p>
            <a:r>
              <a:rPr lang="en-US" sz="1400" dirty="0" smtClean="0"/>
              <a:t>Model_2</a:t>
            </a:r>
            <a:endParaRPr lang="en-US" sz="1400" dirty="0"/>
          </a:p>
        </p:txBody>
      </p:sp>
      <p:sp>
        <p:nvSpPr>
          <p:cNvPr id="14" name="TextBox 13"/>
          <p:cNvSpPr txBox="1"/>
          <p:nvPr/>
        </p:nvSpPr>
        <p:spPr>
          <a:xfrm>
            <a:off x="3124199" y="3708796"/>
            <a:ext cx="840295" cy="307777"/>
          </a:xfrm>
          <a:prstGeom prst="rect">
            <a:avLst/>
          </a:prstGeom>
          <a:noFill/>
        </p:spPr>
        <p:txBody>
          <a:bodyPr wrap="none" rtlCol="0">
            <a:spAutoFit/>
          </a:bodyPr>
          <a:lstStyle/>
          <a:p>
            <a:r>
              <a:rPr lang="en-US" sz="1400" dirty="0" smtClean="0"/>
              <a:t>Model_3</a:t>
            </a:r>
            <a:endParaRPr lang="en-US" sz="1400" dirty="0"/>
          </a:p>
        </p:txBody>
      </p:sp>
      <p:sp>
        <p:nvSpPr>
          <p:cNvPr id="15" name="TextBox 14"/>
          <p:cNvSpPr txBox="1"/>
          <p:nvPr/>
        </p:nvSpPr>
        <p:spPr>
          <a:xfrm>
            <a:off x="7162800" y="3711082"/>
            <a:ext cx="840295" cy="307777"/>
          </a:xfrm>
          <a:prstGeom prst="rect">
            <a:avLst/>
          </a:prstGeom>
          <a:noFill/>
        </p:spPr>
        <p:txBody>
          <a:bodyPr wrap="none" rtlCol="0">
            <a:spAutoFit/>
          </a:bodyPr>
          <a:lstStyle/>
          <a:p>
            <a:r>
              <a:rPr lang="en-US" sz="1400" dirty="0" smtClean="0"/>
              <a:t>Model_4</a:t>
            </a:r>
            <a:endParaRPr lang="en-US" sz="1400" dirty="0"/>
          </a:p>
        </p:txBody>
      </p:sp>
    </p:spTree>
    <p:extLst>
      <p:ext uri="{BB962C8B-B14F-4D97-AF65-F5344CB8AC3E}">
        <p14:creationId xmlns:p14="http://schemas.microsoft.com/office/powerpoint/2010/main" val="346162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25</a:t>
            </a:fld>
            <a:endParaRPr lang="en-US" dirty="0">
              <a:solidFill>
                <a:schemeClr val="tx1">
                  <a:lumMod val="95000"/>
                  <a:lumOff val="5000"/>
                </a:schemeClr>
              </a:solidFill>
            </a:endParaRPr>
          </a:p>
        </p:txBody>
      </p:sp>
      <p:sp>
        <p:nvSpPr>
          <p:cNvPr id="7" name="Content Placeholder 2"/>
          <p:cNvSpPr>
            <a:spLocks noGrp="1"/>
          </p:cNvSpPr>
          <p:nvPr>
            <p:ph idx="1"/>
          </p:nvPr>
        </p:nvSpPr>
        <p:spPr>
          <a:xfrm>
            <a:off x="457200" y="1219200"/>
            <a:ext cx="8229600" cy="4724400"/>
          </a:xfrm>
        </p:spPr>
        <p:txBody>
          <a:bodyPr>
            <a:normAutofit/>
          </a:bodyPr>
          <a:lstStyle/>
          <a:p>
            <a:r>
              <a:rPr lang="en-US" sz="2400" dirty="0" smtClean="0"/>
              <a:t>Both of the alternative models (</a:t>
            </a:r>
            <a:r>
              <a:rPr lang="en-US" sz="2400" b="1" dirty="0" smtClean="0">
                <a:solidFill>
                  <a:srgbClr val="00B050"/>
                </a:solidFill>
              </a:rPr>
              <a:t>Model_4</a:t>
            </a:r>
            <a:r>
              <a:rPr lang="en-US" sz="2400" dirty="0" smtClean="0"/>
              <a:t> &amp; </a:t>
            </a:r>
            <a:r>
              <a:rPr lang="en-US" sz="2400" b="1" dirty="0" smtClean="0">
                <a:solidFill>
                  <a:srgbClr val="FF0000"/>
                </a:solidFill>
              </a:rPr>
              <a:t>Model_5</a:t>
            </a:r>
            <a:r>
              <a:rPr lang="en-US" sz="2400" dirty="0" smtClean="0"/>
              <a:t>) explain the data better than the null model (</a:t>
            </a:r>
            <a:r>
              <a:rPr lang="en-US" sz="2400" b="1" dirty="0" smtClean="0">
                <a:solidFill>
                  <a:srgbClr val="0070C0"/>
                </a:solidFill>
              </a:rPr>
              <a:t>Model_3</a:t>
            </a:r>
            <a:r>
              <a:rPr lang="en-US" sz="2400" dirty="0" smtClean="0"/>
              <a:t>) but requires the belief of unbiased length/age sampling.  Cannot identify underlying ecological or environmental causes.</a:t>
            </a:r>
          </a:p>
          <a:p>
            <a:r>
              <a:rPr lang="en-US" sz="2400" b="1" dirty="0" smtClean="0">
                <a:solidFill>
                  <a:srgbClr val="00B050"/>
                </a:solidFill>
              </a:rPr>
              <a:t>Model_4 </a:t>
            </a:r>
            <a:r>
              <a:rPr lang="en-US" sz="2400" dirty="0" smtClean="0"/>
              <a:t>accounted for the most variation in the data while using the fewest number of parameters to do so, but requires the belief that growth has decreased </a:t>
            </a:r>
            <a:r>
              <a:rPr lang="en-US" sz="2400" dirty="0" smtClean="0"/>
              <a:t>consistently and substantially </a:t>
            </a:r>
            <a:r>
              <a:rPr lang="en-US" sz="2400" dirty="0" smtClean="0"/>
              <a:t>in the past 25 years.</a:t>
            </a:r>
          </a:p>
          <a:p>
            <a:r>
              <a:rPr lang="en-US" sz="2400" b="1" dirty="0" smtClean="0">
                <a:solidFill>
                  <a:srgbClr val="FF0000"/>
                </a:solidFill>
              </a:rPr>
              <a:t>Model_5</a:t>
            </a:r>
            <a:r>
              <a:rPr lang="en-US" sz="2400" dirty="0" smtClean="0"/>
              <a:t>, </a:t>
            </a:r>
            <a:r>
              <a:rPr lang="en-US" sz="2400" dirty="0" smtClean="0"/>
              <a:t>while not requiring a change in growth, </a:t>
            </a:r>
            <a:r>
              <a:rPr lang="en-US" sz="2400" dirty="0" smtClean="0"/>
              <a:t>requires the belief that the </a:t>
            </a:r>
            <a:r>
              <a:rPr lang="en-US" sz="2400" dirty="0" smtClean="0"/>
              <a:t>selectivity </a:t>
            </a:r>
            <a:r>
              <a:rPr lang="en-US" sz="2400" dirty="0" smtClean="0"/>
              <a:t>for all gears changed in synchrony without a change in fishing methods.</a:t>
            </a:r>
          </a:p>
        </p:txBody>
      </p:sp>
      <p:sp>
        <p:nvSpPr>
          <p:cNvPr id="8" name="Title 1"/>
          <p:cNvSpPr>
            <a:spLocks noGrp="1"/>
          </p:cNvSpPr>
          <p:nvPr>
            <p:ph type="title"/>
          </p:nvPr>
        </p:nvSpPr>
        <p:spPr>
          <a:xfrm>
            <a:off x="457200" y="0"/>
            <a:ext cx="8229600" cy="1143000"/>
          </a:xfrm>
        </p:spPr>
        <p:txBody>
          <a:bodyPr/>
          <a:lstStyle/>
          <a:p>
            <a:r>
              <a:rPr lang="en-US" b="1" dirty="0" smtClean="0"/>
              <a:t>Conclusions (Assessment Scientist)</a:t>
            </a:r>
            <a:endParaRPr lang="en-US" b="1" dirty="0"/>
          </a:p>
        </p:txBody>
      </p:sp>
    </p:spTree>
    <p:extLst>
      <p:ext uri="{BB962C8B-B14F-4D97-AF65-F5344CB8AC3E}">
        <p14:creationId xmlns:p14="http://schemas.microsoft.com/office/powerpoint/2010/main" val="2218978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26</a:t>
            </a:fld>
            <a:endParaRPr lang="en-US" dirty="0">
              <a:solidFill>
                <a:schemeClr val="tx1">
                  <a:lumMod val="95000"/>
                  <a:lumOff val="5000"/>
                </a:schemeClr>
              </a:solidFill>
            </a:endParaRPr>
          </a:p>
        </p:txBody>
      </p:sp>
      <p:sp>
        <p:nvSpPr>
          <p:cNvPr id="7" name="Content Placeholder 2"/>
          <p:cNvSpPr>
            <a:spLocks noGrp="1"/>
          </p:cNvSpPr>
          <p:nvPr>
            <p:ph idx="1"/>
          </p:nvPr>
        </p:nvSpPr>
        <p:spPr>
          <a:xfrm>
            <a:off x="457200" y="1219200"/>
            <a:ext cx="8229600" cy="5257800"/>
          </a:xfrm>
        </p:spPr>
        <p:txBody>
          <a:bodyPr>
            <a:normAutofit/>
          </a:bodyPr>
          <a:lstStyle/>
          <a:p>
            <a:r>
              <a:rPr lang="en-US" sz="2400" b="1" dirty="0" smtClean="0">
                <a:solidFill>
                  <a:srgbClr val="00B050"/>
                </a:solidFill>
              </a:rPr>
              <a:t>Model_4: </a:t>
            </a:r>
            <a:r>
              <a:rPr lang="en-US" sz="2400" dirty="0" smtClean="0"/>
              <a:t>A 25-year </a:t>
            </a:r>
            <a:r>
              <a:rPr lang="en-US" sz="2400" dirty="0" smtClean="0"/>
              <a:t>decreasing trend </a:t>
            </a:r>
            <a:r>
              <a:rPr lang="en-US" sz="2400" dirty="0" smtClean="0"/>
              <a:t>in growth is unlikely.-</a:t>
            </a:r>
            <a:r>
              <a:rPr lang="en-US" sz="2400" b="1" dirty="0" smtClean="0"/>
              <a:t>Reject</a:t>
            </a:r>
          </a:p>
          <a:p>
            <a:r>
              <a:rPr lang="en-US" sz="2400" b="1" dirty="0" smtClean="0">
                <a:solidFill>
                  <a:srgbClr val="FF0000"/>
                </a:solidFill>
              </a:rPr>
              <a:t>Model_5:</a:t>
            </a:r>
            <a:r>
              <a:rPr lang="en-US" sz="2400" dirty="0" smtClean="0"/>
              <a:t> It is highly unlikely that selectivity for all gears changed simultaneously. -</a:t>
            </a:r>
            <a:r>
              <a:rPr lang="en-US" sz="2400" b="1" dirty="0" smtClean="0"/>
              <a:t>Reject</a:t>
            </a:r>
          </a:p>
          <a:p>
            <a:r>
              <a:rPr lang="en-US" sz="2400" b="1" dirty="0" smtClean="0">
                <a:solidFill>
                  <a:srgbClr val="0070C0"/>
                </a:solidFill>
              </a:rPr>
              <a:t>Model_3, </a:t>
            </a:r>
            <a:r>
              <a:rPr lang="en-US" sz="2400" dirty="0" smtClean="0"/>
              <a:t>Although not the best fit, requires the fewest assumptions and  is consistent with our perception of the fishery.  -</a:t>
            </a:r>
            <a:r>
              <a:rPr lang="en-US" sz="2400" b="1" dirty="0" smtClean="0"/>
              <a:t>Accept</a:t>
            </a:r>
            <a:endParaRPr lang="en-US" sz="2400" b="1" dirty="0"/>
          </a:p>
          <a:p>
            <a:endParaRPr lang="en-US" sz="2400" dirty="0" smtClean="0"/>
          </a:p>
        </p:txBody>
      </p:sp>
      <p:sp>
        <p:nvSpPr>
          <p:cNvPr id="8" name="Title 1"/>
          <p:cNvSpPr>
            <a:spLocks noGrp="1"/>
          </p:cNvSpPr>
          <p:nvPr>
            <p:ph type="title"/>
          </p:nvPr>
        </p:nvSpPr>
        <p:spPr>
          <a:xfrm>
            <a:off x="457200" y="0"/>
            <a:ext cx="8229600" cy="1143000"/>
          </a:xfrm>
        </p:spPr>
        <p:txBody>
          <a:bodyPr/>
          <a:lstStyle/>
          <a:p>
            <a:r>
              <a:rPr lang="en-US" b="1" dirty="0"/>
              <a:t>Conclusions (review workshop)</a:t>
            </a:r>
          </a:p>
        </p:txBody>
      </p:sp>
    </p:spTree>
    <p:extLst>
      <p:ext uri="{BB962C8B-B14F-4D97-AF65-F5344CB8AC3E}">
        <p14:creationId xmlns:p14="http://schemas.microsoft.com/office/powerpoint/2010/main" val="3632004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27</a:t>
            </a:fld>
            <a:endParaRPr lang="en-US" dirty="0">
              <a:solidFill>
                <a:schemeClr val="tx1">
                  <a:lumMod val="95000"/>
                  <a:lumOff val="5000"/>
                </a:schemeClr>
              </a:solidFill>
            </a:endParaRPr>
          </a:p>
        </p:txBody>
      </p:sp>
      <p:sp>
        <p:nvSpPr>
          <p:cNvPr id="6" name="Content Placeholder 2"/>
          <p:cNvSpPr>
            <a:spLocks noGrp="1"/>
          </p:cNvSpPr>
          <p:nvPr>
            <p:ph idx="1"/>
          </p:nvPr>
        </p:nvSpPr>
        <p:spPr>
          <a:xfrm>
            <a:off x="457200" y="1295400"/>
            <a:ext cx="8229600" cy="4860925"/>
          </a:xfrm>
        </p:spPr>
        <p:txBody>
          <a:bodyPr>
            <a:noAutofit/>
          </a:bodyPr>
          <a:lstStyle/>
          <a:p>
            <a:r>
              <a:rPr lang="en-US" sz="2000" b="1" dirty="0" smtClean="0"/>
              <a:t>Weaknesses:</a:t>
            </a:r>
            <a:r>
              <a:rPr lang="en-US" sz="2000" dirty="0" smtClean="0"/>
              <a:t> The GOM KMK assessment model is not very stable. The data streams are lacking contrast and thus any real definitive signal related to stock status or stock </a:t>
            </a:r>
            <a:r>
              <a:rPr lang="en-US" sz="2000" dirty="0"/>
              <a:t>productivity was not </a:t>
            </a:r>
            <a:r>
              <a:rPr lang="en-US" sz="2000" dirty="0" smtClean="0"/>
              <a:t>captured in the analysis.</a:t>
            </a:r>
          </a:p>
          <a:p>
            <a:endParaRPr lang="en-US" sz="2000" dirty="0" smtClean="0"/>
          </a:p>
          <a:p>
            <a:r>
              <a:rPr lang="en-US" sz="2000" b="1" dirty="0" smtClean="0"/>
              <a:t>Strengths:</a:t>
            </a:r>
            <a:r>
              <a:rPr lang="en-US" sz="2000" dirty="0" smtClean="0"/>
              <a:t> Despite the weaknesses, nearly every model configuration suggests that the stock size has been increasing since 1990 with no indication that the stock is currently being overfished or experiencing overfishing.  </a:t>
            </a:r>
          </a:p>
          <a:p>
            <a:endParaRPr lang="en-US" sz="2000" dirty="0" smtClean="0"/>
          </a:p>
          <a:p>
            <a:r>
              <a:rPr lang="en-US" sz="2400" b="1" i="1" dirty="0" smtClean="0"/>
              <a:t>Recommendation:</a:t>
            </a:r>
            <a:r>
              <a:rPr lang="en-US" sz="2400" i="1" dirty="0" smtClean="0"/>
              <a:t> The </a:t>
            </a:r>
            <a:r>
              <a:rPr lang="en-US" sz="2400" i="1" dirty="0"/>
              <a:t>current management strategy seems to be very effective at achieving stated goals and there is no evidence to suggest changes in the current quota would be beneficial</a:t>
            </a:r>
            <a:r>
              <a:rPr lang="en-US" sz="2400" i="1" dirty="0" smtClean="0"/>
              <a:t>.</a:t>
            </a:r>
            <a:endParaRPr lang="en-US" sz="2400" i="1" dirty="0"/>
          </a:p>
        </p:txBody>
      </p:sp>
      <p:sp>
        <p:nvSpPr>
          <p:cNvPr id="7" name="Title 1"/>
          <p:cNvSpPr>
            <a:spLocks noGrp="1"/>
          </p:cNvSpPr>
          <p:nvPr>
            <p:ph type="title"/>
          </p:nvPr>
        </p:nvSpPr>
        <p:spPr>
          <a:xfrm>
            <a:off x="457200" y="0"/>
            <a:ext cx="8229600" cy="1143000"/>
          </a:xfrm>
        </p:spPr>
        <p:txBody>
          <a:bodyPr>
            <a:normAutofit/>
          </a:bodyPr>
          <a:lstStyle/>
          <a:p>
            <a:r>
              <a:rPr lang="en-US" sz="3600" b="1" dirty="0" smtClean="0"/>
              <a:t>Additional Conclusions (review workshop)</a:t>
            </a:r>
            <a:endParaRPr lang="en-US" sz="3600" b="1" dirty="0"/>
          </a:p>
        </p:txBody>
      </p:sp>
    </p:spTree>
    <p:extLst>
      <p:ext uri="{BB962C8B-B14F-4D97-AF65-F5344CB8AC3E}">
        <p14:creationId xmlns:p14="http://schemas.microsoft.com/office/powerpoint/2010/main" val="2072028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28</a:t>
            </a:fld>
            <a:endParaRPr lang="en-US" dirty="0">
              <a:solidFill>
                <a:schemeClr val="tx1">
                  <a:lumMod val="95000"/>
                  <a:lumOff val="5000"/>
                </a:schemeClr>
              </a:solidFill>
            </a:endParaRPr>
          </a:p>
        </p:txBody>
      </p:sp>
      <p:sp>
        <p:nvSpPr>
          <p:cNvPr id="6" name="Content Placeholder 2"/>
          <p:cNvSpPr>
            <a:spLocks noGrp="1"/>
          </p:cNvSpPr>
          <p:nvPr>
            <p:ph idx="1"/>
          </p:nvPr>
        </p:nvSpPr>
        <p:spPr>
          <a:xfrm>
            <a:off x="457200" y="1600200"/>
            <a:ext cx="8229600" cy="4525963"/>
          </a:xfrm>
        </p:spPr>
        <p:txBody>
          <a:bodyPr>
            <a:normAutofit fontScale="92500" lnSpcReduction="20000"/>
          </a:bodyPr>
          <a:lstStyle/>
          <a:p>
            <a:r>
              <a:rPr lang="en-US" sz="2800" b="1" dirty="0" smtClean="0"/>
              <a:t>Ageing method improvement: </a:t>
            </a:r>
            <a:r>
              <a:rPr lang="en-US" sz="2400" dirty="0" smtClean="0"/>
              <a:t>Has a change in ageing methods resulted in an increase in age at size?</a:t>
            </a:r>
          </a:p>
          <a:p>
            <a:r>
              <a:rPr lang="en-US" sz="2800" b="1" dirty="0" smtClean="0"/>
              <a:t>Institutional Memory:</a:t>
            </a:r>
            <a:r>
              <a:rPr lang="en-US" sz="2800" dirty="0" smtClean="0"/>
              <a:t> </a:t>
            </a:r>
            <a:r>
              <a:rPr lang="en-US" sz="2400" dirty="0" smtClean="0"/>
              <a:t>Were </a:t>
            </a:r>
            <a:r>
              <a:rPr lang="en-US" sz="2400" dirty="0"/>
              <a:t>historical tournament/quota samples included </a:t>
            </a:r>
            <a:r>
              <a:rPr lang="en-US" sz="2400" dirty="0" smtClean="0"/>
              <a:t>in the general recreational catch samples? </a:t>
            </a:r>
            <a:endParaRPr lang="en-US" sz="2400" dirty="0" smtClean="0"/>
          </a:p>
          <a:p>
            <a:r>
              <a:rPr lang="en-US" sz="2400" b="1" dirty="0" smtClean="0"/>
              <a:t>Coding/Identification issues</a:t>
            </a:r>
            <a:r>
              <a:rPr lang="en-US" sz="2400" dirty="0" smtClean="0"/>
              <a:t>: </a:t>
            </a:r>
            <a:r>
              <a:rPr lang="en-US" sz="2400" dirty="0" smtClean="0"/>
              <a:t>Are </a:t>
            </a:r>
            <a:r>
              <a:rPr lang="en-US" sz="2400" dirty="0" smtClean="0"/>
              <a:t>the small </a:t>
            </a:r>
            <a:r>
              <a:rPr lang="en-US" sz="2400" dirty="0" smtClean="0"/>
              <a:t>king mackerel</a:t>
            </a:r>
            <a:r>
              <a:rPr lang="en-US" sz="2400" dirty="0" smtClean="0"/>
              <a:t> </a:t>
            </a:r>
            <a:r>
              <a:rPr lang="en-US" sz="2400" dirty="0" smtClean="0"/>
              <a:t>in the historic Headboat samples really </a:t>
            </a:r>
            <a:r>
              <a:rPr lang="en-US" sz="2400" dirty="0" smtClean="0"/>
              <a:t>king mackerel</a:t>
            </a:r>
            <a:r>
              <a:rPr lang="en-US" sz="2400" dirty="0" smtClean="0"/>
              <a:t>?  Were confiscated illegal catches included in the recreational samples? </a:t>
            </a:r>
            <a:endParaRPr lang="en-US" sz="2400" dirty="0"/>
          </a:p>
          <a:p>
            <a:r>
              <a:rPr lang="en-US" sz="2400" b="1" dirty="0" smtClean="0"/>
              <a:t>Regulations:</a:t>
            </a:r>
            <a:r>
              <a:rPr lang="en-US" sz="2400" dirty="0" smtClean="0"/>
              <a:t> Has </a:t>
            </a:r>
            <a:r>
              <a:rPr lang="en-US" sz="2400" dirty="0" smtClean="0"/>
              <a:t>there been a change in gear configuration in the Rec and HL fisheries that would eliminate larger </a:t>
            </a:r>
            <a:r>
              <a:rPr lang="en-US" sz="2400" dirty="0" smtClean="0"/>
              <a:t>fish (e.g. circle hooks)?</a:t>
            </a:r>
          </a:p>
          <a:p>
            <a:r>
              <a:rPr lang="en-US" sz="3000" b="1" dirty="0" smtClean="0"/>
              <a:t>Ecosystem-based </a:t>
            </a:r>
            <a:r>
              <a:rPr lang="en-US" sz="3000" b="1" dirty="0" smtClean="0"/>
              <a:t>assessment</a:t>
            </a:r>
            <a:r>
              <a:rPr lang="en-US" sz="3000" dirty="0" smtClean="0"/>
              <a:t>: Continue to investigate possible environmental and food-web changes in the GOM (FATE project).</a:t>
            </a:r>
          </a:p>
        </p:txBody>
      </p:sp>
      <p:sp>
        <p:nvSpPr>
          <p:cNvPr id="7" name="Title 1"/>
          <p:cNvSpPr>
            <a:spLocks noGrp="1"/>
          </p:cNvSpPr>
          <p:nvPr>
            <p:ph type="title"/>
          </p:nvPr>
        </p:nvSpPr>
        <p:spPr>
          <a:xfrm>
            <a:off x="457200" y="274638"/>
            <a:ext cx="8229600" cy="1143000"/>
          </a:xfrm>
        </p:spPr>
        <p:txBody>
          <a:bodyPr/>
          <a:lstStyle/>
          <a:p>
            <a:r>
              <a:rPr lang="en-US" dirty="0" smtClean="0"/>
              <a:t>Remaining issues to be resolved</a:t>
            </a:r>
            <a:endParaRPr lang="en-US" dirty="0"/>
          </a:p>
        </p:txBody>
      </p:sp>
    </p:spTree>
    <p:extLst>
      <p:ext uri="{BB962C8B-B14F-4D97-AF65-F5344CB8AC3E}">
        <p14:creationId xmlns:p14="http://schemas.microsoft.com/office/powerpoint/2010/main" val="1659671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29</a:t>
            </a:fld>
            <a:endParaRPr lang="en-US" dirty="0">
              <a:solidFill>
                <a:schemeClr val="tx1">
                  <a:lumMod val="95000"/>
                  <a:lumOff val="5000"/>
                </a:schemeClr>
              </a:solidFill>
            </a:endParaRPr>
          </a:p>
        </p:txBody>
      </p:sp>
      <p:pic>
        <p:nvPicPr>
          <p:cNvPr id="3074" name="Picture 2" descr="http://www.afsc.noaa.gov/refm/age/images/interactive_description_images/ard_flash_overall2.jpg"/>
          <p:cNvPicPr>
            <a:picLocks noChangeAspect="1" noChangeArrowheads="1"/>
          </p:cNvPicPr>
          <p:nvPr/>
        </p:nvPicPr>
        <p:blipFill rotWithShape="1">
          <a:blip r:embed="rId3">
            <a:extLst>
              <a:ext uri="{28A0092B-C50C-407E-A947-70E740481C1C}">
                <a14:useLocalDpi xmlns:a14="http://schemas.microsoft.com/office/drawing/2010/main" val="0"/>
              </a:ext>
            </a:extLst>
          </a:blip>
          <a:srcRect t="17261" r="24798" b="19888"/>
          <a:stretch/>
        </p:blipFill>
        <p:spPr bwMode="auto">
          <a:xfrm>
            <a:off x="609600" y="685800"/>
            <a:ext cx="7924800" cy="474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557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et al. </a:t>
            </a:r>
            <a:r>
              <a:rPr lang="en-US" dirty="0">
                <a:solidFill>
                  <a:schemeClr val="tx1">
                    <a:lumMod val="95000"/>
                    <a:lumOff val="5000"/>
                  </a:schemeClr>
                </a:solidFill>
              </a:rPr>
              <a:t>| 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3</a:t>
            </a:fld>
            <a:endParaRPr lang="en-US" dirty="0">
              <a:solidFill>
                <a:schemeClr val="tx1">
                  <a:lumMod val="95000"/>
                  <a:lumOff val="5000"/>
                </a:schemeClr>
              </a:solidFill>
            </a:endParaRPr>
          </a:p>
        </p:txBody>
      </p:sp>
      <p:pic>
        <p:nvPicPr>
          <p:cNvPr id="2" name="Picture 1"/>
          <p:cNvPicPr>
            <a:picLocks noChangeAspect="1"/>
          </p:cNvPicPr>
          <p:nvPr/>
        </p:nvPicPr>
        <p:blipFill rotWithShape="1">
          <a:blip r:embed="rId3"/>
          <a:srcRect l="4467" t="1237" r="6824"/>
          <a:stretch/>
        </p:blipFill>
        <p:spPr>
          <a:xfrm>
            <a:off x="152400" y="105029"/>
            <a:ext cx="8915400" cy="6087872"/>
          </a:xfrm>
          <a:prstGeom prst="rect">
            <a:avLst/>
          </a:prstGeom>
        </p:spPr>
      </p:pic>
    </p:spTree>
    <p:extLst>
      <p:ext uri="{BB962C8B-B14F-4D97-AF65-F5344CB8AC3E}">
        <p14:creationId xmlns:p14="http://schemas.microsoft.com/office/powerpoint/2010/main" val="842126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30</a:t>
            </a:fld>
            <a:endParaRPr lang="en-US" dirty="0">
              <a:solidFill>
                <a:schemeClr val="tx1">
                  <a:lumMod val="95000"/>
                  <a:lumOff val="5000"/>
                </a:schemeClr>
              </a:solidFill>
            </a:endParaRPr>
          </a:p>
        </p:txBody>
      </p:sp>
      <p:sp>
        <p:nvSpPr>
          <p:cNvPr id="6" name="Content Placeholder 2"/>
          <p:cNvSpPr>
            <a:spLocks noGrp="1"/>
          </p:cNvSpPr>
          <p:nvPr>
            <p:ph idx="1"/>
          </p:nvPr>
        </p:nvSpPr>
        <p:spPr>
          <a:xfrm>
            <a:off x="457200" y="1600200"/>
            <a:ext cx="8229600" cy="4525963"/>
          </a:xfrm>
        </p:spPr>
        <p:txBody>
          <a:bodyPr>
            <a:normAutofit fontScale="92500" lnSpcReduction="20000"/>
          </a:bodyPr>
          <a:lstStyle/>
          <a:p>
            <a:r>
              <a:rPr lang="en-US" sz="2800" b="1" dirty="0" smtClean="0"/>
              <a:t>Ageing method improvement: </a:t>
            </a:r>
            <a:r>
              <a:rPr lang="en-US" sz="2400" dirty="0" smtClean="0"/>
              <a:t>Has a change in ageing methods resulted in an increase in age at size?</a:t>
            </a:r>
          </a:p>
          <a:p>
            <a:r>
              <a:rPr lang="en-US" sz="2800" b="1" dirty="0" smtClean="0"/>
              <a:t>Institutional Memory:</a:t>
            </a:r>
            <a:r>
              <a:rPr lang="en-US" sz="2800" dirty="0" smtClean="0"/>
              <a:t> </a:t>
            </a:r>
            <a:r>
              <a:rPr lang="en-US" sz="2400" dirty="0" smtClean="0"/>
              <a:t>Were </a:t>
            </a:r>
            <a:r>
              <a:rPr lang="en-US" sz="2400" dirty="0"/>
              <a:t>historical tournament/quota samples included </a:t>
            </a:r>
            <a:r>
              <a:rPr lang="en-US" sz="2400" dirty="0" smtClean="0"/>
              <a:t>in the general recreational catch samples? </a:t>
            </a:r>
            <a:endParaRPr lang="en-US" sz="2400" dirty="0" smtClean="0"/>
          </a:p>
          <a:p>
            <a:r>
              <a:rPr lang="en-US" sz="2400" b="1" dirty="0" smtClean="0"/>
              <a:t>Coding/Identification issues</a:t>
            </a:r>
            <a:r>
              <a:rPr lang="en-US" sz="2400" dirty="0" smtClean="0"/>
              <a:t>: </a:t>
            </a:r>
            <a:r>
              <a:rPr lang="en-US" sz="2400" dirty="0" smtClean="0"/>
              <a:t>Are </a:t>
            </a:r>
            <a:r>
              <a:rPr lang="en-US" sz="2400" dirty="0" smtClean="0"/>
              <a:t>the small </a:t>
            </a:r>
            <a:r>
              <a:rPr lang="en-US" sz="2400" dirty="0" smtClean="0"/>
              <a:t>king mackerel</a:t>
            </a:r>
            <a:r>
              <a:rPr lang="en-US" sz="2400" dirty="0" smtClean="0"/>
              <a:t> </a:t>
            </a:r>
            <a:r>
              <a:rPr lang="en-US" sz="2400" dirty="0" smtClean="0"/>
              <a:t>in the historic Headboat samples really </a:t>
            </a:r>
            <a:r>
              <a:rPr lang="en-US" sz="2400" dirty="0" smtClean="0"/>
              <a:t>king mackerel</a:t>
            </a:r>
            <a:r>
              <a:rPr lang="en-US" sz="2400" dirty="0" smtClean="0"/>
              <a:t>?  Or were </a:t>
            </a:r>
            <a:r>
              <a:rPr lang="en-US" sz="2400" dirty="0" err="1" smtClean="0"/>
              <a:t>theyconfiscated</a:t>
            </a:r>
            <a:r>
              <a:rPr lang="en-US" sz="2400" dirty="0" smtClean="0"/>
              <a:t> illegal catches included in the recreational samples? </a:t>
            </a:r>
            <a:endParaRPr lang="en-US" sz="2400" dirty="0"/>
          </a:p>
          <a:p>
            <a:r>
              <a:rPr lang="en-US" sz="2400" b="1" dirty="0" smtClean="0"/>
              <a:t>Regulations:</a:t>
            </a:r>
            <a:r>
              <a:rPr lang="en-US" sz="2400" dirty="0" smtClean="0"/>
              <a:t> Has </a:t>
            </a:r>
            <a:r>
              <a:rPr lang="en-US" sz="2400" dirty="0" smtClean="0"/>
              <a:t>there been a change in gear configuration in the Rec and HL fisheries that would eliminate larger </a:t>
            </a:r>
            <a:r>
              <a:rPr lang="en-US" sz="2400" dirty="0" smtClean="0"/>
              <a:t>fish (e.g. circle hooks)?</a:t>
            </a:r>
          </a:p>
          <a:p>
            <a:r>
              <a:rPr lang="en-US" sz="3000" b="1" dirty="0" smtClean="0"/>
              <a:t>Ecosystem-based </a:t>
            </a:r>
            <a:r>
              <a:rPr lang="en-US" sz="3000" b="1" dirty="0" smtClean="0"/>
              <a:t>assessment</a:t>
            </a:r>
            <a:r>
              <a:rPr lang="en-US" sz="3000" dirty="0" smtClean="0"/>
              <a:t>: Continue to investigate possible environmental and food-web changes in the GOM (FATE project).</a:t>
            </a:r>
          </a:p>
        </p:txBody>
      </p:sp>
      <p:sp>
        <p:nvSpPr>
          <p:cNvPr id="7" name="Title 1"/>
          <p:cNvSpPr>
            <a:spLocks noGrp="1"/>
          </p:cNvSpPr>
          <p:nvPr>
            <p:ph type="title"/>
          </p:nvPr>
        </p:nvSpPr>
        <p:spPr>
          <a:xfrm>
            <a:off x="457200" y="274638"/>
            <a:ext cx="8229600" cy="1143000"/>
          </a:xfrm>
        </p:spPr>
        <p:txBody>
          <a:bodyPr/>
          <a:lstStyle/>
          <a:p>
            <a:r>
              <a:rPr lang="en-US" dirty="0" smtClean="0"/>
              <a:t>Remaining issues to be resolved</a:t>
            </a:r>
            <a:endParaRPr lang="en-US" dirty="0"/>
          </a:p>
        </p:txBody>
      </p:sp>
    </p:spTree>
    <p:extLst>
      <p:ext uri="{BB962C8B-B14F-4D97-AF65-F5344CB8AC3E}">
        <p14:creationId xmlns:p14="http://schemas.microsoft.com/office/powerpoint/2010/main" val="1982700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31</a:t>
            </a:fld>
            <a:endParaRPr lang="en-US" dirty="0">
              <a:solidFill>
                <a:schemeClr val="tx1">
                  <a:lumMod val="95000"/>
                  <a:lumOff val="5000"/>
                </a:schemeClr>
              </a:solidFill>
            </a:endParaRPr>
          </a:p>
        </p:txBody>
      </p:sp>
      <p:pic>
        <p:nvPicPr>
          <p:cNvPr id="1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64667"/>
            <a:ext cx="5943599" cy="532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237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32</a:t>
            </a:fld>
            <a:endParaRPr lang="en-US" dirty="0">
              <a:solidFill>
                <a:schemeClr val="tx1">
                  <a:lumMod val="95000"/>
                  <a:lumOff val="5000"/>
                </a:schemeClr>
              </a:solidFill>
            </a:endParaRPr>
          </a:p>
        </p:txBody>
      </p:sp>
      <p:sp>
        <p:nvSpPr>
          <p:cNvPr id="6" name="Content Placeholder 2"/>
          <p:cNvSpPr>
            <a:spLocks noGrp="1"/>
          </p:cNvSpPr>
          <p:nvPr>
            <p:ph idx="1"/>
          </p:nvPr>
        </p:nvSpPr>
        <p:spPr>
          <a:xfrm>
            <a:off x="457200" y="1600200"/>
            <a:ext cx="8229600" cy="4525963"/>
          </a:xfrm>
        </p:spPr>
        <p:txBody>
          <a:bodyPr>
            <a:normAutofit fontScale="92500" lnSpcReduction="20000"/>
          </a:bodyPr>
          <a:lstStyle/>
          <a:p>
            <a:r>
              <a:rPr lang="en-US" sz="2800" b="1" dirty="0" smtClean="0"/>
              <a:t>Ageing method improvement: </a:t>
            </a:r>
            <a:r>
              <a:rPr lang="en-US" sz="2800" dirty="0" smtClean="0"/>
              <a:t>Has a change in ageing methods resulted in an increase in age at size?</a:t>
            </a:r>
          </a:p>
          <a:p>
            <a:r>
              <a:rPr lang="en-US" sz="2800" b="1" dirty="0" smtClean="0"/>
              <a:t>Institutional Memory:</a:t>
            </a:r>
            <a:r>
              <a:rPr lang="en-US" sz="2800" dirty="0" smtClean="0"/>
              <a:t> </a:t>
            </a:r>
            <a:r>
              <a:rPr lang="en-US" sz="2400" dirty="0" smtClean="0"/>
              <a:t>Were </a:t>
            </a:r>
            <a:r>
              <a:rPr lang="en-US" sz="2400" dirty="0"/>
              <a:t>historical tournament/quota samples included </a:t>
            </a:r>
            <a:r>
              <a:rPr lang="en-US" sz="2400" dirty="0" smtClean="0"/>
              <a:t>in the general recreational catch samples? </a:t>
            </a:r>
            <a:endParaRPr lang="en-US" sz="2400" dirty="0" smtClean="0"/>
          </a:p>
          <a:p>
            <a:r>
              <a:rPr lang="en-US" sz="2400" b="1" dirty="0" smtClean="0"/>
              <a:t>Coding/Identification issues</a:t>
            </a:r>
            <a:r>
              <a:rPr lang="en-US" sz="2400" dirty="0" smtClean="0"/>
              <a:t>: </a:t>
            </a:r>
            <a:r>
              <a:rPr lang="en-US" sz="2400" dirty="0" smtClean="0"/>
              <a:t>Are </a:t>
            </a:r>
            <a:r>
              <a:rPr lang="en-US" sz="2400" dirty="0" smtClean="0"/>
              <a:t>the small </a:t>
            </a:r>
            <a:r>
              <a:rPr lang="en-US" sz="2400" dirty="0" smtClean="0"/>
              <a:t>king mackerel</a:t>
            </a:r>
            <a:r>
              <a:rPr lang="en-US" sz="2400" dirty="0" smtClean="0"/>
              <a:t> </a:t>
            </a:r>
            <a:r>
              <a:rPr lang="en-US" sz="2400" dirty="0" smtClean="0"/>
              <a:t>in the historic Headboat samples really </a:t>
            </a:r>
            <a:r>
              <a:rPr lang="en-US" sz="2400" dirty="0" smtClean="0"/>
              <a:t>king mackerel</a:t>
            </a:r>
            <a:r>
              <a:rPr lang="en-US" sz="2400" dirty="0" smtClean="0"/>
              <a:t>?  Were confiscated illegal catches included in the recreational samples? </a:t>
            </a:r>
            <a:endParaRPr lang="en-US" sz="2400" dirty="0"/>
          </a:p>
          <a:p>
            <a:r>
              <a:rPr lang="en-US" sz="2400" b="1" dirty="0" smtClean="0"/>
              <a:t>Regulations:</a:t>
            </a:r>
            <a:r>
              <a:rPr lang="en-US" sz="2400" dirty="0" smtClean="0"/>
              <a:t> Has </a:t>
            </a:r>
            <a:r>
              <a:rPr lang="en-US" sz="2400" dirty="0" smtClean="0"/>
              <a:t>there been a change in gear configuration in the Rec and HL fisheries that would eliminate larger </a:t>
            </a:r>
            <a:r>
              <a:rPr lang="en-US" sz="2400" dirty="0" smtClean="0"/>
              <a:t>fish (e.g. circle hooks)?</a:t>
            </a:r>
          </a:p>
          <a:p>
            <a:r>
              <a:rPr lang="en-US" sz="3000" b="1" dirty="0" smtClean="0"/>
              <a:t>Ecosystem-based </a:t>
            </a:r>
            <a:r>
              <a:rPr lang="en-US" sz="3000" b="1" dirty="0" smtClean="0"/>
              <a:t>assessment</a:t>
            </a:r>
            <a:r>
              <a:rPr lang="en-US" sz="3000" dirty="0" smtClean="0"/>
              <a:t>: Continue to investigate possible environmental and food-web changes in the GOM (FATE project).</a:t>
            </a:r>
          </a:p>
        </p:txBody>
      </p:sp>
      <p:sp>
        <p:nvSpPr>
          <p:cNvPr id="7" name="Title 1"/>
          <p:cNvSpPr>
            <a:spLocks noGrp="1"/>
          </p:cNvSpPr>
          <p:nvPr>
            <p:ph type="title"/>
          </p:nvPr>
        </p:nvSpPr>
        <p:spPr>
          <a:xfrm>
            <a:off x="457200" y="274638"/>
            <a:ext cx="8229600" cy="1143000"/>
          </a:xfrm>
        </p:spPr>
        <p:txBody>
          <a:bodyPr/>
          <a:lstStyle/>
          <a:p>
            <a:r>
              <a:rPr lang="en-US" dirty="0" smtClean="0"/>
              <a:t>Remaining issues to be resolved</a:t>
            </a:r>
            <a:endParaRPr lang="en-US" dirty="0"/>
          </a:p>
        </p:txBody>
      </p:sp>
    </p:spTree>
    <p:extLst>
      <p:ext uri="{BB962C8B-B14F-4D97-AF65-F5344CB8AC3E}">
        <p14:creationId xmlns:p14="http://schemas.microsoft.com/office/powerpoint/2010/main" val="2025788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33</a:t>
            </a:fld>
            <a:endParaRPr lang="en-US" dirty="0">
              <a:solidFill>
                <a:schemeClr val="tx1">
                  <a:lumMod val="95000"/>
                  <a:lumOff val="5000"/>
                </a:schemeClr>
              </a:solidFill>
            </a:endParaRPr>
          </a:p>
        </p:txBody>
      </p:sp>
      <p:pic>
        <p:nvPicPr>
          <p:cNvPr id="1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64667"/>
            <a:ext cx="5943599" cy="532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593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34</a:t>
            </a:fld>
            <a:endParaRPr lang="en-US" dirty="0">
              <a:solidFill>
                <a:schemeClr val="tx1">
                  <a:lumMod val="95000"/>
                  <a:lumOff val="5000"/>
                </a:schemeClr>
              </a:solidFill>
            </a:endParaRPr>
          </a:p>
        </p:txBody>
      </p:sp>
      <p:pic>
        <p:nvPicPr>
          <p:cNvPr id="2" name="Picture 1"/>
          <p:cNvPicPr>
            <a:picLocks noChangeAspect="1"/>
          </p:cNvPicPr>
          <p:nvPr/>
        </p:nvPicPr>
        <p:blipFill>
          <a:blip r:embed="rId3"/>
          <a:stretch>
            <a:fillRect/>
          </a:stretch>
        </p:blipFill>
        <p:spPr>
          <a:xfrm>
            <a:off x="72980" y="990600"/>
            <a:ext cx="8998040" cy="4876800"/>
          </a:xfrm>
          <a:prstGeom prst="rect">
            <a:avLst/>
          </a:prstGeom>
        </p:spPr>
      </p:pic>
    </p:spTree>
    <p:extLst>
      <p:ext uri="{BB962C8B-B14F-4D97-AF65-F5344CB8AC3E}">
        <p14:creationId xmlns:p14="http://schemas.microsoft.com/office/powerpoint/2010/main" val="4289211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35</a:t>
            </a:fld>
            <a:endParaRPr lang="en-US" dirty="0">
              <a:solidFill>
                <a:schemeClr val="tx1">
                  <a:lumMod val="95000"/>
                  <a:lumOff val="5000"/>
                </a:schemeClr>
              </a:solidFill>
            </a:endParaRPr>
          </a:p>
        </p:txBody>
      </p:sp>
      <p:sp>
        <p:nvSpPr>
          <p:cNvPr id="6" name="Content Placeholder 2"/>
          <p:cNvSpPr>
            <a:spLocks noGrp="1"/>
          </p:cNvSpPr>
          <p:nvPr>
            <p:ph idx="1"/>
          </p:nvPr>
        </p:nvSpPr>
        <p:spPr>
          <a:xfrm>
            <a:off x="457200" y="1600200"/>
            <a:ext cx="8229600" cy="4525963"/>
          </a:xfrm>
        </p:spPr>
        <p:txBody>
          <a:bodyPr>
            <a:normAutofit fontScale="92500" lnSpcReduction="20000"/>
          </a:bodyPr>
          <a:lstStyle/>
          <a:p>
            <a:r>
              <a:rPr lang="en-US" sz="2800" b="1" dirty="0" smtClean="0"/>
              <a:t>Ageing method improvement: </a:t>
            </a:r>
            <a:r>
              <a:rPr lang="en-US" sz="2800" dirty="0" smtClean="0"/>
              <a:t>Has a change in ageing methods resulted in an increase in age at size?</a:t>
            </a:r>
          </a:p>
          <a:p>
            <a:r>
              <a:rPr lang="en-US" sz="2800" b="1" dirty="0" smtClean="0"/>
              <a:t>Institutional Memory:</a:t>
            </a:r>
            <a:r>
              <a:rPr lang="en-US" sz="2800" dirty="0" smtClean="0"/>
              <a:t> </a:t>
            </a:r>
            <a:r>
              <a:rPr lang="en-US" sz="2400" dirty="0" smtClean="0"/>
              <a:t>Were </a:t>
            </a:r>
            <a:r>
              <a:rPr lang="en-US" sz="2400" dirty="0"/>
              <a:t>historical tournament/quota samples included </a:t>
            </a:r>
            <a:r>
              <a:rPr lang="en-US" sz="2400" dirty="0" smtClean="0"/>
              <a:t>in the general recreational catch samples? </a:t>
            </a:r>
            <a:endParaRPr lang="en-US" sz="2400" dirty="0" smtClean="0"/>
          </a:p>
          <a:p>
            <a:r>
              <a:rPr lang="en-US" sz="2400" b="1" dirty="0" smtClean="0"/>
              <a:t>Coding/Identification issues</a:t>
            </a:r>
            <a:r>
              <a:rPr lang="en-US" sz="2400" dirty="0" smtClean="0"/>
              <a:t>: </a:t>
            </a:r>
            <a:r>
              <a:rPr lang="en-US" sz="2400" dirty="0" smtClean="0"/>
              <a:t>Are </a:t>
            </a:r>
            <a:r>
              <a:rPr lang="en-US" sz="2400" dirty="0" smtClean="0"/>
              <a:t>the small </a:t>
            </a:r>
            <a:r>
              <a:rPr lang="en-US" sz="2400" dirty="0" smtClean="0"/>
              <a:t>king mackerel</a:t>
            </a:r>
            <a:r>
              <a:rPr lang="en-US" sz="2400" dirty="0" smtClean="0"/>
              <a:t> </a:t>
            </a:r>
            <a:r>
              <a:rPr lang="en-US" sz="2400" dirty="0" smtClean="0"/>
              <a:t>in the historic Headboat samples really </a:t>
            </a:r>
            <a:r>
              <a:rPr lang="en-US" sz="2400" dirty="0" smtClean="0"/>
              <a:t>king mackerel</a:t>
            </a:r>
            <a:r>
              <a:rPr lang="en-US" sz="2400" dirty="0" smtClean="0"/>
              <a:t>?  Were confiscated illegal catches included in the recreational samples? </a:t>
            </a:r>
            <a:endParaRPr lang="en-US" sz="2400" dirty="0"/>
          </a:p>
          <a:p>
            <a:r>
              <a:rPr lang="en-US" sz="2400" b="1" dirty="0" smtClean="0"/>
              <a:t>Regulations:</a:t>
            </a:r>
            <a:r>
              <a:rPr lang="en-US" sz="2400" dirty="0" smtClean="0"/>
              <a:t> Has </a:t>
            </a:r>
            <a:r>
              <a:rPr lang="en-US" sz="2400" dirty="0" smtClean="0"/>
              <a:t>there been a change in gear configuration in the Rec and HL fisheries that would eliminate larger </a:t>
            </a:r>
            <a:r>
              <a:rPr lang="en-US" sz="2400" dirty="0" smtClean="0"/>
              <a:t>fish (e.g. circle hooks)?</a:t>
            </a:r>
          </a:p>
          <a:p>
            <a:r>
              <a:rPr lang="en-US" sz="3000" b="1" dirty="0" smtClean="0"/>
              <a:t>Ecosystem-based </a:t>
            </a:r>
            <a:r>
              <a:rPr lang="en-US" sz="3000" b="1" dirty="0" smtClean="0"/>
              <a:t>assessment</a:t>
            </a:r>
            <a:r>
              <a:rPr lang="en-US" sz="3000" dirty="0" smtClean="0"/>
              <a:t>: Continue to investigate possible environmental and food-web changes in the GOM (FATE project).</a:t>
            </a:r>
          </a:p>
        </p:txBody>
      </p:sp>
      <p:sp>
        <p:nvSpPr>
          <p:cNvPr id="7" name="Title 1"/>
          <p:cNvSpPr>
            <a:spLocks noGrp="1"/>
          </p:cNvSpPr>
          <p:nvPr>
            <p:ph type="title"/>
          </p:nvPr>
        </p:nvSpPr>
        <p:spPr>
          <a:xfrm>
            <a:off x="457200" y="274638"/>
            <a:ext cx="8229600" cy="1143000"/>
          </a:xfrm>
        </p:spPr>
        <p:txBody>
          <a:bodyPr/>
          <a:lstStyle/>
          <a:p>
            <a:r>
              <a:rPr lang="en-US" dirty="0" smtClean="0"/>
              <a:t>Remaining issues to be resolved</a:t>
            </a:r>
            <a:endParaRPr lang="en-US" dirty="0"/>
          </a:p>
        </p:txBody>
      </p:sp>
    </p:spTree>
    <p:extLst>
      <p:ext uri="{BB962C8B-B14F-4D97-AF65-F5344CB8AC3E}">
        <p14:creationId xmlns:p14="http://schemas.microsoft.com/office/powerpoint/2010/main" val="17564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36</a:t>
            </a:fld>
            <a:endParaRPr lang="en-US" dirty="0">
              <a:solidFill>
                <a:schemeClr val="tx1">
                  <a:lumMod val="95000"/>
                  <a:lumOff val="5000"/>
                </a:schemeClr>
              </a:solidFill>
            </a:endParaRPr>
          </a:p>
        </p:txBody>
      </p:sp>
      <p:pic>
        <p:nvPicPr>
          <p:cNvPr id="2050" name="Picture 2" descr="http://miamifishing.com/wp-content/uploads/2013/05/circle-J-deba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8185422" cy="382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08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37</a:t>
            </a:fld>
            <a:endParaRPr lang="en-US" dirty="0">
              <a:solidFill>
                <a:schemeClr val="tx1">
                  <a:lumMod val="95000"/>
                  <a:lumOff val="5000"/>
                </a:schemeClr>
              </a:solidFill>
            </a:endParaRPr>
          </a:p>
        </p:txBody>
      </p:sp>
      <p:sp>
        <p:nvSpPr>
          <p:cNvPr id="6" name="Content Placeholder 2"/>
          <p:cNvSpPr>
            <a:spLocks noGrp="1"/>
          </p:cNvSpPr>
          <p:nvPr>
            <p:ph idx="1"/>
          </p:nvPr>
        </p:nvSpPr>
        <p:spPr>
          <a:xfrm>
            <a:off x="457200" y="1600200"/>
            <a:ext cx="8229600" cy="4525963"/>
          </a:xfrm>
        </p:spPr>
        <p:txBody>
          <a:bodyPr>
            <a:normAutofit fontScale="92500" lnSpcReduction="20000"/>
          </a:bodyPr>
          <a:lstStyle/>
          <a:p>
            <a:r>
              <a:rPr lang="en-US" sz="2800" b="1" dirty="0" smtClean="0"/>
              <a:t>Ageing method improvement: </a:t>
            </a:r>
            <a:r>
              <a:rPr lang="en-US" sz="2800" dirty="0" smtClean="0"/>
              <a:t>Has a change in ageing methods resulted in an increase in age at size?</a:t>
            </a:r>
          </a:p>
          <a:p>
            <a:r>
              <a:rPr lang="en-US" sz="2800" b="1" dirty="0" smtClean="0"/>
              <a:t>Institutional Memory:</a:t>
            </a:r>
            <a:r>
              <a:rPr lang="en-US" sz="2800" dirty="0" smtClean="0"/>
              <a:t> </a:t>
            </a:r>
            <a:r>
              <a:rPr lang="en-US" sz="2400" dirty="0" smtClean="0"/>
              <a:t>Were </a:t>
            </a:r>
            <a:r>
              <a:rPr lang="en-US" sz="2400" dirty="0"/>
              <a:t>historical tournament/quota samples included </a:t>
            </a:r>
            <a:r>
              <a:rPr lang="en-US" sz="2400" dirty="0" smtClean="0"/>
              <a:t>in the general recreational catch samples? </a:t>
            </a:r>
            <a:endParaRPr lang="en-US" sz="2400" dirty="0" smtClean="0"/>
          </a:p>
          <a:p>
            <a:r>
              <a:rPr lang="en-US" sz="2400" b="1" dirty="0" smtClean="0"/>
              <a:t>Coding/Identification issues</a:t>
            </a:r>
            <a:r>
              <a:rPr lang="en-US" sz="2400" dirty="0" smtClean="0"/>
              <a:t>: </a:t>
            </a:r>
            <a:r>
              <a:rPr lang="en-US" sz="2400" dirty="0" smtClean="0"/>
              <a:t>Are </a:t>
            </a:r>
            <a:r>
              <a:rPr lang="en-US" sz="2400" dirty="0" smtClean="0"/>
              <a:t>the small </a:t>
            </a:r>
            <a:r>
              <a:rPr lang="en-US" sz="2400" dirty="0" smtClean="0"/>
              <a:t>king mackerel</a:t>
            </a:r>
            <a:r>
              <a:rPr lang="en-US" sz="2400" dirty="0" smtClean="0"/>
              <a:t> </a:t>
            </a:r>
            <a:r>
              <a:rPr lang="en-US" sz="2400" dirty="0" smtClean="0"/>
              <a:t>in the historic Headboat samples really </a:t>
            </a:r>
            <a:r>
              <a:rPr lang="en-US" sz="2400" dirty="0" smtClean="0"/>
              <a:t>king mackerel</a:t>
            </a:r>
            <a:r>
              <a:rPr lang="en-US" sz="2400" dirty="0" smtClean="0"/>
              <a:t>?  Were confiscated illegal catches included in the recreational samples? </a:t>
            </a:r>
            <a:endParaRPr lang="en-US" sz="2400" dirty="0"/>
          </a:p>
          <a:p>
            <a:r>
              <a:rPr lang="en-US" sz="2400" b="1" dirty="0" smtClean="0"/>
              <a:t>Regulations:</a:t>
            </a:r>
            <a:r>
              <a:rPr lang="en-US" sz="2400" dirty="0" smtClean="0"/>
              <a:t> Has </a:t>
            </a:r>
            <a:r>
              <a:rPr lang="en-US" sz="2400" dirty="0" smtClean="0"/>
              <a:t>there been a change in gear configuration in the Rec and HL fisheries that would eliminate larger </a:t>
            </a:r>
            <a:r>
              <a:rPr lang="en-US" sz="2400" dirty="0" smtClean="0"/>
              <a:t>fish (e.g. circle hooks)?</a:t>
            </a:r>
          </a:p>
          <a:p>
            <a:r>
              <a:rPr lang="en-US" sz="3000" b="1" dirty="0" smtClean="0"/>
              <a:t>Ecosystem-based </a:t>
            </a:r>
            <a:r>
              <a:rPr lang="en-US" sz="3000" b="1" dirty="0" smtClean="0"/>
              <a:t>assessment</a:t>
            </a:r>
            <a:r>
              <a:rPr lang="en-US" sz="3000" dirty="0" smtClean="0"/>
              <a:t>: Continue to investigate possible environmental and food-web changes in the GOM (FATE project).</a:t>
            </a:r>
          </a:p>
        </p:txBody>
      </p:sp>
      <p:sp>
        <p:nvSpPr>
          <p:cNvPr id="7" name="Title 1"/>
          <p:cNvSpPr>
            <a:spLocks noGrp="1"/>
          </p:cNvSpPr>
          <p:nvPr>
            <p:ph type="title"/>
          </p:nvPr>
        </p:nvSpPr>
        <p:spPr>
          <a:xfrm>
            <a:off x="457200" y="274638"/>
            <a:ext cx="8229600" cy="1143000"/>
          </a:xfrm>
        </p:spPr>
        <p:txBody>
          <a:bodyPr/>
          <a:lstStyle/>
          <a:p>
            <a:r>
              <a:rPr lang="en-US" dirty="0" smtClean="0"/>
              <a:t>Remaining issues to be resolved</a:t>
            </a:r>
            <a:endParaRPr lang="en-US" dirty="0"/>
          </a:p>
        </p:txBody>
      </p:sp>
    </p:spTree>
    <p:extLst>
      <p:ext uri="{BB962C8B-B14F-4D97-AF65-F5344CB8AC3E}">
        <p14:creationId xmlns:p14="http://schemas.microsoft.com/office/powerpoint/2010/main" val="3775634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38</a:t>
            </a:fld>
            <a:endParaRPr lang="en-US" dirty="0">
              <a:solidFill>
                <a:schemeClr val="tx1">
                  <a:lumMod val="95000"/>
                  <a:lumOff val="5000"/>
                </a:schemeClr>
              </a:solidFill>
            </a:endParaRPr>
          </a:p>
        </p:txBody>
      </p:sp>
      <p:sp>
        <p:nvSpPr>
          <p:cNvPr id="8" name="Title 1"/>
          <p:cNvSpPr>
            <a:spLocks noGrp="1"/>
          </p:cNvSpPr>
          <p:nvPr>
            <p:ph type="title"/>
          </p:nvPr>
        </p:nvSpPr>
        <p:spPr>
          <a:xfrm>
            <a:off x="457200" y="0"/>
            <a:ext cx="8229600" cy="1143000"/>
          </a:xfrm>
        </p:spPr>
        <p:txBody>
          <a:bodyPr/>
          <a:lstStyle/>
          <a:p>
            <a:r>
              <a:rPr lang="en-US" b="1" dirty="0" smtClean="0"/>
              <a:t>Questions?</a:t>
            </a:r>
            <a:endParaRPr lang="en-US" b="1" dirty="0"/>
          </a:p>
        </p:txBody>
      </p:sp>
      <p:sp>
        <p:nvSpPr>
          <p:cNvPr id="3" name="AutoShape 2" descr="https://encrypted-tbn3.gstatic.com/images?q=tbn:ANd9GcTP94SM_3WISB1-rzy0IP8fucSOUFhCGdtLF3yNNwZVdH1qE3MLvQ"/>
          <p:cNvSpPr>
            <a:spLocks noChangeAspect="1" noChangeArrowheads="1"/>
          </p:cNvSpPr>
          <p:nvPr/>
        </p:nvSpPr>
        <p:spPr bwMode="auto">
          <a:xfrm>
            <a:off x="155575" y="-808038"/>
            <a:ext cx="4505325" cy="1685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imgc.allpostersimages.com/images/P-473-488-90/51/5138/8QTEG00Z/posters/john-golden-king-mackere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88" y="2057400"/>
            <a:ext cx="7343424" cy="274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295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39</a:t>
            </a:fld>
            <a:endParaRPr lang="en-US" dirty="0">
              <a:solidFill>
                <a:schemeClr val="tx1">
                  <a:lumMod val="95000"/>
                  <a:lumOff val="5000"/>
                </a:schemeClr>
              </a:solidFill>
            </a:endParaRPr>
          </a:p>
        </p:txBody>
      </p:sp>
      <p:sp>
        <p:nvSpPr>
          <p:cNvPr id="6" name="Title 1"/>
          <p:cNvSpPr>
            <a:spLocks noGrp="1"/>
          </p:cNvSpPr>
          <p:nvPr>
            <p:ph type="title"/>
          </p:nvPr>
        </p:nvSpPr>
        <p:spPr>
          <a:xfrm>
            <a:off x="457200" y="274638"/>
            <a:ext cx="8229600" cy="1143000"/>
          </a:xfrm>
        </p:spPr>
        <p:txBody>
          <a:bodyPr>
            <a:normAutofit/>
          </a:bodyPr>
          <a:lstStyle/>
          <a:p>
            <a:r>
              <a:rPr lang="en-US" dirty="0" smtClean="0"/>
              <a:t>Approaches </a:t>
            </a:r>
            <a:r>
              <a:rPr lang="en-US" dirty="0" smtClean="0"/>
              <a:t>to Model Selection</a:t>
            </a:r>
            <a:endParaRPr lang="en-US" dirty="0"/>
          </a:p>
        </p:txBody>
      </p:sp>
      <p:sp>
        <p:nvSpPr>
          <p:cNvPr id="7" name="Content Placeholder 2"/>
          <p:cNvSpPr>
            <a:spLocks noGrp="1"/>
          </p:cNvSpPr>
          <p:nvPr>
            <p:ph idx="1"/>
          </p:nvPr>
        </p:nvSpPr>
        <p:spPr>
          <a:xfrm>
            <a:off x="457200" y="1600200"/>
            <a:ext cx="8229600" cy="4525963"/>
          </a:xfrm>
        </p:spPr>
        <p:txBody>
          <a:bodyPr>
            <a:normAutofit fontScale="92500" lnSpcReduction="20000"/>
          </a:bodyPr>
          <a:lstStyle/>
          <a:p>
            <a:r>
              <a:rPr lang="en-US" dirty="0" smtClean="0"/>
              <a:t>Can use numerical methods </a:t>
            </a:r>
            <a:r>
              <a:rPr lang="en-US" dirty="0" smtClean="0"/>
              <a:t>quantify </a:t>
            </a:r>
            <a:r>
              <a:rPr lang="en-US" dirty="0" smtClean="0"/>
              <a:t>the performance of the model fit to the data for each </a:t>
            </a:r>
            <a:r>
              <a:rPr lang="en-US" dirty="0" smtClean="0"/>
              <a:t>model?</a:t>
            </a:r>
            <a:endParaRPr lang="en-US" dirty="0" smtClean="0"/>
          </a:p>
          <a:p>
            <a:r>
              <a:rPr lang="en-US" dirty="0" smtClean="0"/>
              <a:t>Can use more of a deductive reasoning approach:  utilizing “if / then” logic to arrive at a “common sense decision</a:t>
            </a:r>
            <a:r>
              <a:rPr lang="en-US" dirty="0" smtClean="0"/>
              <a:t>”?</a:t>
            </a:r>
            <a:endParaRPr lang="en-US" dirty="0" smtClean="0"/>
          </a:p>
          <a:p>
            <a:r>
              <a:rPr lang="en-US" dirty="0" smtClean="0"/>
              <a:t>Some combination of the two methods</a:t>
            </a:r>
          </a:p>
          <a:p>
            <a:r>
              <a:rPr lang="en-US" dirty="0" smtClean="0"/>
              <a:t>(It’s </a:t>
            </a:r>
            <a:r>
              <a:rPr lang="en-US" dirty="0" smtClean="0"/>
              <a:t>critical to keep in mind that the data are likely biased to some degree (not perfect); one can favor the “right” model for the wrong </a:t>
            </a:r>
            <a:r>
              <a:rPr lang="en-US" dirty="0" smtClean="0"/>
              <a:t>reasons)</a:t>
            </a:r>
            <a:endParaRPr lang="en-US" dirty="0"/>
          </a:p>
        </p:txBody>
      </p:sp>
    </p:spTree>
    <p:extLst>
      <p:ext uri="{BB962C8B-B14F-4D97-AF65-F5344CB8AC3E}">
        <p14:creationId xmlns:p14="http://schemas.microsoft.com/office/powerpoint/2010/main" val="4011943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4</a:t>
            </a:fld>
            <a:endParaRPr lang="en-US" dirty="0">
              <a:solidFill>
                <a:schemeClr val="tx1">
                  <a:lumMod val="95000"/>
                  <a:lumOff val="5000"/>
                </a:schemeClr>
              </a:solidFill>
            </a:endParaRPr>
          </a:p>
        </p:txBody>
      </p:sp>
      <p:pic>
        <p:nvPicPr>
          <p:cNvPr id="3" name="Picture 2"/>
          <p:cNvPicPr>
            <a:picLocks noChangeAspect="1"/>
          </p:cNvPicPr>
          <p:nvPr/>
        </p:nvPicPr>
        <p:blipFill>
          <a:blip r:embed="rId3"/>
          <a:stretch>
            <a:fillRect/>
          </a:stretch>
        </p:blipFill>
        <p:spPr>
          <a:xfrm>
            <a:off x="529201" y="-92075"/>
            <a:ext cx="8085597" cy="6248400"/>
          </a:xfrm>
          <a:prstGeom prst="rect">
            <a:avLst/>
          </a:prstGeom>
        </p:spPr>
      </p:pic>
    </p:spTree>
    <p:extLst>
      <p:ext uri="{BB962C8B-B14F-4D97-AF65-F5344CB8AC3E}">
        <p14:creationId xmlns:p14="http://schemas.microsoft.com/office/powerpoint/2010/main" val="7395860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40</a:t>
            </a:fld>
            <a:endParaRPr lang="en-US" dirty="0">
              <a:solidFill>
                <a:schemeClr val="tx1">
                  <a:lumMod val="95000"/>
                  <a:lumOff val="5000"/>
                </a:schemeClr>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685800"/>
            <a:ext cx="4041942" cy="383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5105400"/>
            <a:ext cx="8229600" cy="1143000"/>
          </a:xfrm>
        </p:spPr>
        <p:txBody>
          <a:bodyPr>
            <a:normAutofit fontScale="90000"/>
          </a:bodyPr>
          <a:lstStyle/>
          <a:p>
            <a:pPr algn="just"/>
            <a:r>
              <a:rPr lang="en-US" sz="1600" b="1" dirty="0"/>
              <a:t>Figure 3.2.9.</a:t>
            </a:r>
            <a:r>
              <a:rPr lang="en-US" sz="1600" dirty="0"/>
              <a:t> Observed and predicted length compositions of landings of GOM king mackerel in the recreational charter-private fleet (top). Observed (N) sample sizes and effective sample sizes (</a:t>
            </a:r>
            <a:r>
              <a:rPr lang="en-US" sz="1600" dirty="0" err="1"/>
              <a:t>effN</a:t>
            </a:r>
            <a:r>
              <a:rPr lang="en-US" sz="1600" dirty="0"/>
              <a:t>) estimated by SS are also reported. Pearson residuals for the length composition fit (bottom). Solid circles are positive residuals (i.e., observed greater than predicted) and open circles are negative residuals (i.e., predicted greater than observed). </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85800"/>
            <a:ext cx="3962400" cy="390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6004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41</a:t>
            </a:fld>
            <a:endParaRPr lang="en-US" dirty="0">
              <a:solidFill>
                <a:schemeClr val="tx1">
                  <a:lumMod val="95000"/>
                  <a:lumOff val="5000"/>
                </a:scheme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9600"/>
            <a:ext cx="4191000" cy="428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643115"/>
            <a:ext cx="4267200" cy="4254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381000" y="5295901"/>
            <a:ext cx="8229600" cy="1143000"/>
          </a:xfrm>
        </p:spPr>
        <p:txBody>
          <a:bodyPr>
            <a:normAutofit fontScale="90000"/>
          </a:bodyPr>
          <a:lstStyle/>
          <a:p>
            <a:pPr algn="just"/>
            <a:r>
              <a:rPr lang="en-US" sz="1600" b="1" dirty="0"/>
              <a:t>Figure 3.2.6</a:t>
            </a:r>
            <a:r>
              <a:rPr lang="en-US" sz="1600" dirty="0"/>
              <a:t>. Observed and predicted length compositions of landings of GOM king mackerel in the commercial </a:t>
            </a:r>
            <a:r>
              <a:rPr lang="en-US" sz="1600" dirty="0" err="1"/>
              <a:t>handline</a:t>
            </a:r>
            <a:r>
              <a:rPr lang="en-US" sz="1600" dirty="0"/>
              <a:t> line fleet (top). Observed (N) sample sizes and effective sample sizes (</a:t>
            </a:r>
            <a:r>
              <a:rPr lang="en-US" sz="1600" dirty="0" err="1"/>
              <a:t>effN</a:t>
            </a:r>
            <a:r>
              <a:rPr lang="en-US" sz="1600" dirty="0"/>
              <a:t>) estimated by SS are also reported. Pearson residuals for the length composition fit (bottom). Solid circles are positive residuals (i.e., observed greater than predicted) and open circles are negative residuals (i.e., predicted greater than observed). </a:t>
            </a:r>
          </a:p>
        </p:txBody>
      </p:sp>
    </p:spTree>
    <p:extLst>
      <p:ext uri="{BB962C8B-B14F-4D97-AF65-F5344CB8AC3E}">
        <p14:creationId xmlns:p14="http://schemas.microsoft.com/office/powerpoint/2010/main" val="2803919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42</a:t>
            </a:fld>
            <a:endParaRPr lang="en-US" dirty="0">
              <a:solidFill>
                <a:schemeClr val="tx1">
                  <a:lumMod val="95000"/>
                  <a:lumOff val="5000"/>
                </a:schemeClr>
              </a:solidFill>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07" y="364667"/>
            <a:ext cx="394626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57200"/>
            <a:ext cx="442632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207" y="3200400"/>
            <a:ext cx="39624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cstate="print"/>
          <a:srcRect/>
          <a:stretch>
            <a:fillRect/>
          </a:stretch>
        </p:blipFill>
        <p:spPr bwMode="auto">
          <a:xfrm>
            <a:off x="4128499" y="3237155"/>
            <a:ext cx="4350123" cy="3011245"/>
          </a:xfrm>
          <a:prstGeom prst="rect">
            <a:avLst/>
          </a:prstGeom>
          <a:noFill/>
          <a:ln w="9525">
            <a:noFill/>
            <a:miter lim="800000"/>
            <a:headEnd/>
            <a:tailEnd/>
          </a:ln>
          <a:effectLst/>
        </p:spPr>
      </p:pic>
    </p:spTree>
    <p:extLst>
      <p:ext uri="{BB962C8B-B14F-4D97-AF65-F5344CB8AC3E}">
        <p14:creationId xmlns:p14="http://schemas.microsoft.com/office/powerpoint/2010/main" val="544299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43</a:t>
            </a:fld>
            <a:endParaRPr lang="en-US" dirty="0">
              <a:solidFill>
                <a:schemeClr val="tx1">
                  <a:lumMod val="95000"/>
                  <a:lumOff val="5000"/>
                </a:schemeClr>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692" y="1600200"/>
            <a:ext cx="6413500"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57200" y="274638"/>
            <a:ext cx="8229600" cy="1143000"/>
          </a:xfrm>
        </p:spPr>
        <p:txBody>
          <a:bodyPr/>
          <a:lstStyle/>
          <a:p>
            <a:r>
              <a:rPr lang="en-US" dirty="0" smtClean="0"/>
              <a:t>Profile on Steepness</a:t>
            </a:r>
            <a:endParaRPr lang="en-US" dirty="0"/>
          </a:p>
        </p:txBody>
      </p:sp>
    </p:spTree>
    <p:extLst>
      <p:ext uri="{BB962C8B-B14F-4D97-AF65-F5344CB8AC3E}">
        <p14:creationId xmlns:p14="http://schemas.microsoft.com/office/powerpoint/2010/main" val="21800007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44</a:t>
            </a:fld>
            <a:endParaRPr lang="en-US" dirty="0">
              <a:solidFill>
                <a:schemeClr val="tx1">
                  <a:lumMod val="95000"/>
                  <a:lumOff val="5000"/>
                </a:schemeClr>
              </a:solidFill>
            </a:endParaRPr>
          </a:p>
        </p:txBody>
      </p:sp>
      <p:pic>
        <p:nvPicPr>
          <p:cNvPr id="2" name="Picture 1"/>
          <p:cNvPicPr>
            <a:picLocks noChangeAspect="1"/>
          </p:cNvPicPr>
          <p:nvPr/>
        </p:nvPicPr>
        <p:blipFill>
          <a:blip r:embed="rId3"/>
          <a:stretch>
            <a:fillRect/>
          </a:stretch>
        </p:blipFill>
        <p:spPr>
          <a:xfrm>
            <a:off x="1362828" y="-15875"/>
            <a:ext cx="6418344" cy="6172200"/>
          </a:xfrm>
          <a:prstGeom prst="rect">
            <a:avLst/>
          </a:prstGeom>
        </p:spPr>
      </p:pic>
    </p:spTree>
    <p:extLst>
      <p:ext uri="{BB962C8B-B14F-4D97-AF65-F5344CB8AC3E}">
        <p14:creationId xmlns:p14="http://schemas.microsoft.com/office/powerpoint/2010/main" val="3098382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45</a:t>
            </a:fld>
            <a:endParaRPr lang="en-US" dirty="0">
              <a:solidFill>
                <a:schemeClr val="tx1">
                  <a:lumMod val="95000"/>
                  <a:lumOff val="5000"/>
                </a:schemeClr>
              </a:solidFill>
            </a:endParaRPr>
          </a:p>
        </p:txBody>
      </p:sp>
      <p:sp>
        <p:nvSpPr>
          <p:cNvPr id="6" name="Title 1"/>
          <p:cNvSpPr>
            <a:spLocks noGrp="1"/>
          </p:cNvSpPr>
          <p:nvPr>
            <p:ph type="title"/>
          </p:nvPr>
        </p:nvSpPr>
        <p:spPr>
          <a:xfrm>
            <a:off x="0" y="76200"/>
            <a:ext cx="9144000" cy="609600"/>
          </a:xfrm>
        </p:spPr>
        <p:txBody>
          <a:bodyPr>
            <a:noAutofit/>
          </a:bodyPr>
          <a:lstStyle/>
          <a:p>
            <a:r>
              <a:rPr lang="en-US" sz="2800" b="1" dirty="0" smtClean="0"/>
              <a:t>Fit to Lengths was improved with each successive model</a:t>
            </a:r>
            <a:endParaRPr lang="en-US" sz="2800" b="1" dirty="0"/>
          </a:p>
        </p:txBody>
      </p:sp>
      <p:grpSp>
        <p:nvGrpSpPr>
          <p:cNvPr id="7" name="Group 6"/>
          <p:cNvGrpSpPr/>
          <p:nvPr/>
        </p:nvGrpSpPr>
        <p:grpSpPr>
          <a:xfrm>
            <a:off x="228600" y="1076890"/>
            <a:ext cx="3124200" cy="3723709"/>
            <a:chOff x="228600" y="2571031"/>
            <a:chExt cx="2743200" cy="328133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109161"/>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219200" y="2571031"/>
              <a:ext cx="1026243" cy="369332"/>
            </a:xfrm>
            <a:prstGeom prst="rect">
              <a:avLst/>
            </a:prstGeom>
            <a:noFill/>
          </p:spPr>
          <p:txBody>
            <a:bodyPr wrap="none" rtlCol="0">
              <a:spAutoFit/>
            </a:bodyPr>
            <a:lstStyle/>
            <a:p>
              <a:r>
                <a:rPr lang="en-US" dirty="0" smtClean="0"/>
                <a:t>Model_2</a:t>
              </a:r>
              <a:endParaRPr lang="en-US" sz="2400" dirty="0"/>
            </a:p>
          </p:txBody>
        </p:sp>
      </p:grpSp>
      <p:grpSp>
        <p:nvGrpSpPr>
          <p:cNvPr id="10" name="Group 9"/>
          <p:cNvGrpSpPr/>
          <p:nvPr/>
        </p:nvGrpSpPr>
        <p:grpSpPr>
          <a:xfrm>
            <a:off x="3244286" y="1090616"/>
            <a:ext cx="2932176" cy="3709983"/>
            <a:chOff x="3124200" y="2552123"/>
            <a:chExt cx="2743200" cy="3300238"/>
          </a:xfrm>
        </p:grpSpPr>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109161"/>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075176" y="2552123"/>
              <a:ext cx="1026243" cy="369332"/>
            </a:xfrm>
            <a:prstGeom prst="rect">
              <a:avLst/>
            </a:prstGeom>
            <a:noFill/>
          </p:spPr>
          <p:txBody>
            <a:bodyPr wrap="none" rtlCol="0">
              <a:spAutoFit/>
            </a:bodyPr>
            <a:lstStyle/>
            <a:p>
              <a:r>
                <a:rPr lang="en-US" dirty="0" smtClean="0"/>
                <a:t>Model_3</a:t>
              </a:r>
              <a:endParaRPr lang="en-US" dirty="0"/>
            </a:p>
          </p:txBody>
        </p:sp>
      </p:grpSp>
      <p:grpSp>
        <p:nvGrpSpPr>
          <p:cNvPr id="13" name="Group 12"/>
          <p:cNvGrpSpPr/>
          <p:nvPr/>
        </p:nvGrpSpPr>
        <p:grpSpPr>
          <a:xfrm>
            <a:off x="6049659" y="1102807"/>
            <a:ext cx="3018141" cy="3709982"/>
            <a:chOff x="6019800" y="2552124"/>
            <a:chExt cx="2743200" cy="3300238"/>
          </a:xfrm>
        </p:grpSpPr>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109162"/>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940917" y="2552124"/>
              <a:ext cx="1026243" cy="369332"/>
            </a:xfrm>
            <a:prstGeom prst="rect">
              <a:avLst/>
            </a:prstGeom>
            <a:noFill/>
          </p:spPr>
          <p:txBody>
            <a:bodyPr wrap="none" rtlCol="0">
              <a:spAutoFit/>
            </a:bodyPr>
            <a:lstStyle/>
            <a:p>
              <a:r>
                <a:rPr lang="en-US" dirty="0" smtClean="0"/>
                <a:t>Model_4</a:t>
              </a:r>
              <a:endParaRPr lang="en-US" sz="2400" dirty="0"/>
            </a:p>
          </p:txBody>
        </p:sp>
      </p:grpSp>
    </p:spTree>
    <p:extLst>
      <p:ext uri="{BB962C8B-B14F-4D97-AF65-F5344CB8AC3E}">
        <p14:creationId xmlns:p14="http://schemas.microsoft.com/office/powerpoint/2010/main" val="4177143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46</a:t>
            </a:fld>
            <a:endParaRPr lang="en-US" dirty="0">
              <a:solidFill>
                <a:schemeClr val="tx1">
                  <a:lumMod val="95000"/>
                  <a:lumOff val="5000"/>
                </a:schemeClr>
              </a:solidFill>
            </a:endParaRPr>
          </a:p>
        </p:txBody>
      </p:sp>
      <p:sp>
        <p:nvSpPr>
          <p:cNvPr id="6" name="Title 1"/>
          <p:cNvSpPr>
            <a:spLocks noGrp="1"/>
          </p:cNvSpPr>
          <p:nvPr>
            <p:ph type="title"/>
          </p:nvPr>
        </p:nvSpPr>
        <p:spPr>
          <a:xfrm>
            <a:off x="0" y="76200"/>
            <a:ext cx="9144000" cy="609600"/>
          </a:xfrm>
        </p:spPr>
        <p:txBody>
          <a:bodyPr>
            <a:noAutofit/>
          </a:bodyPr>
          <a:lstStyle/>
          <a:p>
            <a:r>
              <a:rPr lang="en-US" sz="2800" b="1" dirty="0" smtClean="0"/>
              <a:t>Fit to Lengths was improved with each successive model</a:t>
            </a:r>
            <a:endParaRPr lang="en-US" sz="2800" b="1" dirty="0"/>
          </a:p>
        </p:txBody>
      </p:sp>
      <p:grpSp>
        <p:nvGrpSpPr>
          <p:cNvPr id="7" name="Group 6"/>
          <p:cNvGrpSpPr/>
          <p:nvPr/>
        </p:nvGrpSpPr>
        <p:grpSpPr>
          <a:xfrm>
            <a:off x="228600" y="1076890"/>
            <a:ext cx="3124200" cy="3723709"/>
            <a:chOff x="228600" y="2571031"/>
            <a:chExt cx="2743200" cy="328133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109161"/>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219200" y="2571031"/>
              <a:ext cx="1026243" cy="369332"/>
            </a:xfrm>
            <a:prstGeom prst="rect">
              <a:avLst/>
            </a:prstGeom>
            <a:noFill/>
          </p:spPr>
          <p:txBody>
            <a:bodyPr wrap="none" rtlCol="0">
              <a:spAutoFit/>
            </a:bodyPr>
            <a:lstStyle/>
            <a:p>
              <a:r>
                <a:rPr lang="en-US" dirty="0" smtClean="0"/>
                <a:t>Model_2</a:t>
              </a:r>
              <a:endParaRPr lang="en-US" sz="2400" dirty="0"/>
            </a:p>
          </p:txBody>
        </p:sp>
      </p:grpSp>
      <p:grpSp>
        <p:nvGrpSpPr>
          <p:cNvPr id="10" name="Group 9"/>
          <p:cNvGrpSpPr/>
          <p:nvPr/>
        </p:nvGrpSpPr>
        <p:grpSpPr>
          <a:xfrm>
            <a:off x="3244286" y="1090616"/>
            <a:ext cx="2932176" cy="3709983"/>
            <a:chOff x="3124200" y="2552123"/>
            <a:chExt cx="2743200" cy="3300238"/>
          </a:xfrm>
        </p:grpSpPr>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109161"/>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075176" y="2552123"/>
              <a:ext cx="1026243" cy="369332"/>
            </a:xfrm>
            <a:prstGeom prst="rect">
              <a:avLst/>
            </a:prstGeom>
            <a:noFill/>
          </p:spPr>
          <p:txBody>
            <a:bodyPr wrap="none" rtlCol="0">
              <a:spAutoFit/>
            </a:bodyPr>
            <a:lstStyle/>
            <a:p>
              <a:r>
                <a:rPr lang="en-US" dirty="0" smtClean="0"/>
                <a:t>Model_3</a:t>
              </a:r>
              <a:endParaRPr lang="en-US" dirty="0"/>
            </a:p>
          </p:txBody>
        </p:sp>
      </p:grpSp>
      <p:grpSp>
        <p:nvGrpSpPr>
          <p:cNvPr id="13" name="Group 12"/>
          <p:cNvGrpSpPr/>
          <p:nvPr/>
        </p:nvGrpSpPr>
        <p:grpSpPr>
          <a:xfrm>
            <a:off x="6049659" y="1102807"/>
            <a:ext cx="3018141" cy="3709982"/>
            <a:chOff x="6019800" y="2552124"/>
            <a:chExt cx="2743200" cy="3300238"/>
          </a:xfrm>
        </p:grpSpPr>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109162"/>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940917" y="2552124"/>
              <a:ext cx="1026243" cy="369332"/>
            </a:xfrm>
            <a:prstGeom prst="rect">
              <a:avLst/>
            </a:prstGeom>
            <a:noFill/>
          </p:spPr>
          <p:txBody>
            <a:bodyPr wrap="none" rtlCol="0">
              <a:spAutoFit/>
            </a:bodyPr>
            <a:lstStyle/>
            <a:p>
              <a:r>
                <a:rPr lang="en-US" dirty="0" smtClean="0"/>
                <a:t>Model_4</a:t>
              </a:r>
              <a:endParaRPr lang="en-US" sz="2400" dirty="0"/>
            </a:p>
          </p:txBody>
        </p:sp>
      </p:grpSp>
      <p:sp>
        <p:nvSpPr>
          <p:cNvPr id="2" name="Oval 1"/>
          <p:cNvSpPr/>
          <p:nvPr/>
        </p:nvSpPr>
        <p:spPr>
          <a:xfrm>
            <a:off x="2063186" y="2916385"/>
            <a:ext cx="228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69764" y="2918341"/>
            <a:ext cx="228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93426" y="2971340"/>
            <a:ext cx="228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907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47</a:t>
            </a:fld>
            <a:endParaRPr lang="en-US" dirty="0">
              <a:solidFill>
                <a:schemeClr val="tx1">
                  <a:lumMod val="95000"/>
                  <a:lumOff val="5000"/>
                </a:schemeClr>
              </a:solidFill>
            </a:endParaRPr>
          </a:p>
        </p:txBody>
      </p:sp>
      <p:pic>
        <p:nvPicPr>
          <p:cNvPr id="2" name="Picture 1"/>
          <p:cNvPicPr>
            <a:picLocks noChangeAspect="1"/>
          </p:cNvPicPr>
          <p:nvPr/>
        </p:nvPicPr>
        <p:blipFill>
          <a:blip r:embed="rId3"/>
          <a:stretch>
            <a:fillRect/>
          </a:stretch>
        </p:blipFill>
        <p:spPr>
          <a:xfrm>
            <a:off x="3640" y="838200"/>
            <a:ext cx="9140360" cy="4935804"/>
          </a:xfrm>
          <a:prstGeom prst="rect">
            <a:avLst/>
          </a:prstGeom>
        </p:spPr>
      </p:pic>
    </p:spTree>
    <p:extLst>
      <p:ext uri="{BB962C8B-B14F-4D97-AF65-F5344CB8AC3E}">
        <p14:creationId xmlns:p14="http://schemas.microsoft.com/office/powerpoint/2010/main" val="27806141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48</a:t>
            </a:fld>
            <a:endParaRPr lang="en-US" dirty="0">
              <a:solidFill>
                <a:schemeClr val="tx1">
                  <a:lumMod val="95000"/>
                  <a:lumOff val="5000"/>
                </a:schemeClr>
              </a:solidFill>
            </a:endParaRPr>
          </a:p>
        </p:txBody>
      </p:sp>
      <p:sp>
        <p:nvSpPr>
          <p:cNvPr id="6" name="Title 1"/>
          <p:cNvSpPr>
            <a:spLocks noGrp="1"/>
          </p:cNvSpPr>
          <p:nvPr>
            <p:ph type="title"/>
          </p:nvPr>
        </p:nvSpPr>
        <p:spPr>
          <a:xfrm>
            <a:off x="457200" y="274638"/>
            <a:ext cx="8229600" cy="1143000"/>
          </a:xfrm>
        </p:spPr>
        <p:txBody>
          <a:bodyPr/>
          <a:lstStyle/>
          <a:p>
            <a:r>
              <a:rPr lang="en-US" dirty="0" smtClean="0"/>
              <a:t>Fit to Observations</a:t>
            </a:r>
            <a:endParaRPr lang="en-US" dirty="0"/>
          </a:p>
        </p:txBody>
      </p:sp>
      <p:grpSp>
        <p:nvGrpSpPr>
          <p:cNvPr id="7" name="Group 6"/>
          <p:cNvGrpSpPr/>
          <p:nvPr/>
        </p:nvGrpSpPr>
        <p:grpSpPr>
          <a:xfrm>
            <a:off x="426720" y="1676400"/>
            <a:ext cx="4143611" cy="3873501"/>
            <a:chOff x="381000" y="2438399"/>
            <a:chExt cx="4143611" cy="3873501"/>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438399"/>
              <a:ext cx="4143611" cy="387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1125748" y="4173748"/>
              <a:ext cx="312420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570331" y="1678306"/>
            <a:ext cx="4139453" cy="3863975"/>
            <a:chOff x="4699747" y="2438400"/>
            <a:chExt cx="4139453" cy="3863975"/>
          </a:xfrm>
        </p:grpSpPr>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9747" y="2438400"/>
              <a:ext cx="4139453"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5427452" y="4165122"/>
              <a:ext cx="312420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9470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49</a:t>
            </a:fld>
            <a:endParaRPr lang="en-US" dirty="0">
              <a:solidFill>
                <a:schemeClr val="tx1">
                  <a:lumMod val="95000"/>
                  <a:lumOff val="5000"/>
                </a:schemeClr>
              </a:solidFill>
            </a:endParaRPr>
          </a:p>
        </p:txBody>
      </p:sp>
      <p:sp>
        <p:nvSpPr>
          <p:cNvPr id="6" name="Title 1"/>
          <p:cNvSpPr>
            <a:spLocks noGrp="1"/>
          </p:cNvSpPr>
          <p:nvPr>
            <p:ph type="title"/>
          </p:nvPr>
        </p:nvSpPr>
        <p:spPr>
          <a:xfrm>
            <a:off x="457200" y="274638"/>
            <a:ext cx="8229600" cy="1143000"/>
          </a:xfrm>
        </p:spPr>
        <p:txBody>
          <a:bodyPr>
            <a:noAutofit/>
          </a:bodyPr>
          <a:lstStyle/>
          <a:p>
            <a:r>
              <a:rPr lang="en-US" sz="4000" b="1" dirty="0" smtClean="0"/>
              <a:t>Model Configurations</a:t>
            </a:r>
            <a:endParaRPr lang="en-US" sz="4000" b="1" dirty="0"/>
          </a:p>
        </p:txBody>
      </p:sp>
      <p:sp>
        <p:nvSpPr>
          <p:cNvPr id="7" name="Content Placeholder 2"/>
          <p:cNvSpPr>
            <a:spLocks noGrp="1"/>
          </p:cNvSpPr>
          <p:nvPr>
            <p:ph idx="1"/>
          </p:nvPr>
        </p:nvSpPr>
        <p:spPr>
          <a:xfrm>
            <a:off x="228600" y="1600200"/>
            <a:ext cx="8763000" cy="4525963"/>
          </a:xfrm>
        </p:spPr>
        <p:txBody>
          <a:bodyPr>
            <a:normAutofit/>
          </a:bodyPr>
          <a:lstStyle/>
          <a:p>
            <a:r>
              <a:rPr lang="en-US" dirty="0" smtClean="0"/>
              <a:t>The total fishery was parsed into 5 fleets</a:t>
            </a:r>
          </a:p>
          <a:p>
            <a:r>
              <a:rPr lang="en-US" dirty="0" smtClean="0"/>
              <a:t>Commercial </a:t>
            </a:r>
            <a:r>
              <a:rPr lang="en-US" dirty="0"/>
              <a:t>fisheries included </a:t>
            </a:r>
            <a:r>
              <a:rPr lang="en-US" dirty="0" err="1" smtClean="0"/>
              <a:t>handline</a:t>
            </a:r>
            <a:r>
              <a:rPr lang="en-US" dirty="0" smtClean="0"/>
              <a:t> (H&amp;L), gillnet, and shrimp-fishery bycatch</a:t>
            </a:r>
          </a:p>
          <a:p>
            <a:r>
              <a:rPr lang="en-US" dirty="0" smtClean="0"/>
              <a:t>Recreational fisheries included </a:t>
            </a:r>
            <a:r>
              <a:rPr lang="en-US" dirty="0" err="1" smtClean="0"/>
              <a:t>Headboat</a:t>
            </a:r>
            <a:r>
              <a:rPr lang="en-US" dirty="0" smtClean="0"/>
              <a:t> and Charter/Private </a:t>
            </a:r>
          </a:p>
          <a:p>
            <a:r>
              <a:rPr lang="en-US" dirty="0" smtClean="0"/>
              <a:t>Surveys included Commercial H&amp;L CPUE, Shrimp </a:t>
            </a:r>
            <a:r>
              <a:rPr lang="en-US" dirty="0"/>
              <a:t>E</a:t>
            </a:r>
            <a:r>
              <a:rPr lang="en-US" dirty="0" smtClean="0"/>
              <a:t>ffort, Headboat CPUE, SEAMAP Trawl </a:t>
            </a:r>
            <a:r>
              <a:rPr lang="en-US" dirty="0"/>
              <a:t>S</a:t>
            </a:r>
            <a:r>
              <a:rPr lang="en-US" dirty="0" smtClean="0"/>
              <a:t>urvey (age_1), and SEAMAP Larval </a:t>
            </a:r>
            <a:r>
              <a:rPr lang="en-US" dirty="0"/>
              <a:t>S</a:t>
            </a:r>
            <a:r>
              <a:rPr lang="en-US" dirty="0" smtClean="0"/>
              <a:t>urvey (SSB)</a:t>
            </a:r>
            <a:endParaRPr lang="en-US" dirty="0"/>
          </a:p>
        </p:txBody>
      </p:sp>
    </p:spTree>
    <p:extLst>
      <p:ext uri="{BB962C8B-B14F-4D97-AF65-F5344CB8AC3E}">
        <p14:creationId xmlns:p14="http://schemas.microsoft.com/office/powerpoint/2010/main" val="139245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5</a:t>
            </a:fld>
            <a:endParaRPr lang="en-US" dirty="0">
              <a:solidFill>
                <a:schemeClr val="tx1">
                  <a:lumMod val="95000"/>
                  <a:lumOff val="5000"/>
                </a:scheme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200120"/>
            <a:ext cx="8342833" cy="635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6418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50</a:t>
            </a:fld>
            <a:endParaRPr lang="en-US" dirty="0">
              <a:solidFill>
                <a:schemeClr val="tx1">
                  <a:lumMod val="95000"/>
                  <a:lumOff val="5000"/>
                </a:schemeClr>
              </a:solidFill>
            </a:endParaRPr>
          </a:p>
        </p:txBody>
      </p:sp>
      <p:sp>
        <p:nvSpPr>
          <p:cNvPr id="6" name="Title 1"/>
          <p:cNvSpPr>
            <a:spLocks noGrp="1"/>
          </p:cNvSpPr>
          <p:nvPr>
            <p:ph type="title"/>
          </p:nvPr>
        </p:nvSpPr>
        <p:spPr>
          <a:xfrm>
            <a:off x="457200" y="274638"/>
            <a:ext cx="8229600" cy="563562"/>
          </a:xfrm>
        </p:spPr>
        <p:txBody>
          <a:bodyPr>
            <a:normAutofit fontScale="90000"/>
          </a:bodyPr>
          <a:lstStyle/>
          <a:p>
            <a:r>
              <a:rPr lang="en-US" sz="3600" dirty="0" smtClean="0"/>
              <a:t>Landings</a:t>
            </a:r>
            <a:endParaRPr lang="en-US" sz="36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959804"/>
            <a:ext cx="4114799" cy="2469195"/>
          </a:xfrm>
          <a:prstGeom prst="rect">
            <a:avLst/>
          </a:prstGeom>
          <a:solidFill>
            <a:schemeClr val="bg1"/>
          </a:solidFill>
          <a:ln>
            <a:noFill/>
          </a:ln>
          <a:effec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959805"/>
            <a:ext cx="3984769" cy="2469195"/>
          </a:xfrm>
          <a:prstGeom prst="rect">
            <a:avLst/>
          </a:prstGeom>
          <a:solidFill>
            <a:schemeClr val="bg1"/>
          </a:solidFill>
          <a:ln>
            <a:noFill/>
          </a:ln>
          <a:effec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428999"/>
            <a:ext cx="4114799" cy="2743201"/>
          </a:xfrm>
          <a:prstGeom prst="rect">
            <a:avLst/>
          </a:prstGeom>
          <a:solidFill>
            <a:schemeClr val="bg1"/>
          </a:solidFill>
          <a:ln>
            <a:noFill/>
          </a:ln>
          <a:effectLst/>
        </p:spPr>
      </p:pic>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429000"/>
            <a:ext cx="3984769" cy="274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0025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51</a:t>
            </a:fld>
            <a:endParaRPr lang="en-US" dirty="0">
              <a:solidFill>
                <a:schemeClr val="tx1">
                  <a:lumMod val="95000"/>
                  <a:lumOff val="5000"/>
                </a:schemeClr>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675" y="381000"/>
            <a:ext cx="7725850" cy="2514600"/>
          </a:xfrm>
          <a:prstGeom prst="rect">
            <a:avLst/>
          </a:prstGeom>
          <a:solidFill>
            <a:schemeClr val="bg1"/>
          </a:solidFill>
          <a:ln>
            <a:noFill/>
          </a:ln>
          <a:effec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048000"/>
            <a:ext cx="3200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835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52</a:t>
            </a:fld>
            <a:endParaRPr lang="en-US" dirty="0">
              <a:solidFill>
                <a:schemeClr val="tx1">
                  <a:lumMod val="95000"/>
                  <a:lumOff val="5000"/>
                </a:schemeClr>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676" y="572245"/>
            <a:ext cx="5900648" cy="565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457200" y="18209"/>
            <a:ext cx="8229600" cy="554036"/>
          </a:xfrm>
        </p:spPr>
        <p:txBody>
          <a:bodyPr>
            <a:noAutofit/>
          </a:bodyPr>
          <a:lstStyle/>
          <a:p>
            <a:r>
              <a:rPr lang="en-US" sz="3200" b="1" dirty="0"/>
              <a:t>L</a:t>
            </a:r>
            <a:r>
              <a:rPr lang="en-US" sz="3200" b="1" dirty="0" smtClean="0"/>
              <a:t>ife </a:t>
            </a:r>
            <a:r>
              <a:rPr lang="en-US" sz="3200" b="1" dirty="0"/>
              <a:t>H</a:t>
            </a:r>
            <a:r>
              <a:rPr lang="en-US" sz="3200" b="1" dirty="0" smtClean="0"/>
              <a:t>istory Functions</a:t>
            </a:r>
            <a:endParaRPr lang="en-US" sz="3200" b="1" dirty="0"/>
          </a:p>
        </p:txBody>
      </p:sp>
    </p:spTree>
    <p:extLst>
      <p:ext uri="{BB962C8B-B14F-4D97-AF65-F5344CB8AC3E}">
        <p14:creationId xmlns:p14="http://schemas.microsoft.com/office/powerpoint/2010/main" val="2353131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53</a:t>
            </a:fld>
            <a:endParaRPr lang="en-US" dirty="0">
              <a:solidFill>
                <a:schemeClr val="tx1">
                  <a:lumMod val="95000"/>
                  <a:lumOff val="5000"/>
                </a:schemeClr>
              </a:solidFill>
            </a:endParaRPr>
          </a:p>
        </p:txBody>
      </p:sp>
      <p:sp>
        <p:nvSpPr>
          <p:cNvPr id="6" name="Content Placeholder 2"/>
          <p:cNvSpPr>
            <a:spLocks noGrp="1"/>
          </p:cNvSpPr>
          <p:nvPr>
            <p:ph idx="1"/>
          </p:nvPr>
        </p:nvSpPr>
        <p:spPr>
          <a:xfrm>
            <a:off x="457200" y="1600200"/>
            <a:ext cx="8229600" cy="4525963"/>
          </a:xfrm>
        </p:spPr>
        <p:txBody>
          <a:bodyPr>
            <a:normAutofit/>
          </a:bodyPr>
          <a:lstStyle/>
          <a:p>
            <a:r>
              <a:rPr lang="en-US" sz="4000" dirty="0" smtClean="0"/>
              <a:t>Try constant growth with time varying </a:t>
            </a:r>
            <a:r>
              <a:rPr lang="en-US" sz="4000" dirty="0" err="1" smtClean="0"/>
              <a:t>selctivities</a:t>
            </a:r>
            <a:endParaRPr lang="en-US" sz="4000" dirty="0" smtClean="0"/>
          </a:p>
        </p:txBody>
      </p:sp>
      <p:sp>
        <p:nvSpPr>
          <p:cNvPr id="7" name="Title 1"/>
          <p:cNvSpPr>
            <a:spLocks noGrp="1"/>
          </p:cNvSpPr>
          <p:nvPr>
            <p:ph type="title"/>
          </p:nvPr>
        </p:nvSpPr>
        <p:spPr>
          <a:xfrm>
            <a:off x="457200" y="274638"/>
            <a:ext cx="8229600" cy="1143000"/>
          </a:xfrm>
        </p:spPr>
        <p:txBody>
          <a:bodyPr/>
          <a:lstStyle/>
          <a:p>
            <a:r>
              <a:rPr lang="en-US" dirty="0" smtClean="0"/>
              <a:t>Next Steps</a:t>
            </a:r>
            <a:endParaRPr lang="en-US" dirty="0"/>
          </a:p>
        </p:txBody>
      </p:sp>
    </p:spTree>
    <p:extLst>
      <p:ext uri="{BB962C8B-B14F-4D97-AF65-F5344CB8AC3E}">
        <p14:creationId xmlns:p14="http://schemas.microsoft.com/office/powerpoint/2010/main" val="35816860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54</a:t>
            </a:fld>
            <a:endParaRPr lang="en-US" dirty="0">
              <a:solidFill>
                <a:schemeClr val="tx1">
                  <a:lumMod val="95000"/>
                  <a:lumOff val="5000"/>
                </a:schemeClr>
              </a:solidFill>
            </a:endParaRPr>
          </a:p>
        </p:txBody>
      </p:sp>
      <p:sp>
        <p:nvSpPr>
          <p:cNvPr id="6" name="TextBox 5"/>
          <p:cNvSpPr txBox="1"/>
          <p:nvPr/>
        </p:nvSpPr>
        <p:spPr>
          <a:xfrm>
            <a:off x="457200" y="392668"/>
            <a:ext cx="8305800" cy="830997"/>
          </a:xfrm>
          <a:prstGeom prst="rect">
            <a:avLst/>
          </a:prstGeom>
          <a:noFill/>
        </p:spPr>
        <p:txBody>
          <a:bodyPr wrap="square" rtlCol="0">
            <a:spAutoFit/>
          </a:bodyPr>
          <a:lstStyle/>
          <a:p>
            <a:pPr algn="ctr"/>
            <a:r>
              <a:rPr lang="en-US" sz="2400" b="1" dirty="0" smtClean="0"/>
              <a:t>Additive random walk deviations in the growth parameters</a:t>
            </a:r>
          </a:p>
          <a:p>
            <a:pPr algn="ctr"/>
            <a:r>
              <a:rPr lang="en-US" sz="2400" b="1" i="1" dirty="0" err="1" smtClean="0"/>
              <a:t>parm</a:t>
            </a:r>
            <a:r>
              <a:rPr lang="en-US" sz="2400" b="1" i="1" dirty="0" smtClean="0"/>
              <a:t>’ (y) = </a:t>
            </a:r>
            <a:r>
              <a:rPr lang="en-US" sz="2400" b="1" i="1" dirty="0" err="1" smtClean="0"/>
              <a:t>parm</a:t>
            </a:r>
            <a:r>
              <a:rPr lang="en-US" sz="2400" b="1" i="1" dirty="0" smtClean="0"/>
              <a:t> (y-1) + </a:t>
            </a:r>
            <a:r>
              <a:rPr lang="en-US" sz="2400" b="1" i="1" dirty="0" err="1" smtClean="0"/>
              <a:t>dev</a:t>
            </a:r>
            <a:r>
              <a:rPr lang="en-US" sz="2400" b="1" i="1" dirty="0" smtClean="0"/>
              <a:t>(y)</a:t>
            </a:r>
            <a:endParaRPr lang="en-US" sz="2400" b="1" i="1"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86" y="1336133"/>
            <a:ext cx="3992459" cy="239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983" y="1336133"/>
            <a:ext cx="3992459" cy="239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86" y="3711648"/>
            <a:ext cx="3991697" cy="239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6463" y="3708600"/>
            <a:ext cx="4000217" cy="239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3861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55</a:t>
            </a:fld>
            <a:endParaRPr lang="en-US" dirty="0">
              <a:solidFill>
                <a:schemeClr val="tx1">
                  <a:lumMod val="95000"/>
                  <a:lumOff val="5000"/>
                </a:schemeClr>
              </a:solidFill>
            </a:endParaRPr>
          </a:p>
        </p:txBody>
      </p:sp>
      <p:sp>
        <p:nvSpPr>
          <p:cNvPr id="6" name="Title 1"/>
          <p:cNvSpPr>
            <a:spLocks noGrp="1"/>
          </p:cNvSpPr>
          <p:nvPr>
            <p:ph type="title"/>
          </p:nvPr>
        </p:nvSpPr>
        <p:spPr>
          <a:xfrm>
            <a:off x="55617" y="0"/>
            <a:ext cx="9144000" cy="1143000"/>
          </a:xfrm>
        </p:spPr>
        <p:txBody>
          <a:bodyPr>
            <a:noAutofit/>
          </a:bodyPr>
          <a:lstStyle/>
          <a:p>
            <a:r>
              <a:rPr lang="en-US" sz="2800" dirty="0" smtClean="0"/>
              <a:t>Time varying growth adds 92 parameters but </a:t>
            </a:r>
            <a:br>
              <a:rPr lang="en-US" sz="2800" dirty="0" smtClean="0"/>
            </a:br>
            <a:r>
              <a:rPr lang="en-US" sz="2800" dirty="0" smtClean="0"/>
              <a:t>reduces LL by 769 units</a:t>
            </a:r>
            <a:endParaRPr lang="en-US" sz="28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08666"/>
            <a:ext cx="620723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14800" y="1339334"/>
            <a:ext cx="1037463" cy="369332"/>
          </a:xfrm>
          <a:prstGeom prst="rect">
            <a:avLst/>
          </a:prstGeom>
          <a:noFill/>
        </p:spPr>
        <p:txBody>
          <a:bodyPr wrap="none" rtlCol="0">
            <a:spAutoFit/>
          </a:bodyPr>
          <a:lstStyle/>
          <a:p>
            <a:r>
              <a:rPr lang="en-US" b="1" dirty="0" smtClean="0"/>
              <a:t>Model_3</a:t>
            </a:r>
            <a:endParaRPr lang="en-US" b="1" dirty="0"/>
          </a:p>
        </p:txBody>
      </p:sp>
      <p:sp>
        <p:nvSpPr>
          <p:cNvPr id="9" name="TextBox 8"/>
          <p:cNvSpPr txBox="1"/>
          <p:nvPr/>
        </p:nvSpPr>
        <p:spPr>
          <a:xfrm>
            <a:off x="5334000" y="1339334"/>
            <a:ext cx="1037463" cy="369332"/>
          </a:xfrm>
          <a:prstGeom prst="rect">
            <a:avLst/>
          </a:prstGeom>
          <a:noFill/>
        </p:spPr>
        <p:txBody>
          <a:bodyPr wrap="none" rtlCol="0">
            <a:spAutoFit/>
          </a:bodyPr>
          <a:lstStyle/>
          <a:p>
            <a:r>
              <a:rPr lang="en-US" b="1" dirty="0" smtClean="0"/>
              <a:t>Model_4</a:t>
            </a:r>
            <a:endParaRPr lang="en-US" b="1" dirty="0"/>
          </a:p>
        </p:txBody>
      </p:sp>
      <p:cxnSp>
        <p:nvCxnSpPr>
          <p:cNvPr id="10" name="Straight Connector 9"/>
          <p:cNvCxnSpPr/>
          <p:nvPr/>
        </p:nvCxnSpPr>
        <p:spPr>
          <a:xfrm>
            <a:off x="1524000" y="1339334"/>
            <a:ext cx="6131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14800" y="1708666"/>
            <a:ext cx="22454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6371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56</a:t>
            </a:fld>
            <a:endParaRPr lang="en-US" dirty="0">
              <a:solidFill>
                <a:schemeClr val="tx1">
                  <a:lumMod val="95000"/>
                  <a:lumOff val="5000"/>
                </a:schemeClr>
              </a:solidFill>
            </a:endParaRPr>
          </a:p>
        </p:txBody>
      </p:sp>
      <p:sp>
        <p:nvSpPr>
          <p:cNvPr id="6" name="Title 1"/>
          <p:cNvSpPr>
            <a:spLocks noGrp="1"/>
          </p:cNvSpPr>
          <p:nvPr>
            <p:ph type="title"/>
          </p:nvPr>
        </p:nvSpPr>
        <p:spPr>
          <a:xfrm>
            <a:off x="457200" y="152400"/>
            <a:ext cx="8229600" cy="639762"/>
          </a:xfrm>
        </p:spPr>
        <p:txBody>
          <a:bodyPr>
            <a:noAutofit/>
          </a:bodyPr>
          <a:lstStyle/>
          <a:p>
            <a:r>
              <a:rPr lang="en-US" sz="2800" b="1" dirty="0" smtClean="0"/>
              <a:t>Fits to HL CPUE</a:t>
            </a:r>
            <a:endParaRPr lang="en-US" sz="2800" b="1"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158" y="968946"/>
            <a:ext cx="2636095" cy="263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968946"/>
            <a:ext cx="2636095" cy="263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3352800"/>
            <a:ext cx="2611653" cy="261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8744" y="3352800"/>
            <a:ext cx="2636095" cy="263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676400" y="1269396"/>
            <a:ext cx="840295" cy="307777"/>
          </a:xfrm>
          <a:prstGeom prst="rect">
            <a:avLst/>
          </a:prstGeom>
          <a:noFill/>
        </p:spPr>
        <p:txBody>
          <a:bodyPr wrap="none" rtlCol="0">
            <a:spAutoFit/>
          </a:bodyPr>
          <a:lstStyle/>
          <a:p>
            <a:r>
              <a:rPr lang="en-US" sz="1400" dirty="0" smtClean="0"/>
              <a:t>Model_1</a:t>
            </a:r>
            <a:endParaRPr lang="en-US" sz="1400" dirty="0"/>
          </a:p>
        </p:txBody>
      </p:sp>
      <p:sp>
        <p:nvSpPr>
          <p:cNvPr id="12" name="TextBox 11"/>
          <p:cNvSpPr txBox="1"/>
          <p:nvPr/>
        </p:nvSpPr>
        <p:spPr>
          <a:xfrm>
            <a:off x="4724400" y="1309588"/>
            <a:ext cx="840295" cy="307777"/>
          </a:xfrm>
          <a:prstGeom prst="rect">
            <a:avLst/>
          </a:prstGeom>
          <a:noFill/>
        </p:spPr>
        <p:txBody>
          <a:bodyPr wrap="none" rtlCol="0">
            <a:spAutoFit/>
          </a:bodyPr>
          <a:lstStyle/>
          <a:p>
            <a:r>
              <a:rPr lang="en-US" sz="1400" dirty="0" smtClean="0"/>
              <a:t>Model_2</a:t>
            </a:r>
            <a:endParaRPr lang="en-US" sz="1400" dirty="0"/>
          </a:p>
        </p:txBody>
      </p:sp>
      <p:sp>
        <p:nvSpPr>
          <p:cNvPr id="13" name="TextBox 12"/>
          <p:cNvSpPr txBox="1"/>
          <p:nvPr/>
        </p:nvSpPr>
        <p:spPr>
          <a:xfrm>
            <a:off x="1676400" y="3653250"/>
            <a:ext cx="840295" cy="307777"/>
          </a:xfrm>
          <a:prstGeom prst="rect">
            <a:avLst/>
          </a:prstGeom>
          <a:noFill/>
        </p:spPr>
        <p:txBody>
          <a:bodyPr wrap="none" rtlCol="0">
            <a:spAutoFit/>
          </a:bodyPr>
          <a:lstStyle/>
          <a:p>
            <a:r>
              <a:rPr lang="en-US" sz="1400" dirty="0" smtClean="0"/>
              <a:t>Model_3</a:t>
            </a:r>
            <a:endParaRPr lang="en-US" sz="1400" dirty="0"/>
          </a:p>
        </p:txBody>
      </p:sp>
      <p:sp>
        <p:nvSpPr>
          <p:cNvPr id="14" name="TextBox 13"/>
          <p:cNvSpPr txBox="1"/>
          <p:nvPr/>
        </p:nvSpPr>
        <p:spPr>
          <a:xfrm>
            <a:off x="4724400" y="3735099"/>
            <a:ext cx="840295" cy="307777"/>
          </a:xfrm>
          <a:prstGeom prst="rect">
            <a:avLst/>
          </a:prstGeom>
          <a:noFill/>
        </p:spPr>
        <p:txBody>
          <a:bodyPr wrap="none" rtlCol="0">
            <a:spAutoFit/>
          </a:bodyPr>
          <a:lstStyle/>
          <a:p>
            <a:r>
              <a:rPr lang="en-US" sz="1400" dirty="0" smtClean="0"/>
              <a:t>Model_4</a:t>
            </a:r>
            <a:endParaRPr lang="en-US" sz="1400" dirty="0"/>
          </a:p>
        </p:txBody>
      </p:sp>
    </p:spTree>
    <p:extLst>
      <p:ext uri="{BB962C8B-B14F-4D97-AF65-F5344CB8AC3E}">
        <p14:creationId xmlns:p14="http://schemas.microsoft.com/office/powerpoint/2010/main" val="4112894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6</a:t>
            </a:fld>
            <a:endParaRPr lang="en-US" dirty="0">
              <a:solidFill>
                <a:schemeClr val="tx1">
                  <a:lumMod val="95000"/>
                  <a:lumOff val="5000"/>
                </a:schemeClr>
              </a:solidFill>
            </a:endParaRPr>
          </a:p>
        </p:txBody>
      </p:sp>
      <p:sp>
        <p:nvSpPr>
          <p:cNvPr id="6" name="Title 1"/>
          <p:cNvSpPr>
            <a:spLocks noGrp="1"/>
          </p:cNvSpPr>
          <p:nvPr>
            <p:ph type="title"/>
          </p:nvPr>
        </p:nvSpPr>
        <p:spPr>
          <a:xfrm>
            <a:off x="457200" y="274638"/>
            <a:ext cx="8229600" cy="563562"/>
          </a:xfrm>
        </p:spPr>
        <p:txBody>
          <a:bodyPr>
            <a:normAutofit fontScale="90000"/>
          </a:bodyPr>
          <a:lstStyle/>
          <a:p>
            <a:r>
              <a:rPr lang="en-US" sz="3600" dirty="0" smtClean="0"/>
              <a:t>Landings</a:t>
            </a:r>
            <a:endParaRPr lang="en-US" sz="3600"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615" y="823929"/>
            <a:ext cx="7794769" cy="536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323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Isely </a:t>
            </a:r>
            <a:r>
              <a:rPr lang="en-US" dirty="0">
                <a:solidFill>
                  <a:schemeClr val="tx1">
                    <a:lumMod val="95000"/>
                    <a:lumOff val="5000"/>
                  </a:schemeClr>
                </a:solidFill>
              </a:rPr>
              <a:t>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7</a:t>
            </a:fld>
            <a:endParaRPr lang="en-US" dirty="0">
              <a:solidFill>
                <a:schemeClr val="tx1">
                  <a:lumMod val="95000"/>
                  <a:lumOff val="5000"/>
                </a:schemeClr>
              </a:solidFill>
            </a:endParaRPr>
          </a:p>
        </p:txBody>
      </p:sp>
      <p:pic>
        <p:nvPicPr>
          <p:cNvPr id="2" name="Picture 1"/>
          <p:cNvPicPr>
            <a:picLocks noChangeAspect="1"/>
          </p:cNvPicPr>
          <p:nvPr/>
        </p:nvPicPr>
        <p:blipFill>
          <a:blip r:embed="rId3"/>
          <a:stretch>
            <a:fillRect/>
          </a:stretch>
        </p:blipFill>
        <p:spPr>
          <a:xfrm>
            <a:off x="206586" y="1295400"/>
            <a:ext cx="8730827" cy="4090360"/>
          </a:xfrm>
          <a:prstGeom prst="rect">
            <a:avLst/>
          </a:prstGeom>
        </p:spPr>
      </p:pic>
    </p:spTree>
    <p:extLst>
      <p:ext uri="{BB962C8B-B14F-4D97-AF65-F5344CB8AC3E}">
        <p14:creationId xmlns:p14="http://schemas.microsoft.com/office/powerpoint/2010/main" val="2600303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8</a:t>
            </a:fld>
            <a:endParaRPr lang="en-US" dirty="0">
              <a:solidFill>
                <a:schemeClr val="tx1">
                  <a:lumMod val="95000"/>
                  <a:lumOff val="5000"/>
                </a:schemeClr>
              </a:solidFill>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685800"/>
            <a:ext cx="533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63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3200400" y="6400800"/>
            <a:ext cx="5943600" cy="365125"/>
          </a:xfrm>
        </p:spPr>
        <p:txBody>
          <a:bodyPr/>
          <a:lstStyle/>
          <a:p>
            <a:pPr algn="r"/>
            <a:r>
              <a:rPr lang="en-US" dirty="0" smtClean="0">
                <a:solidFill>
                  <a:schemeClr val="tx1">
                    <a:lumMod val="95000"/>
                    <a:lumOff val="5000"/>
                  </a:schemeClr>
                </a:solidFill>
              </a:rPr>
              <a:t>J.J. </a:t>
            </a:r>
            <a:r>
              <a:rPr lang="en-US" dirty="0">
                <a:solidFill>
                  <a:schemeClr val="tx1">
                    <a:lumMod val="95000"/>
                    <a:lumOff val="5000"/>
                  </a:schemeClr>
                </a:solidFill>
              </a:rPr>
              <a:t>Isely et al. | </a:t>
            </a:r>
            <a:r>
              <a:rPr lang="en-US" dirty="0" smtClean="0">
                <a:solidFill>
                  <a:schemeClr val="tx1">
                    <a:lumMod val="95000"/>
                    <a:lumOff val="5000"/>
                  </a:schemeClr>
                </a:solidFill>
              </a:rPr>
              <a:t>CAPAM Workshop</a:t>
            </a:r>
            <a:r>
              <a:rPr lang="en-US" dirty="0">
                <a:solidFill>
                  <a:schemeClr val="tx1">
                    <a:lumMod val="95000"/>
                    <a:lumOff val="5000"/>
                  </a:schemeClr>
                </a:solidFill>
              </a:rPr>
              <a:t> | </a:t>
            </a:r>
            <a:r>
              <a:rPr lang="en-US" dirty="0" smtClean="0">
                <a:solidFill>
                  <a:schemeClr val="tx1">
                    <a:lumMod val="95000"/>
                    <a:lumOff val="5000"/>
                  </a:schemeClr>
                </a:solidFill>
              </a:rPr>
              <a:t>La Jolla, CA</a:t>
            </a:r>
            <a:r>
              <a:rPr lang="en-US" dirty="0">
                <a:solidFill>
                  <a:schemeClr val="tx1">
                    <a:lumMod val="95000"/>
                    <a:lumOff val="5000"/>
                  </a:schemeClr>
                </a:solidFill>
              </a:rPr>
              <a:t> | </a:t>
            </a:r>
            <a:r>
              <a:rPr lang="en-US" dirty="0" smtClean="0">
                <a:solidFill>
                  <a:schemeClr val="tx1">
                    <a:lumMod val="95000"/>
                    <a:lumOff val="5000"/>
                  </a:schemeClr>
                </a:solidFill>
              </a:rPr>
              <a:t>November 3-7, 2014  </a:t>
            </a:r>
          </a:p>
          <a:p>
            <a:pPr algn="r"/>
            <a:r>
              <a:rPr lang="en-US" dirty="0" smtClean="0">
                <a:solidFill>
                  <a:schemeClr val="tx1">
                    <a:lumMod val="95000"/>
                    <a:lumOff val="5000"/>
                  </a:schemeClr>
                </a:solidFill>
              </a:rPr>
              <a:t>Growth</a:t>
            </a:r>
            <a:r>
              <a:rPr lang="en-US" dirty="0">
                <a:solidFill>
                  <a:schemeClr val="tx1">
                    <a:lumMod val="95000"/>
                    <a:lumOff val="5000"/>
                  </a:schemeClr>
                </a:solidFill>
              </a:rPr>
              <a:t>: theory, estimation, and application in fishery stock assessment models</a:t>
            </a:r>
            <a:r>
              <a:rPr lang="en-US" dirty="0" smtClean="0">
                <a:solidFill>
                  <a:schemeClr val="tx1">
                    <a:lumMod val="95000"/>
                    <a:lumOff val="5000"/>
                  </a:schemeClr>
                </a:solidFill>
              </a:rPr>
              <a:t> | Page </a:t>
            </a:r>
            <a:fld id="{632D3AEB-7CBE-3049-91AC-335C6B4F5BF6}" type="slidenum">
              <a:rPr lang="en-US" smtClean="0">
                <a:solidFill>
                  <a:schemeClr val="tx1">
                    <a:lumMod val="95000"/>
                    <a:lumOff val="5000"/>
                  </a:schemeClr>
                </a:solidFill>
              </a:rPr>
              <a:pPr algn="r"/>
              <a:t>9</a:t>
            </a:fld>
            <a:endParaRPr lang="en-US" dirty="0">
              <a:solidFill>
                <a:schemeClr val="tx1">
                  <a:lumMod val="95000"/>
                  <a:lumOff val="5000"/>
                </a:schemeClr>
              </a:solidFill>
            </a:endParaRPr>
          </a:p>
        </p:txBody>
      </p:sp>
      <p:sp>
        <p:nvSpPr>
          <p:cNvPr id="6" name="Title 3"/>
          <p:cNvSpPr>
            <a:spLocks noGrp="1"/>
          </p:cNvSpPr>
          <p:nvPr>
            <p:ph type="title"/>
          </p:nvPr>
        </p:nvSpPr>
        <p:spPr>
          <a:xfrm>
            <a:off x="457200" y="274638"/>
            <a:ext cx="8229600" cy="1143000"/>
          </a:xfrm>
        </p:spPr>
        <p:txBody>
          <a:bodyPr/>
          <a:lstStyle/>
          <a:p>
            <a:r>
              <a:rPr lang="en-US" dirty="0" smtClean="0"/>
              <a:t>Investigative Model Configures</a:t>
            </a:r>
            <a:endParaRPr lang="en-US" dirty="0"/>
          </a:p>
        </p:txBody>
      </p:sp>
      <p:sp>
        <p:nvSpPr>
          <p:cNvPr id="7" name="Content Placeholder 4"/>
          <p:cNvSpPr>
            <a:spLocks noGrp="1"/>
          </p:cNvSpPr>
          <p:nvPr>
            <p:ph idx="1"/>
          </p:nvPr>
        </p:nvSpPr>
        <p:spPr>
          <a:xfrm>
            <a:off x="457200" y="1600200"/>
            <a:ext cx="8229600" cy="4525963"/>
          </a:xfrm>
        </p:spPr>
        <p:txBody>
          <a:bodyPr>
            <a:noAutofit/>
          </a:bodyPr>
          <a:lstStyle/>
          <a:p>
            <a:r>
              <a:rPr lang="en-US" sz="2000" dirty="0"/>
              <a:t>KMK_GOM_1:</a:t>
            </a:r>
            <a:r>
              <a:rPr lang="en-US" sz="2000" dirty="0" smtClean="0"/>
              <a:t>	</a:t>
            </a:r>
            <a:r>
              <a:rPr lang="en-US" sz="2000" dirty="0" smtClean="0"/>
              <a:t>uses </a:t>
            </a:r>
            <a:r>
              <a:rPr lang="en-US" sz="2000" dirty="0"/>
              <a:t>CPUE only with no </a:t>
            </a:r>
            <a:r>
              <a:rPr lang="en-US" sz="2000" dirty="0" smtClean="0"/>
              <a:t>length </a:t>
            </a:r>
            <a:r>
              <a:rPr lang="en-US" sz="2000" dirty="0"/>
              <a:t>or </a:t>
            </a:r>
            <a:r>
              <a:rPr lang="en-US" sz="2000" dirty="0" smtClean="0"/>
              <a:t>age-at-length(AAL);                   </a:t>
            </a:r>
            <a:endParaRPr lang="en-US" sz="2000" dirty="0"/>
          </a:p>
          <a:p>
            <a:pPr marL="0" indent="0">
              <a:buNone/>
            </a:pPr>
            <a:r>
              <a:rPr lang="en-US" sz="2000" dirty="0"/>
              <a:t>		</a:t>
            </a:r>
            <a:r>
              <a:rPr lang="en-US" sz="2000" dirty="0" smtClean="0"/>
              <a:t>Two </a:t>
            </a:r>
            <a:r>
              <a:rPr lang="en-US" sz="2000" dirty="0"/>
              <a:t>length bins (i.e. one big plus group)                  </a:t>
            </a:r>
          </a:p>
          <a:p>
            <a:pPr marL="0" indent="0">
              <a:buNone/>
            </a:pPr>
            <a:r>
              <a:rPr lang="en-US" sz="2000" dirty="0"/>
              <a:t>		</a:t>
            </a:r>
            <a:r>
              <a:rPr lang="en-US" sz="2000" dirty="0" smtClean="0"/>
              <a:t>Allows </a:t>
            </a:r>
            <a:r>
              <a:rPr lang="en-US" sz="2000" dirty="0"/>
              <a:t>recruitment </a:t>
            </a:r>
            <a:r>
              <a:rPr lang="en-US" sz="2000" dirty="0" smtClean="0"/>
              <a:t>deviations;                                   </a:t>
            </a:r>
            <a:endParaRPr lang="en-US" sz="2000" dirty="0"/>
          </a:p>
          <a:p>
            <a:pPr marL="0" indent="0">
              <a:buNone/>
            </a:pPr>
            <a:r>
              <a:rPr lang="en-US" sz="2000" dirty="0"/>
              <a:t>		</a:t>
            </a:r>
            <a:r>
              <a:rPr lang="en-US" sz="2000" dirty="0" smtClean="0"/>
              <a:t>Fixed sex-specific growth </a:t>
            </a:r>
            <a:r>
              <a:rPr lang="en-US" sz="2000" dirty="0"/>
              <a:t>at </a:t>
            </a:r>
            <a:r>
              <a:rPr lang="en-US" sz="2000" dirty="0" smtClean="0"/>
              <a:t>Data Workshop </a:t>
            </a:r>
            <a:r>
              <a:rPr lang="en-US" sz="2000" dirty="0"/>
              <a:t>values                                  </a:t>
            </a:r>
          </a:p>
          <a:p>
            <a:r>
              <a:rPr lang="en-US" sz="2000" dirty="0" smtClean="0"/>
              <a:t>KMK_GOM_2</a:t>
            </a:r>
            <a:r>
              <a:rPr lang="en-US" sz="2000" dirty="0"/>
              <a:t>:	</a:t>
            </a:r>
            <a:r>
              <a:rPr lang="en-US" sz="2000" dirty="0" smtClean="0"/>
              <a:t>start </a:t>
            </a:r>
            <a:r>
              <a:rPr lang="en-US" sz="2000" dirty="0"/>
              <a:t>with #1                                         </a:t>
            </a:r>
          </a:p>
          <a:p>
            <a:pPr marL="0" indent="0">
              <a:buNone/>
            </a:pPr>
            <a:r>
              <a:rPr lang="en-US" sz="2000" dirty="0"/>
              <a:t>		</a:t>
            </a:r>
            <a:r>
              <a:rPr lang="en-US" sz="2000" dirty="0" smtClean="0"/>
              <a:t>Add </a:t>
            </a:r>
            <a:r>
              <a:rPr lang="en-US" sz="2000" dirty="0"/>
              <a:t>only lengths and </a:t>
            </a:r>
            <a:r>
              <a:rPr lang="en-US" sz="2000" dirty="0" smtClean="0"/>
              <a:t>selectivity                                 </a:t>
            </a:r>
            <a:endParaRPr lang="en-US" sz="2000" dirty="0"/>
          </a:p>
          <a:p>
            <a:r>
              <a:rPr lang="en-US" sz="2000" dirty="0" smtClean="0"/>
              <a:t>KMK_GOM_3</a:t>
            </a:r>
            <a:r>
              <a:rPr lang="en-US" sz="2000" dirty="0"/>
              <a:t>:	</a:t>
            </a:r>
            <a:r>
              <a:rPr lang="en-US" sz="2000" dirty="0" smtClean="0"/>
              <a:t>starts </a:t>
            </a:r>
            <a:r>
              <a:rPr lang="en-US" sz="2000" dirty="0"/>
              <a:t>with #2                                        </a:t>
            </a:r>
          </a:p>
          <a:p>
            <a:pPr marL="0" indent="0">
              <a:buNone/>
            </a:pPr>
            <a:r>
              <a:rPr lang="en-US" sz="2000" dirty="0"/>
              <a:t>		</a:t>
            </a:r>
            <a:r>
              <a:rPr lang="en-US" sz="2000" dirty="0" smtClean="0"/>
              <a:t>Adds </a:t>
            </a:r>
            <a:r>
              <a:rPr lang="en-US" sz="2000" dirty="0" smtClean="0"/>
              <a:t>Age at Length                                                   </a:t>
            </a:r>
            <a:endParaRPr lang="en-US" sz="2000" dirty="0"/>
          </a:p>
          <a:p>
            <a:pPr marL="0" indent="0">
              <a:buNone/>
            </a:pPr>
            <a:r>
              <a:rPr lang="en-US" sz="2000" dirty="0"/>
              <a:t>		</a:t>
            </a:r>
            <a:r>
              <a:rPr lang="en-US" sz="2000" dirty="0" smtClean="0"/>
              <a:t>Freely </a:t>
            </a:r>
            <a:r>
              <a:rPr lang="en-US" sz="2000" dirty="0"/>
              <a:t>estimated </a:t>
            </a:r>
            <a:r>
              <a:rPr lang="en-US" sz="2000" dirty="0" smtClean="0"/>
              <a:t>constant (time invariant) growth </a:t>
            </a:r>
            <a:r>
              <a:rPr lang="en-US" sz="2000" dirty="0"/>
              <a:t>(i.e. no </a:t>
            </a:r>
            <a:r>
              <a:rPr lang="en-US" sz="2000" dirty="0" smtClean="0"/>
              <a:t>		informed </a:t>
            </a:r>
            <a:r>
              <a:rPr lang="en-US" sz="2000" dirty="0"/>
              <a:t>priors) </a:t>
            </a:r>
          </a:p>
        </p:txBody>
      </p:sp>
    </p:spTree>
    <p:extLst>
      <p:ext uri="{BB962C8B-B14F-4D97-AF65-F5344CB8AC3E}">
        <p14:creationId xmlns:p14="http://schemas.microsoft.com/office/powerpoint/2010/main" val="4094604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TotalTime>
  <Words>1992</Words>
  <Application>Microsoft Office PowerPoint</Application>
  <PresentationFormat>On-screen Show (4:3)</PresentationFormat>
  <Paragraphs>292</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Time-Varying vs. Non-Time-Varying Growth in the Gulf of Mexico King Mackerel Stock Assessment:  a Case Study</vt:lpstr>
      <vt:lpstr>PowerPoint Presentation</vt:lpstr>
      <vt:lpstr>PowerPoint Presentation</vt:lpstr>
      <vt:lpstr>PowerPoint Presentation</vt:lpstr>
      <vt:lpstr>PowerPoint Presentation</vt:lpstr>
      <vt:lpstr>Landings</vt:lpstr>
      <vt:lpstr>PowerPoint Presentation</vt:lpstr>
      <vt:lpstr>PowerPoint Presentation</vt:lpstr>
      <vt:lpstr>Investigative Model Configures</vt:lpstr>
      <vt:lpstr>PowerPoint Presentation</vt:lpstr>
      <vt:lpstr>PowerPoint Presentation</vt:lpstr>
      <vt:lpstr>PowerPoint Presentation</vt:lpstr>
      <vt:lpstr>Approaches to Model Selection</vt:lpstr>
      <vt:lpstr>Three Models for Consideration</vt:lpstr>
      <vt:lpstr>IF Model_3 is “more” correct THEN:</vt:lpstr>
      <vt:lpstr>IF Model_4 is correct THEN:</vt:lpstr>
      <vt:lpstr>Both sexes show similar patterns</vt:lpstr>
      <vt:lpstr>Resulting Growth Curves</vt:lpstr>
      <vt:lpstr>IF Model_5 is correct THEN we would need to believe that all gears changed selectivity at the same rate</vt:lpstr>
      <vt:lpstr>PowerPoint Presentation</vt:lpstr>
      <vt:lpstr>There IS a significant improvement in the model fit statistics for Models_4 &amp; 5</vt:lpstr>
      <vt:lpstr>Both Model_4 and _5 fit better than _3</vt:lpstr>
      <vt:lpstr>SSB for the four model configurations</vt:lpstr>
      <vt:lpstr>SSB trends are similar, certainty is not</vt:lpstr>
      <vt:lpstr>Conclusions (Assessment Scientist)</vt:lpstr>
      <vt:lpstr>Conclusions (review workshop)</vt:lpstr>
      <vt:lpstr>Additional Conclusions (review workshop)</vt:lpstr>
      <vt:lpstr>Remaining issues to be resolved</vt:lpstr>
      <vt:lpstr>PowerPoint Presentation</vt:lpstr>
      <vt:lpstr>Remaining issues to be resolved</vt:lpstr>
      <vt:lpstr>PowerPoint Presentation</vt:lpstr>
      <vt:lpstr>Remaining issues to be resolved</vt:lpstr>
      <vt:lpstr>PowerPoint Presentation</vt:lpstr>
      <vt:lpstr>PowerPoint Presentation</vt:lpstr>
      <vt:lpstr>Remaining issues to be resolved</vt:lpstr>
      <vt:lpstr>PowerPoint Presentation</vt:lpstr>
      <vt:lpstr>Remaining issues to be resolved</vt:lpstr>
      <vt:lpstr>Questions?</vt:lpstr>
      <vt:lpstr>Approaches to Model Selection</vt:lpstr>
      <vt:lpstr>Figure 3.2.9. Observed and predicted length compositions of landings of GOM king mackerel in the recreational charter-private fleet (top). Observed (N) sample sizes and effective sample sizes (effN) estimated by SS are also reported. Pearson residuals for the length composition fit (bottom). Solid circles are positive residuals (i.e., observed greater than predicted) and open circles are negative residuals (i.e., predicted greater than observed). </vt:lpstr>
      <vt:lpstr>Figure 3.2.6. Observed and predicted length compositions of landings of GOM king mackerel in the commercial handline line fleet (top). Observed (N) sample sizes and effective sample sizes (effN) estimated by SS are also reported. Pearson residuals for the length composition fit (bottom). Solid circles are positive residuals (i.e., observed greater than predicted) and open circles are negative residuals (i.e., predicted greater than observed). </vt:lpstr>
      <vt:lpstr>PowerPoint Presentation</vt:lpstr>
      <vt:lpstr>Profile on Steepness</vt:lpstr>
      <vt:lpstr>PowerPoint Presentation</vt:lpstr>
      <vt:lpstr>Fit to Lengths was improved with each successive model</vt:lpstr>
      <vt:lpstr>Fit to Lengths was improved with each successive model</vt:lpstr>
      <vt:lpstr>PowerPoint Presentation</vt:lpstr>
      <vt:lpstr>Fit to Observations</vt:lpstr>
      <vt:lpstr>Model Configurations</vt:lpstr>
      <vt:lpstr>Landings</vt:lpstr>
      <vt:lpstr>PowerPoint Presentation</vt:lpstr>
      <vt:lpstr>Life History Functions</vt:lpstr>
      <vt:lpstr>Next Steps</vt:lpstr>
      <vt:lpstr>PowerPoint Presentation</vt:lpstr>
      <vt:lpstr>Time varying growth adds 92 parameters but  reduces LL by 769 units</vt:lpstr>
      <vt:lpstr>Fits to HL CPUE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Mackerel Bycatch in the    Gulf of Mexico and Atlantic Commercial Shrimp Fishery</dc:title>
  <dc:creator>Jeff J. Isely</dc:creator>
  <cp:lastModifiedBy>Jeff J. Isely</cp:lastModifiedBy>
  <cp:revision>76</cp:revision>
  <dcterms:created xsi:type="dcterms:W3CDTF">2014-03-20T18:16:30Z</dcterms:created>
  <dcterms:modified xsi:type="dcterms:W3CDTF">2014-11-06T22:30:10Z</dcterms:modified>
</cp:coreProperties>
</file>