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4"/>
  </p:notesMasterIdLst>
  <p:handoutMasterIdLst>
    <p:handoutMasterId r:id="rId35"/>
  </p:handoutMasterIdLst>
  <p:sldIdLst>
    <p:sldId id="318" r:id="rId3"/>
    <p:sldId id="362" r:id="rId4"/>
    <p:sldId id="339" r:id="rId5"/>
    <p:sldId id="364" r:id="rId6"/>
    <p:sldId id="325" r:id="rId7"/>
    <p:sldId id="296" r:id="rId8"/>
    <p:sldId id="333" r:id="rId9"/>
    <p:sldId id="336" r:id="rId10"/>
    <p:sldId id="335" r:id="rId11"/>
    <p:sldId id="354" r:id="rId12"/>
    <p:sldId id="337" r:id="rId13"/>
    <p:sldId id="263" r:id="rId14"/>
    <p:sldId id="349" r:id="rId15"/>
    <p:sldId id="355" r:id="rId16"/>
    <p:sldId id="358" r:id="rId17"/>
    <p:sldId id="320" r:id="rId18"/>
    <p:sldId id="359" r:id="rId19"/>
    <p:sldId id="356" r:id="rId20"/>
    <p:sldId id="360" r:id="rId21"/>
    <p:sldId id="361" r:id="rId22"/>
    <p:sldId id="352" r:id="rId23"/>
    <p:sldId id="357" r:id="rId24"/>
    <p:sldId id="350" r:id="rId25"/>
    <p:sldId id="322" r:id="rId26"/>
    <p:sldId id="343" r:id="rId27"/>
    <p:sldId id="365" r:id="rId28"/>
    <p:sldId id="326" r:id="rId29"/>
    <p:sldId id="334" r:id="rId30"/>
    <p:sldId id="345" r:id="rId31"/>
    <p:sldId id="312" r:id="rId32"/>
    <p:sldId id="258" r:id="rId33"/>
  </p:sldIdLst>
  <p:sldSz cx="9144000" cy="6858000" type="screen4x3"/>
  <p:notesSz cx="7102475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33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9" autoAdjust="0"/>
    <p:restoredTop sz="73198" autoAdjust="0"/>
  </p:normalViewPr>
  <p:slideViewPr>
    <p:cSldViewPr>
      <p:cViewPr varScale="1">
        <p:scale>
          <a:sx n="59" d="100"/>
          <a:sy n="59" d="100"/>
        </p:scale>
        <p:origin x="-1097" y="-75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511731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511731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67B5FF6-EFA5-458E-B4A7-5D0BE14F7197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7739" cy="511731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3093" y="9721106"/>
            <a:ext cx="3077739" cy="511731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50A659EE-A5A3-41A7-8BBF-4303A4180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36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511731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511731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0F16880E-9837-444E-A3DF-C622A57B8B61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10248" y="4861442"/>
            <a:ext cx="5681980" cy="4605576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7739" cy="511731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3093" y="9721106"/>
            <a:ext cx="3077739" cy="511731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86466762-C5F4-46B6-BAA8-CD3E4AB9B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06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66762-C5F4-46B6-BAA8-CD3E4AB9BC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369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66762-C5F4-46B6-BAA8-CD3E4AB9BC2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31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66762-C5F4-46B6-BAA8-CD3E4AB9BC2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96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66762-C5F4-46B6-BAA8-CD3E4AB9BC2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03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ss3 data</a:t>
            </a:r>
            <a:r>
              <a:rPr lang="en-US" baseline="0" dirty="0" smtClean="0"/>
              <a:t> fit and SS3 estimated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66762-C5F4-46B6-BAA8-CD3E4AB9BC2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244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Reseably</a:t>
            </a:r>
            <a:r>
              <a:rPr lang="en-US" baseline="0" dirty="0" smtClean="0"/>
              <a:t> well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66762-C5F4-46B6-BAA8-CD3E4AB9BC2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597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66762-C5F4-46B6-BAA8-CD3E4AB9BC2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338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 dirty="0" smtClean="0"/>
              <a:t>From</a:t>
            </a:r>
            <a:r>
              <a:rPr lang="en-US" baseline="0" dirty="0" smtClean="0"/>
              <a:t> Alex’s intro Alex’s 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66762-C5F4-46B6-BAA8-CD3E4AB9BC2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748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000" dirty="0" smtClean="0"/>
              <a:t>Since the climate regime shift of 1976–1977 in the North Pacific, the individual growth of Pacific halibut</a:t>
            </a:r>
            <a:r>
              <a:rPr lang="en-US" sz="1000" baseline="0" dirty="0" smtClean="0"/>
              <a:t> </a:t>
            </a:r>
            <a:r>
              <a:rPr lang="en-US" sz="1000" dirty="0" smtClean="0"/>
              <a:t>(</a:t>
            </a:r>
            <a:r>
              <a:rPr lang="en-US" sz="1000" dirty="0" err="1" smtClean="0"/>
              <a:t>Hippoglossus</a:t>
            </a:r>
            <a:r>
              <a:rPr lang="en-US" sz="1000" dirty="0" smtClean="0"/>
              <a:t> </a:t>
            </a:r>
            <a:r>
              <a:rPr lang="en-US" sz="1000" dirty="0" err="1" smtClean="0"/>
              <a:t>stenolepis</a:t>
            </a:r>
            <a:r>
              <a:rPr lang="en-US" sz="1000" dirty="0" smtClean="0"/>
              <a:t>) has decreased dramatically in Alaska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dirty="0" smtClean="0"/>
              <a:t>The reason for the increases in growth rates</a:t>
            </a:r>
            <a:r>
              <a:rPr lang="en-US" sz="1000" baseline="0" dirty="0" smtClean="0"/>
              <a:t> </a:t>
            </a:r>
            <a:r>
              <a:rPr lang="en-US" sz="1000" dirty="0" smtClean="0"/>
              <a:t>between the 1960s and 1980s is not known, but may</a:t>
            </a:r>
            <a:r>
              <a:rPr lang="en-US" sz="1000" baseline="0" dirty="0" smtClean="0"/>
              <a:t> </a:t>
            </a:r>
            <a:r>
              <a:rPr lang="en-US" sz="1000" dirty="0" smtClean="0"/>
              <a:t>be related to variations</a:t>
            </a:r>
            <a:r>
              <a:rPr lang="en-US" sz="1000" baseline="0" dirty="0" smtClean="0"/>
              <a:t> i</a:t>
            </a:r>
            <a:r>
              <a:rPr lang="en-US" sz="1000" dirty="0" smtClean="0"/>
              <a:t>n </a:t>
            </a:r>
            <a:r>
              <a:rPr lang="en-US" sz="1000" dirty="0" err="1" smtClean="0"/>
              <a:t>elephantfish</a:t>
            </a:r>
            <a:r>
              <a:rPr lang="en-US" sz="1000" dirty="0" smtClean="0"/>
              <a:t> biomass.</a:t>
            </a:r>
            <a:r>
              <a:rPr lang="en-US" sz="1000" baseline="0" dirty="0" smtClean="0"/>
              <a:t> </a:t>
            </a:r>
            <a:r>
              <a:rPr lang="en-US" sz="1000" dirty="0" smtClean="0"/>
              <a:t>The increase in</a:t>
            </a:r>
            <a:r>
              <a:rPr lang="en-US" sz="1000" baseline="0" dirty="0" smtClean="0"/>
              <a:t> </a:t>
            </a:r>
            <a:r>
              <a:rPr lang="en-US" sz="1000" dirty="0" err="1" smtClean="0"/>
              <a:t>elephantfish</a:t>
            </a:r>
            <a:r>
              <a:rPr lang="en-US" sz="1000" dirty="0" smtClean="0"/>
              <a:t> growth rate may therefore represent a</a:t>
            </a:r>
            <a:r>
              <a:rPr lang="en-US" sz="1000" baseline="0" dirty="0" smtClean="0"/>
              <a:t> </a:t>
            </a:r>
            <a:r>
              <a:rPr lang="en-US" sz="1000" dirty="0" smtClean="0"/>
              <a:t>density-dependent response to overfishing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dirty="0" smtClean="0"/>
              <a:t>Results showed a conspicuous inter-cohort variability in the mean length and growth rate</a:t>
            </a:r>
            <a:r>
              <a:rPr lang="en-US" sz="1000" baseline="0" dirty="0" smtClean="0"/>
              <a:t> </a:t>
            </a:r>
            <a:r>
              <a:rPr lang="en-US" sz="1000" dirty="0" smtClean="0"/>
              <a:t>at different life stages throughout the first year of life. Striking anomalies (positive and negative) were</a:t>
            </a:r>
            <a:r>
              <a:rPr lang="en-US" sz="1000" baseline="0" dirty="0" smtClean="0"/>
              <a:t> </a:t>
            </a:r>
            <a:r>
              <a:rPr lang="en-US" sz="1000" dirty="0" smtClean="0"/>
              <a:t>observed during the 97/98 ENSO (El Ni˜ no South Oscillation), but the mechanisms behind these dynamics</a:t>
            </a:r>
            <a:r>
              <a:rPr lang="en-US" sz="1000" baseline="0" dirty="0" smtClean="0"/>
              <a:t> </a:t>
            </a:r>
            <a:r>
              <a:rPr lang="en-US" sz="1000" dirty="0" smtClean="0"/>
              <a:t>are unknown.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66762-C5F4-46B6-BAA8-CD3E4AB9BC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20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Blue hake (grenadier) fishery in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southern Australia and New Zealand.</a:t>
            </a:r>
          </a:p>
          <a:p>
            <a:r>
              <a:rPr lang="en-US" dirty="0" smtClean="0"/>
              <a:t>Comparisons</a:t>
            </a:r>
            <a:r>
              <a:rPr lang="en-US" baseline="0" dirty="0" smtClean="0"/>
              <a:t> </a:t>
            </a:r>
            <a:r>
              <a:rPr lang="en-US" dirty="0" smtClean="0"/>
              <a:t>show that accounting for variable growth provides</a:t>
            </a:r>
            <a:r>
              <a:rPr lang="en-US" baseline="0" dirty="0" smtClean="0"/>
              <a:t> </a:t>
            </a:r>
            <a:r>
              <a:rPr lang="en-US" dirty="0" smtClean="0"/>
              <a:t>a better fit to time-series data and results in significant differences to key population</a:t>
            </a:r>
            <a:r>
              <a:rPr lang="en-US" baseline="0" dirty="0" smtClean="0"/>
              <a:t> </a:t>
            </a:r>
            <a:r>
              <a:rPr lang="en-US" dirty="0" smtClean="0"/>
              <a:t>estimates. 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66762-C5F4-46B6-BAA8-CD3E4AB9BC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16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66762-C5F4-46B6-BAA8-CD3E4AB9BC2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06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66762-C5F4-46B6-BAA8-CD3E4AB9BC2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06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SS offers</a:t>
            </a:r>
            <a:r>
              <a:rPr lang="en-US" baseline="0" dirty="0" smtClean="0"/>
              <a:t> the advantage of allowing parameters that can vary through time, including annual- and/or cohort specific variability in growth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66762-C5F4-46B6-BAA8-CD3E4AB9BC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16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66762-C5F4-46B6-BAA8-CD3E4AB9BC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09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66762-C5F4-46B6-BAA8-CD3E4AB9BC2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554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66762-C5F4-46B6-BAA8-CD3E4AB9BC2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810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85229-E861-4CD6-9DD0-6DC97A2B1B14}" type="datetime1">
              <a:rPr lang="zh-TW" altLang="en-US" smtClean="0"/>
              <a:t>2014/11/6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A370-C7F5-43C0-BFEC-164FBB9E2055}" type="datetime1">
              <a:rPr lang="zh-TW" altLang="en-US" smtClean="0"/>
              <a:t>2014/11/6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F002-DC12-4CD9-A4C0-ED9C1ED16395}" type="datetime1">
              <a:rPr lang="zh-TW" altLang="en-US" smtClean="0"/>
              <a:t>2014/11/6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0E108-36A1-477C-A217-10596BC6AD40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2014/11/6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E0D1-3FB2-432B-9508-A32FB4EFD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163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59F56-279E-4812-AB8A-A406A1A3C99B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2014/11/6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E0D1-3FB2-432B-9508-A32FB4EFD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010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9851F-FB38-4EE5-8E61-61F212C5A0D8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2014/11/6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E0D1-3FB2-432B-9508-A32FB4EFD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582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3A8E6-6F9A-4506-9F7C-AA0ECD09A03D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2014/11/6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E0D1-3FB2-432B-9508-A32FB4EFD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907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722B5-5407-4031-B545-BE79CFA9688B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2014/11/6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E0D1-3FB2-432B-9508-A32FB4EFD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982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3E24-BE68-4006-A2BA-533686848790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2014/11/6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E0D1-3FB2-432B-9508-A32FB4EFD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6266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68928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1648-DB2C-4A20-9576-B970773C15C6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2014/11/6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E0D1-3FB2-432B-9508-A32FB4EFD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942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8F3E-AF88-48C1-91A9-42A0A1A94758}" type="datetime1">
              <a:rPr lang="zh-TW" altLang="en-US" smtClean="0"/>
              <a:t>2014/11/6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20912-A578-4840-8DDE-43A731D270A5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2014/11/6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E0D1-3FB2-432B-9508-A32FB4EFD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880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EA2E-84DA-4487-A30C-42C12913C618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2014/11/6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E0D1-3FB2-432B-9508-A32FB4EFD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2062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558F-E42E-482A-AAD2-CECEA0736AA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2014/11/6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E0D1-3FB2-432B-9508-A32FB4EFD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837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581F2-A62A-4710-8D67-67776402AD79}" type="datetime1">
              <a:rPr lang="zh-TW" altLang="en-US" smtClean="0"/>
              <a:t>2014/11/6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28FC-AEBC-4075-B39E-246D83B8D84B}" type="datetime1">
              <a:rPr lang="zh-TW" altLang="en-US" smtClean="0"/>
              <a:t>2014/11/6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A4410-B6B5-424A-9487-B776B6C69777}" type="datetime1">
              <a:rPr lang="zh-TW" altLang="en-US" smtClean="0"/>
              <a:t>2014/11/6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CE0C9-0AE8-4EEF-B744-395546465164}" type="datetime1">
              <a:rPr lang="zh-TW" altLang="en-US" smtClean="0"/>
              <a:t>2014/11/6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DB5-187B-4932-AB81-F607A4BA2522}" type="datetime1">
              <a:rPr lang="zh-TW" altLang="en-US" smtClean="0"/>
              <a:t>2014/11/6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53FA7-6134-4437-A973-8ED2B9BEED90}" type="datetime1">
              <a:rPr lang="zh-TW" altLang="en-US" smtClean="0"/>
              <a:t>2014/11/6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5144-7622-4948-A448-0C48D76BECC3}" type="datetime1">
              <a:rPr lang="zh-TW" altLang="en-US" smtClean="0"/>
              <a:t>2014/11/6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77D21-8D59-4089-92A8-41557B32A999}" type="datetime1">
              <a:rPr lang="zh-TW" altLang="en-US" smtClean="0"/>
              <a:t>2014/11/6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B7F48-12D0-4823-9EDB-712DE221F526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2014/11/6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FE0D1-3FB2-432B-9508-A32FB4EFD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4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emf"/><Relationship Id="rId4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emf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251520" y="1916832"/>
            <a:ext cx="86944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baseline="30000" dirty="0" smtClean="0">
                <a:solidFill>
                  <a:srgbClr val="66FF33"/>
                </a:solidFill>
              </a:rPr>
              <a:t>1</a:t>
            </a:r>
            <a:r>
              <a:rPr lang="en-US" sz="2700" b="1" dirty="0" smtClean="0">
                <a:solidFill>
                  <a:srgbClr val="66FF33"/>
                </a:solidFill>
              </a:rPr>
              <a:t>Yi-Jay </a:t>
            </a:r>
            <a:r>
              <a:rPr lang="en-US" sz="2700" b="1" dirty="0">
                <a:solidFill>
                  <a:srgbClr val="66FF33"/>
                </a:solidFill>
              </a:rPr>
              <a:t>Chang</a:t>
            </a:r>
          </a:p>
          <a:p>
            <a:pPr algn="ctr"/>
            <a:r>
              <a:rPr lang="en-US" sz="2700" b="1" baseline="30000" dirty="0">
                <a:solidFill>
                  <a:srgbClr val="66FF33"/>
                </a:solidFill>
              </a:rPr>
              <a:t>2</a:t>
            </a:r>
            <a:r>
              <a:rPr lang="en-US" sz="2700" b="1" dirty="0">
                <a:solidFill>
                  <a:srgbClr val="66FF33"/>
                </a:solidFill>
              </a:rPr>
              <a:t>Brian </a:t>
            </a:r>
            <a:r>
              <a:rPr lang="en-US" sz="2700" b="1" dirty="0" err="1">
                <a:solidFill>
                  <a:srgbClr val="66FF33"/>
                </a:solidFill>
              </a:rPr>
              <a:t>Langseth</a:t>
            </a:r>
            <a:r>
              <a:rPr lang="en-US" sz="2700" b="1" dirty="0">
                <a:solidFill>
                  <a:srgbClr val="66FF33"/>
                </a:solidFill>
              </a:rPr>
              <a:t> </a:t>
            </a:r>
          </a:p>
          <a:p>
            <a:pPr algn="ctr"/>
            <a:r>
              <a:rPr lang="en-US" sz="2700" b="1" baseline="30000" dirty="0">
                <a:solidFill>
                  <a:srgbClr val="66FF33"/>
                </a:solidFill>
              </a:rPr>
              <a:t>3</a:t>
            </a:r>
            <a:r>
              <a:rPr lang="en-US" sz="2700" b="1" dirty="0">
                <a:solidFill>
                  <a:srgbClr val="66FF33"/>
                </a:solidFill>
              </a:rPr>
              <a:t>Mark Maunder</a:t>
            </a:r>
          </a:p>
          <a:p>
            <a:pPr algn="ctr"/>
            <a:r>
              <a:rPr lang="en-US" sz="2700" b="1" baseline="30000" dirty="0">
                <a:solidFill>
                  <a:srgbClr val="66FF33"/>
                </a:solidFill>
              </a:rPr>
              <a:t>1</a:t>
            </a:r>
            <a:r>
              <a:rPr lang="en-US" sz="2700" b="1" dirty="0">
                <a:solidFill>
                  <a:srgbClr val="66FF33"/>
                </a:solidFill>
              </a:rPr>
              <a:t>Felipe </a:t>
            </a:r>
            <a:r>
              <a:rPr lang="en-US" sz="2700" b="1" dirty="0" err="1">
                <a:solidFill>
                  <a:srgbClr val="66FF33"/>
                </a:solidFill>
              </a:rPr>
              <a:t>Carvalho</a:t>
            </a:r>
            <a:endParaRPr lang="en-US" sz="2700" b="1" dirty="0">
              <a:solidFill>
                <a:srgbClr val="66FF33"/>
              </a:solidFill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119362" y="674693"/>
            <a:ext cx="90022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Performance of a stock assessment model with </a:t>
            </a:r>
            <a:r>
              <a:rPr lang="en-US" sz="3000" b="1" dirty="0" err="1"/>
              <a:t>misspecified</a:t>
            </a:r>
            <a:r>
              <a:rPr lang="en-US" sz="3000" b="1" dirty="0"/>
              <a:t> time-varying growth</a:t>
            </a:r>
          </a:p>
        </p:txBody>
      </p:sp>
      <p:sp>
        <p:nvSpPr>
          <p:cNvPr id="9" name="TextBox 5"/>
          <p:cNvSpPr txBox="1"/>
          <p:nvPr/>
        </p:nvSpPr>
        <p:spPr>
          <a:xfrm>
            <a:off x="831400" y="3767129"/>
            <a:ext cx="7557024" cy="1295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300" b="1" dirty="0">
                <a:solidFill>
                  <a:srgbClr val="FFFF00"/>
                </a:solidFill>
              </a:rPr>
              <a:t>1 – </a:t>
            </a:r>
            <a:r>
              <a:rPr lang="en-US" sz="2300" b="1" dirty="0" smtClean="0">
                <a:solidFill>
                  <a:srgbClr val="FFFF00"/>
                </a:solidFill>
              </a:rPr>
              <a:t>JIMAR, PIFSC</a:t>
            </a:r>
            <a:r>
              <a:rPr lang="en-US" sz="2300" b="1" dirty="0">
                <a:solidFill>
                  <a:srgbClr val="FFFF00"/>
                </a:solidFill>
              </a:rPr>
              <a:t>, </a:t>
            </a:r>
            <a:r>
              <a:rPr lang="en-US" sz="2300" b="1" dirty="0" smtClean="0">
                <a:solidFill>
                  <a:srgbClr val="FFFF00"/>
                </a:solidFill>
              </a:rPr>
              <a:t>NOAA (JIMAR)</a:t>
            </a:r>
            <a:endParaRPr lang="en-US" sz="2300" b="1" dirty="0">
              <a:solidFill>
                <a:srgbClr val="FFFF00"/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en-US" sz="2300" b="1" dirty="0">
                <a:solidFill>
                  <a:srgbClr val="FFFF00"/>
                </a:solidFill>
              </a:rPr>
              <a:t>2 – PIFSC, NOAA</a:t>
            </a:r>
          </a:p>
          <a:p>
            <a:pPr lvl="0" algn="ctr">
              <a:spcBef>
                <a:spcPct val="20000"/>
              </a:spcBef>
            </a:pPr>
            <a:r>
              <a:rPr lang="en-US" sz="2300" b="1" dirty="0">
                <a:solidFill>
                  <a:srgbClr val="FFFF00"/>
                </a:solidFill>
              </a:rPr>
              <a:t>3 – IATTC</a:t>
            </a:r>
          </a:p>
        </p:txBody>
      </p:sp>
      <p:pic>
        <p:nvPicPr>
          <p:cNvPr id="10" name="Picture 9" descr="JIMAR_logocolor (1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245779"/>
            <a:ext cx="1135548" cy="113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NOAA_logo_color_ai [Converted]_medr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425" y="5232700"/>
            <a:ext cx="1131043" cy="113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4980" y="6437570"/>
            <a:ext cx="25494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C000"/>
                </a:solidFill>
              </a:rPr>
              <a:t>CAPAM, 3-7 Nov, 2014</a:t>
            </a:r>
            <a:endParaRPr lang="en-US" sz="2000" dirty="0">
              <a:solidFill>
                <a:srgbClr val="FFC000"/>
              </a:solidFill>
            </a:endParaRPr>
          </a:p>
        </p:txBody>
      </p:sp>
      <p:pic>
        <p:nvPicPr>
          <p:cNvPr id="6146" name="Picture 2" descr="http://www.fpir.noaa.gov/Graphics/IFD/IATTC_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60" y="5259202"/>
            <a:ext cx="1440160" cy="112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74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1224" y="908720"/>
            <a:ext cx="8077200" cy="5760640"/>
          </a:xfrm>
        </p:spPr>
        <p:txBody>
          <a:bodyPr>
            <a:noAutofit/>
          </a:bodyPr>
          <a:lstStyle/>
          <a:p>
            <a:r>
              <a:rPr lang="en-US" sz="2400" dirty="0" smtClean="0"/>
              <a:t>One fishery</a:t>
            </a:r>
          </a:p>
          <a:p>
            <a:r>
              <a:rPr lang="en-US" sz="2400" dirty="0" smtClean="0"/>
              <a:t>Starts in 1951 (modeled as non-seasonal)</a:t>
            </a:r>
          </a:p>
          <a:p>
            <a:r>
              <a:rPr lang="en-US" sz="2400" dirty="0" smtClean="0"/>
              <a:t>IBM’s Data for all years (1951-2012)</a:t>
            </a:r>
          </a:p>
          <a:p>
            <a:pPr lvl="1"/>
            <a:r>
              <a:rPr lang="en-US" sz="2400" dirty="0" smtClean="0"/>
              <a:t>Abundance index </a:t>
            </a:r>
          </a:p>
          <a:p>
            <a:pPr lvl="1"/>
            <a:r>
              <a:rPr lang="en-US" sz="2400" dirty="0" smtClean="0"/>
              <a:t>Length composition in fishery</a:t>
            </a:r>
          </a:p>
          <a:p>
            <a:pPr lvl="1"/>
            <a:r>
              <a:rPr lang="en-US" sz="2400" dirty="0" smtClean="0"/>
              <a:t>Age </a:t>
            </a:r>
            <a:r>
              <a:rPr lang="en-US" sz="2400" dirty="0"/>
              <a:t>composition in fishery</a:t>
            </a:r>
            <a:endParaRPr lang="en-US" sz="2400" dirty="0" smtClean="0"/>
          </a:p>
          <a:p>
            <a:r>
              <a:rPr lang="en-US" sz="2400" dirty="0" smtClean="0"/>
              <a:t>Fixed, natural mortality, and steepness of the stock-recruitment relationship (</a:t>
            </a:r>
            <a:r>
              <a:rPr lang="en-US" sz="2400" i="1" dirty="0" smtClean="0"/>
              <a:t>h</a:t>
            </a:r>
            <a:r>
              <a:rPr lang="en-US" sz="2400" dirty="0" smtClean="0"/>
              <a:t> = 0.9)</a:t>
            </a:r>
          </a:p>
          <a:p>
            <a:r>
              <a:rPr lang="en-US" sz="2400" dirty="0" smtClean="0"/>
              <a:t>Estimated parameters:  </a:t>
            </a:r>
          </a:p>
          <a:p>
            <a:pPr lvl="1"/>
            <a:r>
              <a:rPr lang="en-US" sz="2400" dirty="0" smtClean="0"/>
              <a:t>Length </a:t>
            </a:r>
            <a:r>
              <a:rPr lang="en-US" sz="2400" dirty="0"/>
              <a:t>at a</a:t>
            </a:r>
            <a:r>
              <a:rPr lang="en-US" sz="2400" baseline="-25000" dirty="0"/>
              <a:t>1</a:t>
            </a:r>
            <a:r>
              <a:rPr lang="en-US" sz="2400" dirty="0"/>
              <a:t> </a:t>
            </a:r>
            <a:r>
              <a:rPr lang="en-US" sz="2400" dirty="0" smtClean="0"/>
              <a:t>(L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), </a:t>
            </a:r>
            <a:r>
              <a:rPr lang="en-US" sz="2400" dirty="0"/>
              <a:t>Length at </a:t>
            </a:r>
            <a:r>
              <a:rPr lang="en-US" sz="2400" dirty="0" smtClean="0"/>
              <a:t>a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(L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), K, CV_L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CV_L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</a:t>
            </a:r>
          </a:p>
          <a:p>
            <a:pPr marL="457200" lvl="1" indent="0">
              <a:buNone/>
            </a:pPr>
            <a:r>
              <a:rPr lang="en-US" sz="2400" dirty="0" smtClean="0"/>
              <a:t>     R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 Selectivity (SEL</a:t>
            </a:r>
            <a:r>
              <a:rPr lang="en-US" sz="2400" baseline="-25000" dirty="0" smtClean="0"/>
              <a:t>50</a:t>
            </a:r>
            <a:r>
              <a:rPr lang="en-US" sz="2400" dirty="0" smtClean="0"/>
              <a:t>, SEL</a:t>
            </a:r>
            <a:r>
              <a:rPr lang="en-US" sz="2400" baseline="-25000" dirty="0" smtClean="0"/>
              <a:t>95</a:t>
            </a:r>
            <a:r>
              <a:rPr lang="en-US" sz="2400" dirty="0" smtClean="0"/>
              <a:t>)</a:t>
            </a:r>
            <a:endParaRPr lang="en-US" sz="2400" dirty="0">
              <a:solidFill>
                <a:srgbClr val="000000"/>
              </a:solidFill>
            </a:endParaRPr>
          </a:p>
          <a:p>
            <a:endParaRPr lang="en-US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395536" y="188640"/>
            <a:ext cx="58326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000" b="1" dirty="0">
                <a:solidFill>
                  <a:srgbClr val="0033CC"/>
                </a:solidFill>
              </a:rPr>
              <a:t>Stock Synthesis estimation model</a:t>
            </a:r>
          </a:p>
        </p:txBody>
      </p:sp>
    </p:spTree>
    <p:extLst>
      <p:ext uri="{BB962C8B-B14F-4D97-AF65-F5344CB8AC3E}">
        <p14:creationId xmlns:p14="http://schemas.microsoft.com/office/powerpoint/2010/main" val="182728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11</a:t>
            </a:fld>
            <a:endParaRPr lang="zh-TW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33666"/>
            <a:ext cx="5904656" cy="3880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4016" y="980728"/>
            <a:ext cx="4572000" cy="58169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b="1" u="sng" dirty="0" smtClean="0">
                <a:latin typeface="+mj-lt"/>
                <a:cs typeface="Times New Roman" pitchFamily="18" charset="0"/>
              </a:rPr>
              <a:t>Constant growth</a:t>
            </a:r>
          </a:p>
          <a:p>
            <a:pPr marL="514350" indent="-514350">
              <a:buFont typeface="+mj-lt"/>
              <a:buAutoNum type="arabicPeriod"/>
            </a:pPr>
            <a:endParaRPr lang="en-US" sz="2000" b="1" u="sng" dirty="0" smtClean="0">
              <a:latin typeface="+mj-lt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b="1" dirty="0" smtClean="0">
                <a:solidFill>
                  <a:srgbClr val="0033CC"/>
                </a:solidFill>
                <a:latin typeface="+mj-lt"/>
                <a:cs typeface="Times New Roman" pitchFamily="18" charset="0"/>
              </a:rPr>
              <a:t>Yearly multiplicative deviation</a:t>
            </a:r>
          </a:p>
          <a:p>
            <a:pPr lvl="1"/>
            <a:r>
              <a:rPr lang="en-US" sz="2000" i="1" dirty="0" err="1" smtClean="0">
                <a:latin typeface="+mj-lt"/>
                <a:cs typeface="Times New Roman" pitchFamily="18" charset="0"/>
              </a:rPr>
              <a:t>Par’</a:t>
            </a:r>
            <a:r>
              <a:rPr lang="en-US" sz="2000" i="1" baseline="-25000" dirty="0" err="1" smtClean="0">
                <a:latin typeface="+mj-lt"/>
                <a:cs typeface="Times New Roman" pitchFamily="18" charset="0"/>
              </a:rPr>
              <a:t>y</a:t>
            </a:r>
            <a:r>
              <a:rPr lang="en-US" sz="2000" i="1" dirty="0" smtClean="0">
                <a:latin typeface="+mj-lt"/>
                <a:cs typeface="Times New Roman" pitchFamily="18" charset="0"/>
              </a:rPr>
              <a:t>=par*e</a:t>
            </a:r>
            <a:r>
              <a:rPr lang="el-GR" sz="2500" i="1" baseline="30000" dirty="0" smtClean="0">
                <a:latin typeface="+mj-lt"/>
                <a:cs typeface="Times New Roman" pitchFamily="18" charset="0"/>
              </a:rPr>
              <a:t>ε</a:t>
            </a:r>
            <a:r>
              <a:rPr lang="en-US" sz="2000" i="1" baseline="30000" dirty="0" smtClean="0">
                <a:latin typeface="+mj-lt"/>
                <a:cs typeface="Times New Roman" pitchFamily="18" charset="0"/>
              </a:rPr>
              <a:t>y</a:t>
            </a:r>
            <a:endParaRPr lang="en-US" sz="2000" i="1" baseline="-25000" dirty="0" smtClean="0">
              <a:latin typeface="+mj-lt"/>
              <a:cs typeface="Times New Roman" pitchFamily="18" charset="0"/>
            </a:endParaRPr>
          </a:p>
          <a:p>
            <a:pPr lvl="1"/>
            <a:r>
              <a:rPr lang="en-US" sz="2000" dirty="0" smtClean="0">
                <a:latin typeface="+mj-lt"/>
                <a:cs typeface="Times New Roman" pitchFamily="18" charset="0"/>
              </a:rPr>
              <a:t>1951-2012</a:t>
            </a:r>
            <a:endParaRPr lang="en-US" sz="2000" dirty="0">
              <a:latin typeface="+mj-lt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000" b="1" dirty="0" smtClean="0">
              <a:solidFill>
                <a:srgbClr val="0033CC"/>
              </a:solidFill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b="1" dirty="0" smtClean="0">
                <a:solidFill>
                  <a:srgbClr val="0033CC"/>
                </a:solidFill>
                <a:cs typeface="Times New Roman" pitchFamily="18" charset="0"/>
              </a:rPr>
              <a:t>Yearly random walk deviation</a:t>
            </a:r>
            <a:endParaRPr lang="en-US" sz="2000" b="1" dirty="0">
              <a:solidFill>
                <a:srgbClr val="0033CC"/>
              </a:solidFill>
              <a:cs typeface="Times New Roman" pitchFamily="18" charset="0"/>
            </a:endParaRPr>
          </a:p>
          <a:p>
            <a:pPr lvl="1"/>
            <a:r>
              <a:rPr lang="en-US" sz="2000" i="1" dirty="0" err="1" smtClean="0">
                <a:latin typeface="+mj-lt"/>
                <a:cs typeface="Times New Roman" pitchFamily="18" charset="0"/>
              </a:rPr>
              <a:t>Par’</a:t>
            </a:r>
            <a:r>
              <a:rPr lang="en-US" sz="2000" i="1" baseline="-25000" dirty="0" err="1" smtClean="0">
                <a:latin typeface="+mj-lt"/>
                <a:cs typeface="Times New Roman" pitchFamily="18" charset="0"/>
              </a:rPr>
              <a:t>y</a:t>
            </a:r>
            <a:r>
              <a:rPr lang="en-US" sz="2000" i="1" dirty="0" smtClean="0">
                <a:latin typeface="+mj-lt"/>
                <a:cs typeface="Times New Roman" pitchFamily="18" charset="0"/>
              </a:rPr>
              <a:t>=Par’</a:t>
            </a:r>
            <a:r>
              <a:rPr lang="en-US" sz="2000" i="1" baseline="-25000" dirty="0" smtClean="0">
                <a:latin typeface="+mj-lt"/>
                <a:cs typeface="Times New Roman" pitchFamily="18" charset="0"/>
              </a:rPr>
              <a:t>y-1</a:t>
            </a:r>
            <a:r>
              <a:rPr lang="en-US" sz="2000" dirty="0" smtClean="0">
                <a:latin typeface="+mj-lt"/>
                <a:cs typeface="Times New Roman" pitchFamily="18" charset="0"/>
              </a:rPr>
              <a:t>+</a:t>
            </a:r>
            <a:r>
              <a:rPr lang="el-GR" sz="2000" baseline="30000" dirty="0">
                <a:latin typeface="+mj-lt"/>
                <a:cs typeface="Times New Roman" pitchFamily="18" charset="0"/>
              </a:rPr>
              <a:t> </a:t>
            </a:r>
            <a:r>
              <a:rPr lang="el-GR" sz="2000" dirty="0" smtClean="0">
                <a:latin typeface="+mj-lt"/>
                <a:cs typeface="Times New Roman" pitchFamily="18" charset="0"/>
              </a:rPr>
              <a:t>ε</a:t>
            </a:r>
            <a:r>
              <a:rPr lang="en-US" sz="2000" baseline="-25000" dirty="0">
                <a:latin typeface="+mj-lt"/>
                <a:cs typeface="Times New Roman" pitchFamily="18" charset="0"/>
              </a:rPr>
              <a:t>y</a:t>
            </a:r>
            <a:endParaRPr lang="en-US" sz="2000" baseline="-25000" dirty="0" smtClean="0">
              <a:latin typeface="+mj-lt"/>
              <a:cs typeface="Times New Roman" pitchFamily="18" charset="0"/>
            </a:endParaRPr>
          </a:p>
          <a:p>
            <a:pPr lvl="1"/>
            <a:r>
              <a:rPr lang="en-US" sz="2000" dirty="0" smtClean="0">
                <a:latin typeface="+mj-lt"/>
                <a:cs typeface="Times New Roman" pitchFamily="18" charset="0"/>
              </a:rPr>
              <a:t>1951-2012</a:t>
            </a:r>
            <a:endParaRPr lang="en-US" sz="2000" dirty="0">
              <a:latin typeface="+mj-lt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000" b="1" dirty="0" smtClean="0">
              <a:solidFill>
                <a:srgbClr val="0033CC"/>
              </a:solidFill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b="1" dirty="0" smtClean="0">
                <a:solidFill>
                  <a:srgbClr val="0033CC"/>
                </a:solidFill>
                <a:cs typeface="Times New Roman" pitchFamily="18" charset="0"/>
              </a:rPr>
              <a:t>Cohort growth deviation</a:t>
            </a:r>
            <a:endParaRPr lang="en-US" sz="2000" b="1" dirty="0">
              <a:solidFill>
                <a:srgbClr val="0033CC"/>
              </a:solidFill>
              <a:cs typeface="Times New Roman" pitchFamily="18" charset="0"/>
            </a:endParaRPr>
          </a:p>
          <a:p>
            <a:pPr lvl="1"/>
            <a:r>
              <a:rPr lang="en-US" sz="2000" i="1" dirty="0" smtClean="0">
                <a:latin typeface="+mj-lt"/>
                <a:cs typeface="Times New Roman" pitchFamily="18" charset="0"/>
              </a:rPr>
              <a:t>L</a:t>
            </a:r>
            <a:r>
              <a:rPr lang="en-US" sz="2000" i="1" baseline="-25000" dirty="0" smtClean="0">
                <a:latin typeface="+mj-lt"/>
                <a:cs typeface="Times New Roman" pitchFamily="18" charset="0"/>
              </a:rPr>
              <a:t>a+1,c</a:t>
            </a:r>
            <a:r>
              <a:rPr lang="en-US" sz="2000" i="1" dirty="0" smtClean="0">
                <a:latin typeface="+mj-lt"/>
                <a:cs typeface="Times New Roman" pitchFamily="18" charset="0"/>
              </a:rPr>
              <a:t> =</a:t>
            </a:r>
            <a:r>
              <a:rPr lang="en-US" sz="2000" i="1" dirty="0" err="1" smtClean="0">
                <a:latin typeface="+mj-lt"/>
                <a:cs typeface="Times New Roman" pitchFamily="18" charset="0"/>
              </a:rPr>
              <a:t>L</a:t>
            </a:r>
            <a:r>
              <a:rPr lang="en-US" sz="2000" i="1" baseline="-25000" dirty="0" err="1" smtClean="0">
                <a:latin typeface="+mj-lt"/>
                <a:cs typeface="Times New Roman" pitchFamily="18" charset="0"/>
              </a:rPr>
              <a:t>a,c</a:t>
            </a:r>
            <a:r>
              <a:rPr lang="en-US" sz="2000" i="1" dirty="0" smtClean="0">
                <a:latin typeface="+mj-lt"/>
                <a:cs typeface="Times New Roman" pitchFamily="18" charset="0"/>
              </a:rPr>
              <a:t>+∆L*</a:t>
            </a:r>
            <a:r>
              <a:rPr lang="en-US" sz="2000" i="1" dirty="0" err="1" smtClean="0">
                <a:latin typeface="+mj-lt"/>
                <a:cs typeface="Times New Roman" pitchFamily="18" charset="0"/>
              </a:rPr>
              <a:t>e</a:t>
            </a:r>
            <a:r>
              <a:rPr lang="en-US" sz="2500" i="1" baseline="30000" dirty="0" err="1" smtClean="0">
                <a:latin typeface="+mj-lt"/>
                <a:cs typeface="Times New Roman" pitchFamily="18" charset="0"/>
              </a:rPr>
              <a:t>v</a:t>
            </a:r>
            <a:r>
              <a:rPr lang="en-US" sz="2000" i="1" baseline="30000" dirty="0" err="1" smtClean="0">
                <a:latin typeface="+mj-lt"/>
                <a:cs typeface="Times New Roman" pitchFamily="18" charset="0"/>
              </a:rPr>
              <a:t>c</a:t>
            </a:r>
            <a:endParaRPr lang="en-US" sz="2000" i="1" dirty="0" smtClean="0">
              <a:latin typeface="+mj-lt"/>
              <a:cs typeface="Times New Roman" pitchFamily="18" charset="0"/>
            </a:endParaRPr>
          </a:p>
          <a:p>
            <a:pPr lvl="1"/>
            <a:r>
              <a:rPr lang="en-US" sz="2000" dirty="0" smtClean="0">
                <a:latin typeface="+mj-lt"/>
                <a:cs typeface="Times New Roman" pitchFamily="18" charset="0"/>
              </a:rPr>
              <a:t>1951-2005</a:t>
            </a:r>
          </a:p>
          <a:p>
            <a:pPr lvl="1"/>
            <a:endParaRPr lang="en-US" sz="2000" dirty="0">
              <a:latin typeface="+mj-lt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b="1" dirty="0" smtClean="0">
                <a:solidFill>
                  <a:srgbClr val="0033CC"/>
                </a:solidFill>
                <a:latin typeface="+mj-lt"/>
                <a:cs typeface="Times New Roman" pitchFamily="18" charset="0"/>
              </a:rPr>
              <a:t>Time blocks</a:t>
            </a:r>
          </a:p>
          <a:p>
            <a:pPr lvl="1"/>
            <a:r>
              <a:rPr lang="en-US" sz="2000" i="1" dirty="0" smtClean="0">
                <a:latin typeface="+mj-lt"/>
                <a:cs typeface="Times New Roman" pitchFamily="18" charset="0"/>
              </a:rPr>
              <a:t>Par’ = </a:t>
            </a:r>
            <a:r>
              <a:rPr lang="en-US" sz="2000" i="1" dirty="0" err="1" smtClean="0">
                <a:latin typeface="+mj-lt"/>
                <a:cs typeface="Times New Roman" pitchFamily="18" charset="0"/>
              </a:rPr>
              <a:t>blockpar</a:t>
            </a:r>
            <a:endParaRPr lang="en-US" sz="2000" i="1" dirty="0" smtClean="0">
              <a:latin typeface="+mj-lt"/>
              <a:cs typeface="Times New Roman" pitchFamily="18" charset="0"/>
            </a:endParaRPr>
          </a:p>
          <a:p>
            <a:pPr lvl="1"/>
            <a:r>
              <a:rPr lang="en-US" sz="2000" dirty="0" smtClean="0">
                <a:latin typeface="+mj-lt"/>
                <a:cs typeface="Times New Roman" pitchFamily="18" charset="0"/>
              </a:rPr>
              <a:t>Every 10 years block</a:t>
            </a:r>
          </a:p>
          <a:p>
            <a:pPr lvl="1"/>
            <a:r>
              <a:rPr lang="en-US" sz="1600" dirty="0" smtClean="0">
                <a:latin typeface="+mj-lt"/>
                <a:cs typeface="Times New Roman" pitchFamily="18" charset="0"/>
              </a:rPr>
              <a:t>1951-1960; 1961-1970; 1971-1980; 1981-1990; 1991-2000, 2001-2012</a:t>
            </a:r>
            <a:endParaRPr lang="en-US" sz="1600" dirty="0">
              <a:latin typeface="+mj-lt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7984" y="980728"/>
            <a:ext cx="2658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Methot</a:t>
            </a:r>
            <a:r>
              <a:rPr lang="en-US" dirty="0" smtClean="0"/>
              <a:t> and Wetzel (2013)</a:t>
            </a:r>
          </a:p>
          <a:p>
            <a:r>
              <a:rPr lang="en-US" dirty="0" smtClean="0"/>
              <a:t>Fish Res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95536" y="188640"/>
            <a:ext cx="61926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000" b="1" dirty="0">
                <a:solidFill>
                  <a:srgbClr val="0033CC"/>
                </a:solidFill>
              </a:rPr>
              <a:t>Stock Synthesis estimation </a:t>
            </a:r>
            <a:r>
              <a:rPr lang="en-US" sz="3000" b="1" dirty="0" smtClean="0">
                <a:solidFill>
                  <a:srgbClr val="0033CC"/>
                </a:solidFill>
              </a:rPr>
              <a:t>model - II</a:t>
            </a:r>
            <a:endParaRPr lang="en-US" sz="3000" b="1" dirty="0">
              <a:solidFill>
                <a:srgbClr val="0033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31059" y="5949280"/>
            <a:ext cx="29533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6. Empirical weight-at-age</a:t>
            </a:r>
          </a:p>
          <a:p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Taylor (Friday)</a:t>
            </a:r>
            <a:endParaRPr lang="en-US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70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2030188" y="164540"/>
            <a:ext cx="499008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 smtClean="0"/>
              <a:t>Simulation testing scenarios</a:t>
            </a:r>
            <a:endParaRPr lang="en-US" sz="33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609466"/>
              </p:ext>
            </p:extLst>
          </p:nvPr>
        </p:nvGraphicFramePr>
        <p:xfrm>
          <a:off x="1331640" y="980720"/>
          <a:ext cx="6624736" cy="40324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17523"/>
                <a:gridCol w="3507213"/>
              </a:tblGrid>
              <a:tr h="7446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u="none" strike="noStrike" dirty="0" smtClean="0">
                          <a:effectLst/>
                        </a:rPr>
                        <a:t>Simulation</a:t>
                      </a:r>
                      <a:r>
                        <a:rPr lang="en-US" sz="1900" b="1" u="none" strike="noStrike" baseline="0" dirty="0" smtClean="0">
                          <a:effectLst/>
                        </a:rPr>
                        <a:t> scenario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u="none" strike="noStrike" dirty="0">
                          <a:effectLst/>
                        </a:rPr>
                        <a:t>Estimation model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776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 smtClean="0">
                          <a:effectLst/>
                        </a:rPr>
                        <a:t>Constant</a:t>
                      </a:r>
                      <a:r>
                        <a:rPr lang="en-US" sz="1700" u="none" strike="noStrike" baseline="0" dirty="0" smtClean="0">
                          <a:effectLst/>
                        </a:rPr>
                        <a:t> growth </a:t>
                      </a:r>
                    </a:p>
                    <a:p>
                      <a:pPr algn="ctr" fontAlgn="ctr"/>
                      <a:r>
                        <a:rPr lang="en-US" sz="1700" u="none" strike="noStrike" baseline="0" dirty="0" smtClean="0">
                          <a:effectLst/>
                        </a:rPr>
                        <a:t>(base-level)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 smtClean="0">
                          <a:effectLst/>
                        </a:rPr>
                        <a:t>SS3_const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387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 smtClean="0">
                          <a:effectLst/>
                        </a:rPr>
                        <a:t>Time-varying K (Cohort)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21" marR="8021" marT="8021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 smtClean="0">
                          <a:effectLst/>
                        </a:rPr>
                        <a:t>SS3_const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38770">
                <a:tc>
                  <a:txBody>
                    <a:bodyPr/>
                    <a:lstStyle/>
                    <a:p>
                      <a:pPr algn="ctr" fontAlgn="ctr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 smtClean="0">
                          <a:effectLst/>
                        </a:rPr>
                        <a:t>SS3_mult_dev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21" marR="8021" marT="8021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38770">
                <a:tc>
                  <a:txBody>
                    <a:bodyPr/>
                    <a:lstStyle/>
                    <a:p>
                      <a:pPr algn="ctr" fontAlgn="ctr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 smtClean="0">
                          <a:effectLst/>
                        </a:rPr>
                        <a:t>SS3_ranwk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38770">
                <a:tc>
                  <a:txBody>
                    <a:bodyPr/>
                    <a:lstStyle/>
                    <a:p>
                      <a:pPr algn="ctr" fontAlgn="ctr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 smtClean="0">
                          <a:effectLst/>
                        </a:rPr>
                        <a:t>SS3_CGdev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38770">
                <a:tc>
                  <a:txBody>
                    <a:bodyPr/>
                    <a:lstStyle/>
                    <a:p>
                      <a:pPr algn="ctr" fontAlgn="ctr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u="none" strike="noStrike" dirty="0" smtClean="0">
                          <a:effectLst/>
                        </a:rPr>
                        <a:t>SS3_Blocks</a:t>
                      </a:r>
                      <a:endParaRPr lang="en-US" sz="17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21" marR="8021" marT="8021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387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 smtClean="0">
                          <a:effectLst/>
                        </a:rPr>
                        <a:t>Time-varying K (Year)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21" marR="8021" marT="802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 SS3 models</a:t>
                      </a:r>
                      <a:endParaRPr lang="en-US" sz="17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21" marR="8021" marT="802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3877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u="none" strike="noStrike" dirty="0" smtClean="0">
                          <a:effectLst/>
                        </a:rPr>
                        <a:t>Time-varying </a:t>
                      </a:r>
                      <a:r>
                        <a:rPr lang="en-US" sz="1700" u="none" strike="noStrike" dirty="0" err="1" smtClean="0">
                          <a:effectLst/>
                        </a:rPr>
                        <a:t>Linf</a:t>
                      </a:r>
                      <a:r>
                        <a:rPr lang="en-US" sz="1700" u="none" strike="noStrike" dirty="0" smtClean="0">
                          <a:effectLst/>
                        </a:rPr>
                        <a:t> (Cohort)</a:t>
                      </a:r>
                      <a:endParaRPr lang="en-US" sz="17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 SS3 models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21" marR="8021" marT="80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3877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u="none" strike="noStrike" dirty="0" smtClean="0">
                          <a:effectLst/>
                        </a:rPr>
                        <a:t>Time-varying </a:t>
                      </a:r>
                      <a:r>
                        <a:rPr lang="en-US" sz="1700" u="none" strike="noStrike" dirty="0" err="1" smtClean="0">
                          <a:effectLst/>
                        </a:rPr>
                        <a:t>Linf</a:t>
                      </a:r>
                      <a:r>
                        <a:rPr lang="en-US" sz="1700" u="none" strike="noStrike" dirty="0" smtClean="0">
                          <a:effectLst/>
                        </a:rPr>
                        <a:t> (Year)</a:t>
                      </a:r>
                      <a:endParaRPr lang="en-US" sz="17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21" marR="8021" marT="802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 SS3 models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21" marR="8021" marT="802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12</a:t>
            </a:fld>
            <a:endParaRPr lang="zh-TW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81050" y="5157192"/>
            <a:ext cx="7651390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 smtClean="0"/>
              <a:t>We compared:</a:t>
            </a:r>
          </a:p>
          <a:p>
            <a:r>
              <a:rPr lang="en-US" sz="2300" dirty="0" err="1" smtClean="0"/>
              <a:t>SSB</a:t>
            </a:r>
            <a:r>
              <a:rPr lang="en-US" sz="2300" baseline="-25000" dirty="0" err="1" smtClean="0"/>
              <a:t>y</a:t>
            </a:r>
            <a:endParaRPr lang="en-US" sz="2300" baseline="-25000" dirty="0" smtClean="0"/>
          </a:p>
          <a:p>
            <a:r>
              <a:rPr lang="en-US" sz="2300" dirty="0" err="1" smtClean="0"/>
              <a:t>Fy</a:t>
            </a:r>
            <a:r>
              <a:rPr lang="en-US" sz="2300" dirty="0" smtClean="0"/>
              <a:t>, </a:t>
            </a:r>
            <a:r>
              <a:rPr lang="en-US" sz="2300" dirty="0" err="1" smtClean="0"/>
              <a:t>SSBtyr</a:t>
            </a:r>
            <a:r>
              <a:rPr lang="en-US" sz="2300" dirty="0" smtClean="0"/>
              <a:t>, </a:t>
            </a:r>
            <a:r>
              <a:rPr lang="en-US" sz="2300" dirty="0" err="1" smtClean="0"/>
              <a:t>Ftyr</a:t>
            </a:r>
            <a:r>
              <a:rPr lang="en-US" sz="2300" dirty="0" smtClean="0"/>
              <a:t>, Weight-at-age (not shown in this presentation)</a:t>
            </a:r>
          </a:p>
        </p:txBody>
      </p:sp>
    </p:spTree>
    <p:extLst>
      <p:ext uri="{BB962C8B-B14F-4D97-AF65-F5344CB8AC3E}">
        <p14:creationId xmlns:p14="http://schemas.microsoft.com/office/powerpoint/2010/main" val="69355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32984"/>
            <a:ext cx="8229600" cy="7400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500" dirty="0" smtClean="0"/>
              <a:t>Result</a:t>
            </a:r>
            <a:endParaRPr lang="en-US" sz="3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171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4" y="3270583"/>
            <a:ext cx="466033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938" y="3264228"/>
            <a:ext cx="466033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4" y="-116836"/>
            <a:ext cx="466033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15616" y="35332"/>
            <a:ext cx="26822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Constant growth scenario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971218" y="3418367"/>
            <a:ext cx="41372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Cohort-specific time-varying </a:t>
            </a:r>
            <a:r>
              <a:rPr lang="en-US" b="1" dirty="0" err="1" smtClean="0"/>
              <a:t>Linf</a:t>
            </a:r>
            <a:r>
              <a:rPr lang="en-US" b="1" dirty="0" smtClean="0"/>
              <a:t> scenario</a:t>
            </a:r>
            <a:endParaRPr lang="en-US" b="1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683176" y="3409075"/>
            <a:ext cx="391408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Cohort-specific time-varying K scenario</a:t>
            </a:r>
            <a:endParaRPr lang="en-US" b="1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4427984" y="406986"/>
            <a:ext cx="466025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/>
              <a:t>Comparison of time-series of SSB </a:t>
            </a:r>
          </a:p>
          <a:p>
            <a:r>
              <a:rPr lang="en-US" sz="2500" b="1" dirty="0" smtClean="0"/>
              <a:t>by different estimation models </a:t>
            </a:r>
            <a:endParaRPr lang="en-US" sz="2500" b="1" dirty="0"/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75" t="16668" r="11537" b="62924"/>
          <a:stretch/>
        </p:blipFill>
        <p:spPr bwMode="auto">
          <a:xfrm>
            <a:off x="4574295" y="1484784"/>
            <a:ext cx="1941921" cy="157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587496" y="1640832"/>
            <a:ext cx="381642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63432" y="5025024"/>
            <a:ext cx="381642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076056" y="5013176"/>
            <a:ext cx="381642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16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2233162" y="260648"/>
            <a:ext cx="503003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b="1" dirty="0" smtClean="0"/>
              <a:t>Time-varying K </a:t>
            </a:r>
            <a:r>
              <a:rPr lang="en-US" sz="2500" b="1" dirty="0" err="1" smtClean="0"/>
              <a:t>vs</a:t>
            </a:r>
            <a:r>
              <a:rPr lang="en-US" sz="2500" b="1" dirty="0" smtClean="0"/>
              <a:t> Time-varying </a:t>
            </a:r>
            <a:r>
              <a:rPr lang="en-US" sz="2500" b="1" dirty="0" err="1" smtClean="0"/>
              <a:t>Linf</a:t>
            </a:r>
            <a:endParaRPr lang="en-US" sz="2500" b="1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737702"/>
            <a:ext cx="4981522" cy="32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1998773" y="4511090"/>
            <a:ext cx="3049991" cy="2194560"/>
            <a:chOff x="-1332656" y="3501441"/>
            <a:chExt cx="2541659" cy="1828800"/>
          </a:xfrm>
        </p:grpSpPr>
        <p:sp>
          <p:nvSpPr>
            <p:cNvPr id="28" name="TextBox 27"/>
            <p:cNvSpPr txBox="1"/>
            <p:nvPr/>
          </p:nvSpPr>
          <p:spPr>
            <a:xfrm>
              <a:off x="-542843" y="4726671"/>
              <a:ext cx="41549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1990</a:t>
              </a:r>
              <a:endParaRPr lang="en-US" sz="9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8475" y="5030605"/>
              <a:ext cx="41549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2010</a:t>
              </a:r>
              <a:endParaRPr lang="en-US" sz="9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-1143209" y="4422737"/>
              <a:ext cx="41549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1970</a:t>
              </a:r>
              <a:endParaRPr lang="en-US" sz="900" dirty="0"/>
            </a:p>
          </p:txBody>
        </p:sp>
        <p:pic>
          <p:nvPicPr>
            <p:cNvPr id="3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32656" y="3501441"/>
              <a:ext cx="2541659" cy="18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4" name="Group 33"/>
          <p:cNvGrpSpPr>
            <a:grpSpLocks noChangeAspect="1"/>
          </p:cNvGrpSpPr>
          <p:nvPr/>
        </p:nvGrpSpPr>
        <p:grpSpPr>
          <a:xfrm>
            <a:off x="5137176" y="4509120"/>
            <a:ext cx="3049991" cy="2194560"/>
            <a:chOff x="5253013" y="5108655"/>
            <a:chExt cx="2541659" cy="1828800"/>
          </a:xfrm>
        </p:grpSpPr>
        <p:sp>
          <p:nvSpPr>
            <p:cNvPr id="35" name="TextBox 34"/>
            <p:cNvSpPr txBox="1"/>
            <p:nvPr/>
          </p:nvSpPr>
          <p:spPr>
            <a:xfrm>
              <a:off x="6029847" y="6341387"/>
              <a:ext cx="41549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1990</a:t>
              </a:r>
              <a:endParaRPr lang="en-US" sz="9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621165" y="6645321"/>
              <a:ext cx="41549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2010</a:t>
              </a:r>
              <a:endParaRPr lang="en-US" sz="9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429481" y="6037453"/>
              <a:ext cx="41549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1970</a:t>
              </a:r>
              <a:endParaRPr lang="en-US" sz="900" dirty="0"/>
            </a:p>
          </p:txBody>
        </p:sp>
        <p:pic>
          <p:nvPicPr>
            <p:cNvPr id="43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3013" y="5108655"/>
              <a:ext cx="2541659" cy="18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4" name="TextBox 43"/>
          <p:cNvSpPr txBox="1"/>
          <p:nvPr/>
        </p:nvSpPr>
        <p:spPr>
          <a:xfrm>
            <a:off x="2040834" y="4005064"/>
            <a:ext cx="1627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Time-varying K</a:t>
            </a:r>
            <a:endParaRPr lang="en-US" b="1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5209186" y="4005064"/>
            <a:ext cx="1850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Time-varying </a:t>
            </a:r>
            <a:r>
              <a:rPr lang="en-US" b="1" i="1" dirty="0" err="1" smtClean="0"/>
              <a:t>Linf</a:t>
            </a:r>
            <a:endParaRPr lang="en-US" b="1" i="1" dirty="0"/>
          </a:p>
        </p:txBody>
      </p:sp>
      <p:sp>
        <p:nvSpPr>
          <p:cNvPr id="46" name="TextBox 45"/>
          <p:cNvSpPr txBox="1"/>
          <p:nvPr/>
        </p:nvSpPr>
        <p:spPr>
          <a:xfrm rot="16200000">
            <a:off x="1134156" y="4997128"/>
            <a:ext cx="1392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Mean size EFL (cm)</a:t>
            </a:r>
            <a:endParaRPr lang="en-US" sz="12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2616898" y="6021288"/>
            <a:ext cx="4592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Year</a:t>
            </a:r>
            <a:endParaRPr lang="en-US" sz="12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4537050" y="6465368"/>
            <a:ext cx="4062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age</a:t>
            </a:r>
            <a:endParaRPr lang="en-US" sz="12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3279786" y="4653136"/>
            <a:ext cx="1220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(Cohort-specific)</a:t>
            </a:r>
            <a:endParaRPr lang="en-US" sz="1200" dirty="0"/>
          </a:p>
        </p:txBody>
      </p:sp>
      <p:sp>
        <p:nvSpPr>
          <p:cNvPr id="50" name="TextBox 49"/>
          <p:cNvSpPr txBox="1"/>
          <p:nvPr/>
        </p:nvSpPr>
        <p:spPr>
          <a:xfrm>
            <a:off x="6444208" y="4652137"/>
            <a:ext cx="1220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(Cohort-specific)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2064120" y="1785216"/>
            <a:ext cx="48923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(Kg)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409153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 smtClean="0"/>
              <a:t>Model performance</a:t>
            </a:r>
            <a:br>
              <a:rPr lang="en-US" sz="3000" b="1" dirty="0" smtClean="0"/>
            </a:br>
            <a:r>
              <a:rPr lang="en-US" sz="2500" b="1" dirty="0" smtClean="0">
                <a:solidFill>
                  <a:srgbClr val="0033CC"/>
                </a:solidFill>
              </a:rPr>
              <a:t>Average absolute relative error</a:t>
            </a:r>
            <a:endParaRPr lang="en-US" sz="2500" b="1" dirty="0">
              <a:solidFill>
                <a:srgbClr val="0033CC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16</a:t>
            </a:fld>
            <a:endParaRPr lang="zh-TW" altLang="en-US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0076766"/>
              </p:ext>
            </p:extLst>
          </p:nvPr>
        </p:nvGraphicFramePr>
        <p:xfrm>
          <a:off x="2843807" y="1988840"/>
          <a:ext cx="3240361" cy="1051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3" name="Equation" r:id="rId4" imgW="1447560" imgH="469800" progId="Equation.DSMT4">
                  <p:embed/>
                </p:oleObj>
              </mc:Choice>
              <mc:Fallback>
                <p:oleObj name="Equation" r:id="rId4" imgW="144756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43807" y="1988840"/>
                        <a:ext cx="3240361" cy="10516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39552" y="3429000"/>
            <a:ext cx="8229600" cy="1872208"/>
          </a:xfrm>
        </p:spPr>
        <p:txBody>
          <a:bodyPr>
            <a:noAutofit/>
          </a:bodyPr>
          <a:lstStyle/>
          <a:p>
            <a:r>
              <a:rPr lang="en-US" sz="2300" i="1" dirty="0" smtClean="0"/>
              <a:t>k</a:t>
            </a:r>
            <a:r>
              <a:rPr lang="en-US" sz="2300" dirty="0" smtClean="0"/>
              <a:t> is the number of years; </a:t>
            </a:r>
          </a:p>
          <a:p>
            <a:r>
              <a:rPr lang="en-US" sz="2300" dirty="0" smtClean="0"/>
              <a:t>The </a:t>
            </a:r>
            <a:r>
              <a:rPr lang="en-US" sz="2300" i="1" dirty="0" smtClean="0"/>
              <a:t>E</a:t>
            </a:r>
            <a:r>
              <a:rPr lang="en-US" sz="2300" i="1" baseline="-25000" dirty="0" smtClean="0"/>
              <a:t>t</a:t>
            </a:r>
            <a:r>
              <a:rPr lang="en-US" sz="2300" baseline="-25000" dirty="0" smtClean="0"/>
              <a:t> </a:t>
            </a:r>
            <a:r>
              <a:rPr lang="en-US" sz="2300" dirty="0" smtClean="0"/>
              <a:t>is the estimated value of SSB in year </a:t>
            </a:r>
            <a:r>
              <a:rPr lang="en-US" sz="2300" i="1" dirty="0" smtClean="0"/>
              <a:t>t</a:t>
            </a:r>
            <a:r>
              <a:rPr lang="en-US" sz="2300" dirty="0" smtClean="0"/>
              <a:t>;  </a:t>
            </a:r>
          </a:p>
          <a:p>
            <a:r>
              <a:rPr lang="en-US" sz="2300" i="1" dirty="0" err="1" smtClean="0"/>
              <a:t>T</a:t>
            </a:r>
            <a:r>
              <a:rPr lang="en-US" sz="2300" i="1" baseline="-25000" dirty="0" err="1" smtClean="0"/>
              <a:t>t</a:t>
            </a:r>
            <a:r>
              <a:rPr lang="en-US" sz="2300" baseline="-25000" dirty="0" smtClean="0"/>
              <a:t> </a:t>
            </a:r>
            <a:r>
              <a:rPr lang="en-US" sz="2300" dirty="0" smtClean="0"/>
              <a:t>is the “true” SSB in year </a:t>
            </a:r>
            <a:r>
              <a:rPr lang="en-US" sz="2300" i="1" dirty="0" smtClean="0"/>
              <a:t>t</a:t>
            </a:r>
            <a:r>
              <a:rPr lang="en-US" sz="2300" dirty="0" smtClean="0"/>
              <a:t>; </a:t>
            </a:r>
          </a:p>
          <a:p>
            <a:r>
              <a:rPr lang="en-US" sz="2300" b="1" dirty="0" smtClean="0">
                <a:solidFill>
                  <a:srgbClr val="0070C0"/>
                </a:solidFill>
              </a:rPr>
              <a:t>Larger value -&gt; higher estimation error</a:t>
            </a:r>
          </a:p>
        </p:txBody>
      </p:sp>
    </p:spTree>
    <p:extLst>
      <p:ext uri="{BB962C8B-B14F-4D97-AF65-F5344CB8AC3E}">
        <p14:creationId xmlns:p14="http://schemas.microsoft.com/office/powerpoint/2010/main" val="311294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987824" y="2420888"/>
            <a:ext cx="3456384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92696"/>
            <a:ext cx="4445000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2987824" y="2960856"/>
            <a:ext cx="3456384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764359"/>
            <a:ext cx="4445000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2951912" y="6133126"/>
            <a:ext cx="3456384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21" t="28767" r="1540" b="35617"/>
          <a:stretch/>
        </p:blipFill>
        <p:spPr bwMode="auto">
          <a:xfrm>
            <a:off x="6876256" y="2060848"/>
            <a:ext cx="1741310" cy="181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76256" y="1881699"/>
            <a:ext cx="204338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/>
              <a:t>SS3 estimation models:</a:t>
            </a:r>
            <a:endParaRPr lang="en-US" sz="15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979712" y="116632"/>
            <a:ext cx="506369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 smtClean="0"/>
              <a:t>Estimation error of spawning stock biomass</a:t>
            </a:r>
            <a:endParaRPr lang="en-US" sz="21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26207" y="3814661"/>
            <a:ext cx="1605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Base-level </a:t>
            </a:r>
          </a:p>
          <a:p>
            <a:r>
              <a:rPr lang="en-US" dirty="0" smtClean="0"/>
              <a:t>(self-test error)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7102463" y="4005064"/>
            <a:ext cx="432048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83942" y="4571836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100%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5496" y="2050267"/>
            <a:ext cx="19449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>
                <a:solidFill>
                  <a:srgbClr val="0033CC"/>
                </a:solidFill>
              </a:rPr>
              <a:t>Time-varying K</a:t>
            </a:r>
            <a:endParaRPr lang="en-US" sz="2200" b="1" i="1" dirty="0">
              <a:solidFill>
                <a:srgbClr val="0033C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496" y="5158353"/>
            <a:ext cx="22174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>
                <a:solidFill>
                  <a:srgbClr val="FF0000"/>
                </a:solidFill>
              </a:rPr>
              <a:t>Time-varying </a:t>
            </a:r>
            <a:r>
              <a:rPr lang="en-US" sz="2200" b="1" i="1" dirty="0" err="1" smtClean="0">
                <a:solidFill>
                  <a:srgbClr val="FF0000"/>
                </a:solidFill>
              </a:rPr>
              <a:t>Linf</a:t>
            </a:r>
            <a:endParaRPr lang="en-US" sz="2200" b="1" i="1" dirty="0">
              <a:solidFill>
                <a:srgbClr val="FF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2483768" y="3681097"/>
            <a:ext cx="468144" cy="4567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483768" y="620688"/>
            <a:ext cx="468144" cy="4567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16200000">
            <a:off x="2000929" y="1843990"/>
            <a:ext cx="43473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/>
              <a:t>SSB</a:t>
            </a:r>
            <a:endParaRPr lang="en-US" sz="1300" b="1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1997457" y="4937647"/>
            <a:ext cx="43473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/>
              <a:t>SSB</a:t>
            </a:r>
            <a:endParaRPr lang="en-US" sz="1300" b="1" dirty="0"/>
          </a:p>
        </p:txBody>
      </p:sp>
    </p:spTree>
    <p:extLst>
      <p:ext uri="{BB962C8B-B14F-4D97-AF65-F5344CB8AC3E}">
        <p14:creationId xmlns:p14="http://schemas.microsoft.com/office/powerpoint/2010/main" val="351861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95"/>
          <a:stretch/>
        </p:blipFill>
        <p:spPr bwMode="auto">
          <a:xfrm>
            <a:off x="2060895" y="692696"/>
            <a:ext cx="3288922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45"/>
          <a:stretch/>
        </p:blipFill>
        <p:spPr bwMode="auto">
          <a:xfrm>
            <a:off x="2157959" y="2708920"/>
            <a:ext cx="3194118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43"/>
          <a:stretch/>
        </p:blipFill>
        <p:spPr bwMode="auto">
          <a:xfrm>
            <a:off x="5589287" y="2708920"/>
            <a:ext cx="336444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30"/>
          <a:stretch/>
        </p:blipFill>
        <p:spPr bwMode="auto">
          <a:xfrm>
            <a:off x="2186085" y="4912568"/>
            <a:ext cx="3165662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54"/>
          <a:stretch/>
        </p:blipFill>
        <p:spPr bwMode="auto">
          <a:xfrm>
            <a:off x="5733303" y="4841817"/>
            <a:ext cx="3127051" cy="1874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0762" y="692696"/>
            <a:ext cx="1774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Constant </a:t>
            </a:r>
            <a:r>
              <a:rPr lang="en-US" b="1" dirty="0"/>
              <a:t>growth</a:t>
            </a:r>
            <a:endParaRPr lang="en-US" b="1" dirty="0" smtClean="0"/>
          </a:p>
          <a:p>
            <a:r>
              <a:rPr lang="en-US" b="1" i="1" dirty="0" smtClean="0"/>
              <a:t>Base-level</a:t>
            </a:r>
            <a:endParaRPr lang="en-US" b="1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283788" y="2825593"/>
            <a:ext cx="1607363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Time-varying K</a:t>
            </a:r>
          </a:p>
          <a:p>
            <a:r>
              <a:rPr lang="en-US" sz="1300" dirty="0" smtClean="0">
                <a:solidFill>
                  <a:srgbClr val="0033CC"/>
                </a:solidFill>
              </a:rPr>
              <a:t>(cohort-specific)</a:t>
            </a:r>
            <a:endParaRPr lang="en-US" sz="1300" dirty="0">
              <a:solidFill>
                <a:srgbClr val="0033CC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3670" y="4987574"/>
            <a:ext cx="1830566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Time-varying </a:t>
            </a:r>
            <a:r>
              <a:rPr lang="en-US" b="1" dirty="0" err="1" smtClean="0">
                <a:solidFill>
                  <a:srgbClr val="FF0000"/>
                </a:solidFill>
              </a:rPr>
              <a:t>Linf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sz="1300" dirty="0" smtClean="0">
                <a:solidFill>
                  <a:srgbClr val="FF0000"/>
                </a:solidFill>
              </a:rPr>
              <a:t>(cohort-specific)</a:t>
            </a:r>
            <a:endParaRPr lang="en-US" sz="13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9148" y="323364"/>
            <a:ext cx="2097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SS3 constant growth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57391"/>
            <a:ext cx="2282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Simulation scenario</a:t>
            </a:r>
            <a:endParaRPr lang="en-US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790018" y="314438"/>
            <a:ext cx="2097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SS3 constant growth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790018" y="2411596"/>
            <a:ext cx="2097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SS3 constant growth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782558" y="4622328"/>
            <a:ext cx="2097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SS3 constant growth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120244" y="2391912"/>
            <a:ext cx="2628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SS3 multiplicative </a:t>
            </a:r>
            <a:r>
              <a:rPr lang="en-US" dirty="0" err="1" smtClean="0"/>
              <a:t>dev</a:t>
            </a:r>
            <a:r>
              <a:rPr lang="en-US" dirty="0" smtClean="0"/>
              <a:t> in K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051894" y="4622328"/>
            <a:ext cx="2849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SS3 multiplicative </a:t>
            </a:r>
            <a:r>
              <a:rPr lang="en-US" dirty="0" err="1" smtClean="0"/>
              <a:t>dev</a:t>
            </a:r>
            <a:r>
              <a:rPr lang="en-US" dirty="0" smtClean="0"/>
              <a:t> in </a:t>
            </a:r>
            <a:r>
              <a:rPr lang="en-US" dirty="0" err="1" smtClean="0"/>
              <a:t>Linf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260648"/>
            <a:ext cx="37097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Pearson residuals bubble </a:t>
            </a:r>
            <a:r>
              <a:rPr lang="en-US" sz="2200" b="1" dirty="0" smtClean="0"/>
              <a:t>plot </a:t>
            </a:r>
          </a:p>
          <a:p>
            <a:r>
              <a:rPr lang="en-US" sz="2200" b="1" dirty="0" smtClean="0"/>
              <a:t>of size composition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2123728" y="2360380"/>
            <a:ext cx="3403202" cy="44660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676830" y="2356232"/>
            <a:ext cx="3403202" cy="4466088"/>
          </a:xfrm>
          <a:prstGeom prst="rect">
            <a:avLst/>
          </a:prstGeom>
          <a:noFill/>
          <a:ln w="57150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7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2577229" y="44624"/>
            <a:ext cx="434189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b="1" dirty="0" smtClean="0"/>
              <a:t>Cohort-specific </a:t>
            </a:r>
            <a:r>
              <a:rPr lang="en-US" sz="2500" b="1" dirty="0" err="1" smtClean="0"/>
              <a:t>vs</a:t>
            </a:r>
            <a:r>
              <a:rPr lang="en-US" sz="2500" b="1" dirty="0" smtClean="0"/>
              <a:t> Year-specific </a:t>
            </a:r>
          </a:p>
          <a:p>
            <a:pPr algn="ctr"/>
            <a:r>
              <a:rPr lang="en-US" sz="2500" b="1" dirty="0" smtClean="0"/>
              <a:t>time-varying growth</a:t>
            </a:r>
            <a:endParaRPr lang="en-US" sz="25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100964" y="980728"/>
            <a:ext cx="5047100" cy="3462898"/>
            <a:chOff x="107504" y="1110390"/>
            <a:chExt cx="5547227" cy="3894946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110390"/>
              <a:ext cx="5547227" cy="38949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92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21" t="28767" r="1540" b="35617"/>
            <a:stretch/>
          </p:blipFill>
          <p:spPr bwMode="auto">
            <a:xfrm>
              <a:off x="1750560" y="1412776"/>
              <a:ext cx="1651053" cy="1717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6" name="Straight Connector 25"/>
            <p:cNvCxnSpPr/>
            <p:nvPr/>
          </p:nvCxnSpPr>
          <p:spPr>
            <a:xfrm>
              <a:off x="1063706" y="4077072"/>
              <a:ext cx="4312414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26204" y="2492896"/>
            <a:ext cx="9117796" cy="4405763"/>
            <a:chOff x="26204" y="2492896"/>
            <a:chExt cx="9117796" cy="4405763"/>
          </a:xfrm>
        </p:grpSpPr>
        <p:grpSp>
          <p:nvGrpSpPr>
            <p:cNvPr id="32" name="Group 31"/>
            <p:cNvGrpSpPr>
              <a:grpSpLocks noChangeAspect="1"/>
            </p:cNvGrpSpPr>
            <p:nvPr/>
          </p:nvGrpSpPr>
          <p:grpSpPr>
            <a:xfrm>
              <a:off x="321250" y="4634749"/>
              <a:ext cx="3049991" cy="2194560"/>
              <a:chOff x="5253013" y="5108655"/>
              <a:chExt cx="2541659" cy="1828800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6029847" y="6341387"/>
                <a:ext cx="41549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/>
                  <a:t>1990</a:t>
                </a:r>
                <a:endParaRPr lang="en-US" sz="900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621165" y="6645321"/>
                <a:ext cx="41549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/>
                  <a:t>2010</a:t>
                </a:r>
                <a:endParaRPr lang="en-US" sz="900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429481" y="6037453"/>
                <a:ext cx="41549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/>
                  <a:t>1970</a:t>
                </a:r>
                <a:endParaRPr lang="en-US" sz="900" dirty="0"/>
              </a:p>
            </p:txBody>
          </p:sp>
          <p:pic>
            <p:nvPicPr>
              <p:cNvPr id="36" name="Picture 8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3013" y="5108655"/>
                <a:ext cx="2541659" cy="1828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7" name="TextBox 36"/>
            <p:cNvSpPr txBox="1"/>
            <p:nvPr/>
          </p:nvSpPr>
          <p:spPr>
            <a:xfrm rot="16200000">
              <a:off x="-360569" y="5111917"/>
              <a:ext cx="11428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Mean size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987824" y="6505637"/>
              <a:ext cx="5402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Age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63705" y="6146720"/>
              <a:ext cx="586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Year</a:t>
              </a:r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47664" y="4733002"/>
              <a:ext cx="12202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(Cohort-specific)</a:t>
              </a:r>
              <a:endParaRPr lang="en-US" sz="12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283968" y="4725144"/>
              <a:ext cx="10584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(Year-specific)</a:t>
              </a:r>
              <a:endParaRPr lang="en-US" sz="1200" dirty="0"/>
            </a:p>
          </p:txBody>
        </p:sp>
        <p:grpSp>
          <p:nvGrpSpPr>
            <p:cNvPr id="42" name="Group 41"/>
            <p:cNvGrpSpPr>
              <a:grpSpLocks noChangeAspect="1"/>
            </p:cNvGrpSpPr>
            <p:nvPr/>
          </p:nvGrpSpPr>
          <p:grpSpPr>
            <a:xfrm>
              <a:off x="3012864" y="4704099"/>
              <a:ext cx="3049991" cy="2194560"/>
              <a:chOff x="4932040" y="3386850"/>
              <a:chExt cx="2541659" cy="1828800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5724776" y="4604129"/>
                <a:ext cx="41549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/>
                  <a:t>1990</a:t>
                </a:r>
                <a:endParaRPr lang="en-US" sz="900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6316094" y="4908063"/>
                <a:ext cx="41549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/>
                  <a:t>2010</a:t>
                </a:r>
                <a:endParaRPr lang="en-US" sz="900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5124410" y="4300195"/>
                <a:ext cx="41549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/>
                  <a:t>1970</a:t>
                </a:r>
                <a:endParaRPr lang="en-US" sz="900" dirty="0"/>
              </a:p>
            </p:txBody>
          </p:sp>
          <p:pic>
            <p:nvPicPr>
              <p:cNvPr id="46" name="Picture 9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2040" y="3386850"/>
                <a:ext cx="2541659" cy="1828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5298" y="2492896"/>
              <a:ext cx="3938702" cy="3024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8" name="TextBox 47"/>
          <p:cNvSpPr txBox="1"/>
          <p:nvPr/>
        </p:nvSpPr>
        <p:spPr>
          <a:xfrm>
            <a:off x="4862149" y="2791686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100%</a:t>
            </a:r>
            <a:endParaRPr lang="en-US" sz="12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2141947" y="2664841"/>
            <a:ext cx="87312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/>
              <a:t>Base-level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1801180" y="2823960"/>
            <a:ext cx="357065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482486" y="1070954"/>
            <a:ext cx="204338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SS3 estimation models:</a:t>
            </a:r>
            <a:endParaRPr lang="en-US" sz="1500" dirty="0"/>
          </a:p>
        </p:txBody>
      </p:sp>
      <p:sp>
        <p:nvSpPr>
          <p:cNvPr id="27" name="TextBox 26"/>
          <p:cNvSpPr txBox="1"/>
          <p:nvPr/>
        </p:nvSpPr>
        <p:spPr>
          <a:xfrm rot="16200000">
            <a:off x="-77996" y="2265657"/>
            <a:ext cx="455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SSB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54453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Examples of time-varying growth in fish populations</a:t>
            </a:r>
          </a:p>
          <a:p>
            <a:r>
              <a:rPr lang="en-US" dirty="0" smtClean="0"/>
              <a:t>Objectives of this study</a:t>
            </a:r>
          </a:p>
          <a:p>
            <a:r>
              <a:rPr lang="en-US" dirty="0" smtClean="0"/>
              <a:t>Operating model (Individual-based model)</a:t>
            </a:r>
          </a:p>
          <a:p>
            <a:pPr lvl="1"/>
            <a:r>
              <a:rPr lang="en-US" dirty="0" smtClean="0"/>
              <a:t>Cohort-specific and year-specific time-varying growth</a:t>
            </a:r>
          </a:p>
          <a:p>
            <a:r>
              <a:rPr lang="en-US" dirty="0" smtClean="0"/>
              <a:t>Stock </a:t>
            </a:r>
            <a:r>
              <a:rPr lang="en-US" dirty="0"/>
              <a:t>assessment </a:t>
            </a:r>
            <a:r>
              <a:rPr lang="en-US" dirty="0" smtClean="0"/>
              <a:t>model</a:t>
            </a:r>
          </a:p>
          <a:p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Cohort-specific </a:t>
            </a:r>
            <a:r>
              <a:rPr lang="en-US" dirty="0" smtClean="0"/>
              <a:t>K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smtClean="0"/>
              <a:t>Linf</a:t>
            </a:r>
            <a:endParaRPr lang="en-US" dirty="0" smtClean="0"/>
          </a:p>
          <a:p>
            <a:pPr lvl="1"/>
            <a:r>
              <a:rPr lang="en-US" dirty="0" smtClean="0"/>
              <a:t>Cohort-specific </a:t>
            </a:r>
            <a:r>
              <a:rPr lang="en-US" dirty="0" err="1" smtClean="0"/>
              <a:t>vs</a:t>
            </a:r>
            <a:r>
              <a:rPr lang="en-US" dirty="0" smtClean="0"/>
              <a:t> year-specific </a:t>
            </a:r>
          </a:p>
          <a:p>
            <a:pPr lvl="1"/>
            <a:r>
              <a:rPr lang="en-US" dirty="0" smtClean="0"/>
              <a:t>Comparison of time-varying methods </a:t>
            </a:r>
          </a:p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95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Which time-varying method is better?</a:t>
            </a:r>
            <a:endParaRPr lang="en-US" sz="30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478"/>
            <a:ext cx="8800903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2267744" y="3268960"/>
            <a:ext cx="1656184" cy="23042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19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1520" y="764704"/>
            <a:ext cx="8712968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b="1" dirty="0" err="1" smtClean="0"/>
              <a:t>Mis</a:t>
            </a:r>
            <a:r>
              <a:rPr lang="en-US" sz="2200" b="1" dirty="0" smtClean="0"/>
              <a:t>-specified </a:t>
            </a:r>
            <a:r>
              <a:rPr lang="en-US" sz="2200" b="1" dirty="0"/>
              <a:t>time-varying growth can affect model </a:t>
            </a:r>
            <a:r>
              <a:rPr lang="en-US" sz="2200" b="1" dirty="0" smtClean="0"/>
              <a:t>output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200" dirty="0" smtClean="0"/>
              <a:t>For example, estimation error in SSB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Reason: time-varying growth -&gt; mean size-at-age -&gt; exploitable population (via selectivity) -&gt; catch (young-big or old-small) -&gt; population abundance, SSB (via L-Maturity &amp; L-W functions) -&gt; Recruitment -&gt; </a:t>
            </a:r>
            <a:r>
              <a:rPr lang="en-US" sz="2000" dirty="0"/>
              <a:t>… </a:t>
            </a:r>
            <a:r>
              <a:rPr lang="en-US" sz="2000" dirty="0" smtClean="0"/>
              <a:t>-&gt;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endParaRPr lang="en-US" sz="2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200" b="1" dirty="0" smtClean="0"/>
              <a:t>Higher </a:t>
            </a:r>
            <a:r>
              <a:rPr lang="en-US" sz="2200" b="1" dirty="0"/>
              <a:t>time-varying growth </a:t>
            </a:r>
            <a:r>
              <a:rPr lang="en-US" sz="2200" b="1" dirty="0" smtClean="0"/>
              <a:t>variation -&gt; more complication in dynamics and data -&gt; poor fits by stock assessment model -&gt; higher estimation error </a:t>
            </a:r>
            <a:endParaRPr lang="en-US" sz="2200" dirty="0"/>
          </a:p>
          <a:p>
            <a:pPr marL="457200" indent="-457200">
              <a:buFont typeface="+mj-lt"/>
              <a:buAutoNum type="arabicPeriod"/>
            </a:pPr>
            <a:endParaRPr lang="en-US" sz="2200" b="1" dirty="0"/>
          </a:p>
          <a:p>
            <a:pPr marL="457200" indent="-457200">
              <a:buFont typeface="+mj-lt"/>
              <a:buAutoNum type="arabicPeriod"/>
            </a:pPr>
            <a:r>
              <a:rPr lang="en-US" sz="2200" b="1" dirty="0" smtClean="0"/>
              <a:t>Time-varying </a:t>
            </a:r>
            <a:r>
              <a:rPr lang="en-US" sz="2200" b="1" dirty="0" err="1"/>
              <a:t>Linf</a:t>
            </a:r>
            <a:r>
              <a:rPr lang="en-US" sz="2200" b="1" dirty="0"/>
              <a:t> has a larger impact than time-varying </a:t>
            </a:r>
            <a:r>
              <a:rPr lang="en-US" sz="2200" b="1" dirty="0" smtClean="0"/>
              <a:t>K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200" dirty="0" smtClean="0"/>
              <a:t>Big change in size scale across all ages</a:t>
            </a:r>
          </a:p>
          <a:p>
            <a:pPr marL="457200" indent="-457200">
              <a:buFont typeface="+mj-lt"/>
              <a:buAutoNum type="arabicPeriod"/>
            </a:pPr>
            <a:endParaRPr lang="en-US" sz="2200" b="1" dirty="0"/>
          </a:p>
          <a:p>
            <a:pPr marL="457200" indent="-457200">
              <a:buFont typeface="+mj-lt"/>
              <a:buAutoNum type="arabicPeriod"/>
            </a:pPr>
            <a:r>
              <a:rPr lang="en-US" sz="2200" b="1" dirty="0" smtClean="0"/>
              <a:t>Year-specific </a:t>
            </a:r>
            <a:r>
              <a:rPr lang="en-US" sz="2200" b="1" dirty="0"/>
              <a:t>time-varying growth </a:t>
            </a:r>
            <a:r>
              <a:rPr lang="en-US" sz="2200" b="1" dirty="0" smtClean="0"/>
              <a:t>has a larger impact than </a:t>
            </a:r>
            <a:r>
              <a:rPr lang="en-US" sz="2200" b="1" dirty="0"/>
              <a:t>cohort-specific time-varying growth </a:t>
            </a:r>
            <a:endParaRPr lang="en-US" sz="2200" b="1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200" dirty="0" smtClean="0"/>
              <a:t>Year-specific has higher variations in mean size-at-age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62221" y="116632"/>
            <a:ext cx="52839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0033CC"/>
                </a:solidFill>
              </a:rPr>
              <a:t>Findings of the simulation study</a:t>
            </a:r>
            <a:endParaRPr lang="en-US" sz="30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16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352928" cy="511256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100" b="1" dirty="0"/>
              <a:t>Can we include time-varying growth in stock assessment?</a:t>
            </a:r>
          </a:p>
          <a:p>
            <a:pPr lvl="1"/>
            <a:r>
              <a:rPr lang="en-US" sz="2100" b="1" dirty="0" smtClean="0">
                <a:solidFill>
                  <a:srgbClr val="FF0000"/>
                </a:solidFill>
              </a:rPr>
              <a:t>In our case, Yes! </a:t>
            </a:r>
          </a:p>
          <a:p>
            <a:pPr lvl="2"/>
            <a:r>
              <a:rPr lang="en-US" sz="2100" dirty="0" smtClean="0"/>
              <a:t>SSB RE 18% -&gt;  less 5% (time-varying K)</a:t>
            </a:r>
          </a:p>
          <a:p>
            <a:pPr lvl="2"/>
            <a:r>
              <a:rPr lang="en-US" sz="2100" dirty="0"/>
              <a:t>SSB </a:t>
            </a:r>
            <a:r>
              <a:rPr lang="en-US" sz="2100" dirty="0" smtClean="0"/>
              <a:t>RE 150% -&gt; 20% </a:t>
            </a:r>
            <a:r>
              <a:rPr lang="en-US" sz="2100" dirty="0"/>
              <a:t>(time-varying </a:t>
            </a:r>
            <a:r>
              <a:rPr lang="en-US" sz="2100" dirty="0" err="1" smtClean="0"/>
              <a:t>Linf</a:t>
            </a:r>
            <a:r>
              <a:rPr lang="en-US" sz="2100" dirty="0" smtClean="0"/>
              <a:t>)</a:t>
            </a:r>
          </a:p>
          <a:p>
            <a:pPr lvl="2"/>
            <a:endParaRPr lang="en-US" sz="800" dirty="0"/>
          </a:p>
          <a:p>
            <a:pPr marL="457200" indent="-457200">
              <a:buFont typeface="+mj-lt"/>
              <a:buAutoNum type="arabicPeriod"/>
            </a:pPr>
            <a:r>
              <a:rPr lang="en-US" sz="2100" b="1" dirty="0" smtClean="0"/>
              <a:t>Default </a:t>
            </a:r>
            <a:r>
              <a:rPr lang="en-US" sz="2100" b="1" dirty="0"/>
              <a:t>method for dealing with time-varying </a:t>
            </a:r>
            <a:r>
              <a:rPr lang="en-US" sz="2100" b="1" dirty="0" smtClean="0"/>
              <a:t>growth?</a:t>
            </a:r>
            <a:endParaRPr lang="en-US" sz="2100" b="1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100" u="sng" dirty="0" smtClean="0"/>
              <a:t>Yearly multiplicative </a:t>
            </a:r>
            <a:r>
              <a:rPr lang="en-US" sz="2100" u="sng" dirty="0"/>
              <a:t>deviation </a:t>
            </a:r>
            <a:r>
              <a:rPr lang="en-US" sz="2100" dirty="0"/>
              <a:t>and </a:t>
            </a:r>
            <a:r>
              <a:rPr lang="en-US" sz="2100" u="sng" dirty="0"/>
              <a:t>cohort growth deviation </a:t>
            </a:r>
            <a:r>
              <a:rPr lang="en-US" sz="2100" dirty="0"/>
              <a:t>methods perform </a:t>
            </a:r>
            <a:r>
              <a:rPr lang="en-US" sz="2100" dirty="0" smtClean="0"/>
              <a:t>better</a:t>
            </a:r>
            <a:endParaRPr lang="en-US" sz="21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100" dirty="0"/>
              <a:t>Reason: greater flexibility to </a:t>
            </a:r>
            <a:r>
              <a:rPr lang="en-US" sz="2100" dirty="0" smtClean="0"/>
              <a:t>model </a:t>
            </a:r>
            <a:r>
              <a:rPr lang="en-US" sz="2100" dirty="0"/>
              <a:t>the </a:t>
            </a:r>
            <a:r>
              <a:rPr lang="en-US" sz="2100" dirty="0" smtClean="0"/>
              <a:t>variation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800" dirty="0"/>
          </a:p>
          <a:p>
            <a:pPr marL="457200" indent="-457200">
              <a:buFont typeface="+mj-lt"/>
              <a:buAutoNum type="arabicPeriod"/>
            </a:pPr>
            <a:r>
              <a:rPr lang="en-US" sz="2100" b="1" dirty="0"/>
              <a:t>Which one is </a:t>
            </a:r>
            <a:r>
              <a:rPr lang="en-US" sz="2100" b="1" dirty="0" smtClean="0"/>
              <a:t>worse</a:t>
            </a:r>
            <a:r>
              <a:rPr lang="en-US" sz="2100" b="1" dirty="0"/>
              <a:t>?</a:t>
            </a:r>
          </a:p>
          <a:p>
            <a:pPr lvl="1"/>
            <a:r>
              <a:rPr lang="en-US" sz="2100" dirty="0"/>
              <a:t>Constant growth; </a:t>
            </a:r>
            <a:r>
              <a:rPr lang="en-US" sz="2100" dirty="0" smtClean="0"/>
              <a:t>time blocks; random </a:t>
            </a:r>
            <a:r>
              <a:rPr lang="en-US" sz="2100" dirty="0"/>
              <a:t>walk </a:t>
            </a:r>
            <a:r>
              <a:rPr lang="en-US" sz="2100" dirty="0" smtClean="0"/>
              <a:t>method (low flexibility)</a:t>
            </a:r>
          </a:p>
          <a:p>
            <a:pPr lvl="1"/>
            <a:endParaRPr lang="en-US" sz="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100" b="1" dirty="0" smtClean="0"/>
              <a:t>Do the models with time-varying growth</a:t>
            </a:r>
            <a:r>
              <a:rPr lang="en-US" sz="2100" b="1" dirty="0"/>
              <a:t> </a:t>
            </a:r>
            <a:r>
              <a:rPr lang="en-US" sz="2100" b="1" dirty="0" smtClean="0"/>
              <a:t>work well when </a:t>
            </a:r>
            <a:r>
              <a:rPr lang="en-US" sz="2100" b="1" dirty="0"/>
              <a:t>true growth is </a:t>
            </a:r>
            <a:r>
              <a:rPr lang="en-US" sz="2100" b="1" dirty="0" smtClean="0"/>
              <a:t>constant?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100" dirty="0" smtClean="0"/>
              <a:t>Yes! Reason</a:t>
            </a:r>
            <a:r>
              <a:rPr lang="en-US" sz="2100" dirty="0"/>
              <a:t>: greater </a:t>
            </a:r>
            <a:r>
              <a:rPr lang="en-US" sz="2100" dirty="0" smtClean="0"/>
              <a:t>flexibility; more parameters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100" dirty="0" smtClean="0"/>
              <a:t>Include it as a </a:t>
            </a:r>
            <a:r>
              <a:rPr lang="en-US" sz="2100" dirty="0"/>
              <a:t>candidate run</a:t>
            </a:r>
            <a:r>
              <a:rPr lang="en-US" sz="2100" dirty="0" smtClean="0"/>
              <a:t>. Check model if it makes a difference.</a:t>
            </a:r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22</a:t>
            </a:fld>
            <a:endParaRPr lang="zh-TW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62221" y="116632"/>
            <a:ext cx="577927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0033CC"/>
                </a:solidFill>
              </a:rPr>
              <a:t>Findings of the simulation study -II</a:t>
            </a:r>
            <a:endParaRPr lang="en-US" sz="30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60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awaii Beaches Sunset Wallpaperhawaii Sunset Wallpapers Full Hd Wallpaper Search Z Ifqjm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5" y="0"/>
            <a:ext cx="9250826" cy="693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23</a:t>
            </a:fld>
            <a:endParaRPr lang="zh-TW" altLang="en-US"/>
          </a:p>
        </p:txBody>
      </p:sp>
      <p:sp>
        <p:nvSpPr>
          <p:cNvPr id="10" name="文字方塊 3"/>
          <p:cNvSpPr txBox="1"/>
          <p:nvPr/>
        </p:nvSpPr>
        <p:spPr>
          <a:xfrm>
            <a:off x="251520" y="289099"/>
            <a:ext cx="4122282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+mj-lt"/>
                <a:ea typeface="Verdana" pitchFamily="34" charset="0"/>
                <a:cs typeface="Verdana" pitchFamily="34" charset="0"/>
              </a:rPr>
              <a:t>Acknowledgments</a:t>
            </a:r>
          </a:p>
          <a:p>
            <a:endParaRPr lang="en-US" sz="2400" dirty="0" smtClean="0">
              <a:solidFill>
                <a:prstClr val="black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CAPAM workshop conveners</a:t>
            </a:r>
          </a:p>
          <a:p>
            <a:r>
              <a:rPr lang="en-US" sz="2400" b="1" dirty="0" smtClean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ISC </a:t>
            </a:r>
            <a:r>
              <a:rPr lang="en-US" sz="2400" b="1" dirty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Billfish Working Group</a:t>
            </a:r>
          </a:p>
          <a:p>
            <a:r>
              <a:rPr lang="en-US" sz="2400" b="1" dirty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Jon </a:t>
            </a:r>
            <a:r>
              <a:rPr lang="en-US" sz="2400" b="1" dirty="0" err="1" smtClean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Brodziak</a:t>
            </a:r>
            <a:endParaRPr lang="en-US" sz="2400" b="1" dirty="0" smtClean="0">
              <a:solidFill>
                <a:schemeClr val="bg1"/>
              </a:solidFill>
              <a:ea typeface="Verdana" pitchFamily="34" charset="0"/>
              <a:cs typeface="Verdana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Rick  </a:t>
            </a:r>
            <a:r>
              <a:rPr lang="en-US" sz="2400" b="1" dirty="0" err="1" smtClean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Methot</a:t>
            </a:r>
            <a:endParaRPr lang="en-US" sz="2400" b="1" dirty="0" smtClean="0">
              <a:solidFill>
                <a:schemeClr val="bg1"/>
              </a:solidFill>
              <a:ea typeface="Verdana" pitchFamily="34" charset="0"/>
              <a:cs typeface="Verdana" pitchFamily="34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Yong Chen</a:t>
            </a:r>
          </a:p>
          <a:p>
            <a:r>
              <a:rPr lang="en-US" sz="2400" b="1" dirty="0" err="1" smtClean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Hui-Hua</a:t>
            </a:r>
            <a:r>
              <a:rPr lang="en-US" sz="2400" b="1" dirty="0" smtClean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 Lee</a:t>
            </a:r>
          </a:p>
          <a:p>
            <a:endParaRPr lang="en-US" sz="2400" b="1" dirty="0" smtClean="0">
              <a:solidFill>
                <a:schemeClr val="bg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2205" y="4005064"/>
            <a:ext cx="234557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b="1" dirty="0" smtClean="0"/>
              <a:t>Questions??</a:t>
            </a:r>
            <a:endParaRPr lang="en-US" sz="3300" b="1" dirty="0"/>
          </a:p>
        </p:txBody>
      </p:sp>
    </p:spTree>
    <p:extLst>
      <p:ext uri="{BB962C8B-B14F-4D97-AF65-F5344CB8AC3E}">
        <p14:creationId xmlns:p14="http://schemas.microsoft.com/office/powerpoint/2010/main" val="241118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67744" y="116632"/>
            <a:ext cx="505234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/>
              <a:t>Examples of time-varying </a:t>
            </a:r>
            <a:r>
              <a:rPr lang="en-US" sz="2500" b="1" dirty="0" smtClean="0"/>
              <a:t>growth – II</a:t>
            </a:r>
          </a:p>
          <a:p>
            <a:pPr algn="ctr"/>
            <a:r>
              <a:rPr lang="en-US" sz="2500" b="1" dirty="0" smtClean="0"/>
              <a:t>Pelagic billfish</a:t>
            </a:r>
            <a:endParaRPr lang="en-US" sz="25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9816"/>
            <a:ext cx="6099309" cy="402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599641"/>
              </p:ext>
            </p:extLst>
          </p:nvPr>
        </p:nvGraphicFramePr>
        <p:xfrm>
          <a:off x="1043610" y="4869160"/>
          <a:ext cx="3888430" cy="1584175"/>
        </p:xfrm>
        <a:graphic>
          <a:graphicData uri="http://schemas.openxmlformats.org/drawingml/2006/table">
            <a:tbl>
              <a:tblPr/>
              <a:tblGrid>
                <a:gridCol w="1620179"/>
                <a:gridCol w="2268251"/>
              </a:tblGrid>
              <a:tr h="3168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0"/>
                          <a:cs typeface="Times New Roman" pitchFamily="18" charset="0"/>
                        </a:rPr>
                        <a:t>Parameter</a:t>
                      </a: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0"/>
                          <a:cs typeface="Times New Roman" pitchFamily="18" charset="0"/>
                        </a:rPr>
                        <a:t>Posterior mean</a:t>
                      </a: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3168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zh-TW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0"/>
                          <a:cs typeface="Times New Roman" pitchFamily="18" charset="0"/>
                        </a:rPr>
                        <a:t>μ</a:t>
                      </a:r>
                      <a:r>
                        <a:rPr kumimoji="0" lang="zh-TW" alt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0"/>
                          <a:cs typeface="Times New Roman" pitchFamily="18" charset="0"/>
                        </a:rPr>
                        <a:t>∞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0"/>
                          <a:cs typeface="Times New Roman" pitchFamily="18" charset="0"/>
                        </a:rPr>
                        <a:t>274.44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168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zh-TW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0"/>
                          <a:cs typeface="Times New Roman" pitchFamily="18" charset="0"/>
                        </a:rPr>
                        <a:t>μ</a:t>
                      </a:r>
                      <a:r>
                        <a:rPr kumimoji="0" lang="en-US" altLang="zh-TW" sz="14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0"/>
                          <a:cs typeface="Times New Roman" pitchFamily="18" charset="0"/>
                        </a:rPr>
                        <a:t>K</a:t>
                      </a:r>
                      <a:endParaRPr kumimoji="0" lang="zh-TW" altLang="en-US" sz="14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0"/>
                          <a:cs typeface="Times New Roman" pitchFamily="18" charset="0"/>
                        </a:rPr>
                        <a:t>0.192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168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0"/>
                          <a:cs typeface="Times New Roman" pitchFamily="18" charset="0"/>
                        </a:rPr>
                        <a:t>L</a:t>
                      </a:r>
                      <a:r>
                        <a:rPr kumimoji="0" lang="zh-TW" alt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0"/>
                          <a:cs typeface="Times New Roman" pitchFamily="18" charset="0"/>
                        </a:rPr>
                        <a:t>∞</a:t>
                      </a:r>
                      <a:r>
                        <a:rPr kumimoji="0" lang="en-US" altLang="zh-TW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0"/>
                          <a:cs typeface="Times New Roman" pitchFamily="18" charset="0"/>
                        </a:rPr>
                        <a:t>,</a:t>
                      </a:r>
                      <a:r>
                        <a:rPr kumimoji="0" lang="en-US" altLang="zh-TW" sz="14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0"/>
                          <a:cs typeface="Times New Roman" pitchFamily="18" charset="0"/>
                        </a:rPr>
                        <a:t>j</a:t>
                      </a:r>
                      <a:endParaRPr kumimoji="0" lang="zh-TW" altLang="en-US" sz="14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0"/>
                          <a:cs typeface="Times New Roman" pitchFamily="18" charset="0"/>
                        </a:rPr>
                        <a:t>311; 241; 221; 309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168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0"/>
                          <a:cs typeface="Times New Roman" pitchFamily="18" charset="0"/>
                        </a:rPr>
                        <a:t>K</a:t>
                      </a:r>
                      <a:r>
                        <a:rPr kumimoji="0" lang="en-US" altLang="zh-TW" sz="14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0"/>
                          <a:cs typeface="Times New Roman" pitchFamily="18" charset="0"/>
                        </a:rPr>
                        <a:t>j</a:t>
                      </a:r>
                      <a:endParaRPr kumimoji="0" lang="zh-TW" altLang="en-US" sz="14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0"/>
                          <a:cs typeface="Times New Roman" pitchFamily="18" charset="0"/>
                        </a:rPr>
                        <a:t>0.09; 0.32; 0.20; 0.11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324295" y="1280608"/>
            <a:ext cx="193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Pacific blue marlin</a:t>
            </a:r>
            <a:endParaRPr lang="en-US" b="1" dirty="0"/>
          </a:p>
        </p:txBody>
      </p:sp>
      <p:pic>
        <p:nvPicPr>
          <p:cNvPr id="7170" name="Picture 2" descr="http://images.nationalgeographic.com/wpf/media-live/photos/000/004/cache/blue-marlin_476_600x4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648" y="1272387"/>
            <a:ext cx="2776033" cy="208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56176" y="3574757"/>
            <a:ext cx="21583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Chang et al. (2013) </a:t>
            </a:r>
          </a:p>
          <a:p>
            <a:r>
              <a:rPr lang="en-US" dirty="0"/>
              <a:t>ISC/13/BILLWG-1/02</a:t>
            </a:r>
          </a:p>
        </p:txBody>
      </p:sp>
    </p:spTree>
    <p:extLst>
      <p:ext uri="{BB962C8B-B14F-4D97-AF65-F5344CB8AC3E}">
        <p14:creationId xmlns:p14="http://schemas.microsoft.com/office/powerpoint/2010/main" val="191615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496865" y="264560"/>
            <a:ext cx="5243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Estimation error of time-series of weight-at-age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40204" y="3158337"/>
            <a:ext cx="1627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33CC"/>
                </a:solidFill>
              </a:rPr>
              <a:t>Time-varying K</a:t>
            </a:r>
            <a:endParaRPr lang="en-US" b="1" i="1" dirty="0">
              <a:solidFill>
                <a:srgbClr val="0033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0204" y="5934260"/>
            <a:ext cx="1850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Time-varying </a:t>
            </a:r>
            <a:r>
              <a:rPr lang="en-US" b="1" i="1" dirty="0" err="1" smtClean="0">
                <a:solidFill>
                  <a:srgbClr val="FF0000"/>
                </a:solidFill>
              </a:rPr>
              <a:t>Linf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37132" y="1988840"/>
            <a:ext cx="204338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/>
              <a:t>SS3 estimation models:</a:t>
            </a:r>
            <a:endParaRPr lang="en-US" sz="1500" b="1" dirty="0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52"/>
          <a:stretch/>
        </p:blipFill>
        <p:spPr bwMode="auto">
          <a:xfrm>
            <a:off x="7164288" y="2386150"/>
            <a:ext cx="1515291" cy="1474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699792" y="764704"/>
            <a:ext cx="4449763" cy="3121025"/>
            <a:chOff x="-2254027" y="1355127"/>
            <a:chExt cx="4449763" cy="3121025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54027" y="1355127"/>
              <a:ext cx="4449763" cy="312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-1476672" y="2148622"/>
              <a:ext cx="3528392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2771800" y="3717032"/>
            <a:ext cx="4445000" cy="3121025"/>
            <a:chOff x="-1836712" y="5297487"/>
            <a:chExt cx="4445000" cy="3121025"/>
          </a:xfrm>
        </p:grpSpPr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36712" y="5297487"/>
              <a:ext cx="4445000" cy="312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9" name="Straight Connector 18"/>
            <p:cNvCxnSpPr/>
            <p:nvPr/>
          </p:nvCxnSpPr>
          <p:spPr>
            <a:xfrm>
              <a:off x="-1128664" y="7485512"/>
              <a:ext cx="3528392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7109426" y="1381968"/>
            <a:ext cx="1133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Base-level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119158" y="5693522"/>
            <a:ext cx="1133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Base-level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6" y="79894"/>
            <a:ext cx="2423302" cy="169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rot="16200000">
            <a:off x="-330018" y="287639"/>
            <a:ext cx="855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Weight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113016" y="1556792"/>
            <a:ext cx="540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01117" y="1259468"/>
            <a:ext cx="586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Year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125583" y="4077072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7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69453" y="3940351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26</a:t>
            </a:fld>
            <a:endParaRPr lang="zh-TW" altLang="en-US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406" y="2107480"/>
            <a:ext cx="2237448" cy="213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777" y="2093121"/>
            <a:ext cx="2386988" cy="2221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779" y="2131676"/>
            <a:ext cx="2592287" cy="230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942" y="2141217"/>
            <a:ext cx="2245268" cy="2100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1868080"/>
            <a:ext cx="1108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0033CC"/>
                </a:solidFill>
                <a:cs typeface="Times New Roman" pitchFamily="18" charset="0"/>
              </a:rPr>
              <a:t>Mult_dev</a:t>
            </a:r>
            <a:endParaRPr lang="en-US" b="1" dirty="0">
              <a:solidFill>
                <a:srgbClr val="0033CC"/>
              </a:solidFill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39752" y="1898613"/>
            <a:ext cx="832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0033CC"/>
                </a:solidFill>
                <a:cs typeface="Times New Roman" pitchFamily="18" charset="0"/>
              </a:rPr>
              <a:t>Ranwk</a:t>
            </a:r>
            <a:endParaRPr lang="en-US" b="1" dirty="0">
              <a:solidFill>
                <a:srgbClr val="0033CC"/>
              </a:solidFill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16016" y="1898613"/>
            <a:ext cx="821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0033CC"/>
                </a:solidFill>
                <a:cs typeface="Times New Roman" pitchFamily="18" charset="0"/>
              </a:rPr>
              <a:t>CGDev</a:t>
            </a:r>
            <a:endParaRPr lang="en-US" b="1" dirty="0">
              <a:solidFill>
                <a:srgbClr val="0033CC"/>
              </a:solidFill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62925" y="1895315"/>
            <a:ext cx="790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  <a:cs typeface="Times New Roman" pitchFamily="18" charset="0"/>
              </a:rPr>
              <a:t>Blocks</a:t>
            </a:r>
            <a:endParaRPr lang="en-US" b="1" dirty="0">
              <a:solidFill>
                <a:srgbClr val="0033CC"/>
              </a:solidFill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79712" y="476672"/>
            <a:ext cx="5661871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300" b="1" dirty="0"/>
              <a:t>time-series of </a:t>
            </a:r>
            <a:r>
              <a:rPr lang="en-US" sz="3300" b="1" dirty="0" smtClean="0"/>
              <a:t>mean size-at-age</a:t>
            </a:r>
            <a:endParaRPr lang="en-US" sz="3300" b="1" dirty="0"/>
          </a:p>
        </p:txBody>
      </p:sp>
    </p:spTree>
    <p:extLst>
      <p:ext uri="{BB962C8B-B14F-4D97-AF65-F5344CB8AC3E}">
        <p14:creationId xmlns:p14="http://schemas.microsoft.com/office/powerpoint/2010/main" val="31817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27</a:t>
            </a:fld>
            <a:endParaRPr lang="zh-TW" alt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012731"/>
              </p:ext>
            </p:extLst>
          </p:nvPr>
        </p:nvGraphicFramePr>
        <p:xfrm>
          <a:off x="1331641" y="476672"/>
          <a:ext cx="7416823" cy="62799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30915"/>
                <a:gridCol w="1483365"/>
                <a:gridCol w="2002543"/>
              </a:tblGrid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</a:rPr>
                        <a:t>Parameter (units)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27" marR="6727" marT="672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</a:rPr>
                        <a:t>IBM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27" marR="6727" marT="672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</a:rPr>
                        <a:t>Estimated in SS3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27" marR="6727" marT="672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4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Natural mortality (yr</a:t>
                      </a:r>
                      <a:r>
                        <a:rPr lang="en-US" sz="1600" u="none" strike="noStrike" baseline="30000" dirty="0">
                          <a:effectLst/>
                        </a:rPr>
                        <a:t>-1</a:t>
                      </a:r>
                      <a:r>
                        <a:rPr lang="en-US" sz="1600" u="none" strike="noStrike" dirty="0">
                          <a:effectLst/>
                        </a:rPr>
                        <a:t>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0.25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No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27" marR="6727" marT="6727" marB="0" anchor="ctr"/>
                </a:tc>
              </a:tr>
              <a:tr h="2484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Reference age1 (</a:t>
                      </a:r>
                      <a:r>
                        <a:rPr lang="en-US" sz="1600" u="none" strike="noStrike" dirty="0" err="1">
                          <a:effectLst/>
                        </a:rPr>
                        <a:t>yr</a:t>
                      </a:r>
                      <a:r>
                        <a:rPr lang="en-US" sz="1600" u="none" strike="noStrike" dirty="0">
                          <a:effectLst/>
                        </a:rPr>
                        <a:t>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27" marR="6727" marT="672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27" marR="6727" marT="672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No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27" marR="6727" marT="672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484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Reference age2 (</a:t>
                      </a:r>
                      <a:r>
                        <a:rPr lang="en-US" sz="1600" u="none" strike="noStrike" dirty="0" err="1">
                          <a:effectLst/>
                        </a:rPr>
                        <a:t>yr</a:t>
                      </a:r>
                      <a:r>
                        <a:rPr lang="en-US" sz="1600" u="none" strike="noStrike" dirty="0">
                          <a:effectLst/>
                        </a:rPr>
                        <a:t>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27" marR="6727" marT="672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27" marR="6727" marT="672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No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27" marR="6727" marT="672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484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Length at a</a:t>
                      </a:r>
                      <a:r>
                        <a:rPr lang="en-US" sz="1600" u="none" strike="noStrike" baseline="-25000" dirty="0">
                          <a:effectLst/>
                        </a:rPr>
                        <a:t>1</a:t>
                      </a:r>
                      <a:r>
                        <a:rPr lang="en-US" sz="1600" u="none" strike="noStrike" dirty="0">
                          <a:effectLst/>
                        </a:rPr>
                        <a:t> (cm)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27" marR="6727" marT="672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62.69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27" marR="6727" marT="672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727" marR="6727" marT="672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484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Length at a</a:t>
                      </a:r>
                      <a:r>
                        <a:rPr lang="en-US" sz="1600" u="none" strike="noStrike" baseline="-25000" dirty="0">
                          <a:effectLst/>
                        </a:rPr>
                        <a:t>2</a:t>
                      </a:r>
                      <a:r>
                        <a:rPr lang="en-US" sz="1600" u="none" strike="noStrike" dirty="0">
                          <a:effectLst/>
                        </a:rPr>
                        <a:t> (cm)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27" marR="6727" marT="672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216.72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27" marR="6727" marT="672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727" marR="6727" marT="672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484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Growth rate (yr</a:t>
                      </a:r>
                      <a:r>
                        <a:rPr lang="en-US" sz="1600" u="none" strike="noStrike" baseline="30000" dirty="0">
                          <a:effectLst/>
                        </a:rPr>
                        <a:t>-1</a:t>
                      </a:r>
                      <a:r>
                        <a:rPr lang="en-US" sz="1600" u="none" strike="noStrike" dirty="0">
                          <a:effectLst/>
                        </a:rPr>
                        <a:t>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27" marR="6727" marT="672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0.258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27" marR="6727" marT="672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727" marR="6727" marT="672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34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IBM growth error CV; SS3 CV L</a:t>
                      </a:r>
                      <a:r>
                        <a:rPr lang="en-US" sz="1600" u="none" strike="noStrike" baseline="-25000" dirty="0">
                          <a:effectLst/>
                        </a:rPr>
                        <a:t>1</a:t>
                      </a:r>
                      <a:endParaRPr lang="en-US" sz="16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27" marR="6727" marT="672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0.25; 0.01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27" marR="6727" marT="672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727" marR="6727" marT="672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484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SS3 CV L</a:t>
                      </a:r>
                      <a:r>
                        <a:rPr lang="en-US" sz="1600" u="none" strike="noStrike" baseline="-25000" dirty="0">
                          <a:effectLst/>
                        </a:rPr>
                        <a:t>2</a:t>
                      </a:r>
                      <a:endParaRPr lang="en-US" sz="16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27" marR="6727" marT="672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0.1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27" marR="6727" marT="672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727" marR="6727" marT="672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484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Length-weight scaling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27" marR="6727" marT="6727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1.35E-06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27" marR="6727" marT="6727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No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27" marR="6727" marT="6727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484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err="1">
                          <a:effectLst/>
                        </a:rPr>
                        <a:t>Allometric</a:t>
                      </a:r>
                      <a:r>
                        <a:rPr lang="en-US" sz="1600" u="none" strike="noStrike" dirty="0">
                          <a:effectLst/>
                        </a:rPr>
                        <a:t> factor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27" marR="6727" marT="6727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3.4297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27" marR="6727" marT="6727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No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27" marR="6727" marT="6727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484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Maturity slope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27" marR="6727" marT="6727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-0.1034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27" marR="6727" marT="6727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No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27" marR="6727" marT="6727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484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Length-at-50% maturity (cm)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27" marR="6727" marT="6727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143.68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27" marR="6727" marT="6727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No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27" marR="6727" marT="6727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484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Log mean virgin recruitment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27" marR="6727" marT="6727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1.09862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27" marR="6727" marT="6727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727" marR="6727" marT="6727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484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Steepness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27" marR="6727" marT="6727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0.9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27" marR="6727" marT="6727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No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27" marR="6727" marT="6727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484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err="1">
                          <a:effectLst/>
                        </a:rPr>
                        <a:t>SigmaR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27" marR="6727" marT="6727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27" marR="6727" marT="6727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No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27" marR="6727" marT="6727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484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Logistic size-based selectivity, SEL</a:t>
                      </a:r>
                      <a:r>
                        <a:rPr lang="en-US" sz="1600" u="none" strike="noStrike" baseline="-25000" dirty="0">
                          <a:effectLst/>
                        </a:rPr>
                        <a:t>50</a:t>
                      </a:r>
                      <a:r>
                        <a:rPr lang="en-US" sz="1600" u="none" strike="noStrike" dirty="0">
                          <a:effectLst/>
                        </a:rPr>
                        <a:t> (cm)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140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727" marR="6727" marT="6727" marB="0" anchor="ctr"/>
                </a:tc>
              </a:tr>
              <a:tr h="2484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Logistic size-based selectivity, SEL</a:t>
                      </a:r>
                      <a:r>
                        <a:rPr lang="en-US" sz="1600" u="none" strike="noStrike" baseline="-25000" dirty="0">
                          <a:effectLst/>
                        </a:rPr>
                        <a:t>95</a:t>
                      </a:r>
                      <a:r>
                        <a:rPr lang="en-US" sz="1600" u="none" strike="noStrike" dirty="0">
                          <a:effectLst/>
                        </a:rPr>
                        <a:t> (cm)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160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727" marR="6727" marT="6727" marB="0" anchor="ctr"/>
                </a:tc>
              </a:tr>
              <a:tr h="2484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err="1">
                          <a:effectLst/>
                        </a:rPr>
                        <a:t>Catchability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0.1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No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27" marR="6727" marT="6727" marB="0" anchor="ctr"/>
                </a:tc>
              </a:tr>
              <a:tr h="2484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CPUE observation error </a:t>
                      </a:r>
                      <a:r>
                        <a:rPr lang="en-US" sz="1600" u="none" strike="noStrike" dirty="0" err="1">
                          <a:effectLst/>
                        </a:rPr>
                        <a:t>s.d.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27" marR="6727" marT="672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0.1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27" marR="6727" marT="672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No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27" marR="6727" marT="672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84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Effective N in size comp.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27" marR="6727" marT="672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100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27" marR="6727" marT="672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No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27" marR="6727" marT="672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84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Effective N in age comp.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27" marR="6727" marT="672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100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27" marR="6727" marT="672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No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27" marR="6727" marT="672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84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Ageing error </a:t>
                      </a:r>
                      <a:r>
                        <a:rPr lang="en-US" sz="1600" u="none" strike="noStrike" dirty="0" err="1">
                          <a:effectLst/>
                        </a:rPr>
                        <a:t>s.d.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27" marR="6727" marT="672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0.001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27" marR="6727" marT="672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No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27" marR="6727" marT="672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8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Time-varying par. CV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0.25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No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27" marR="6727" marT="6727" marB="0"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892" y="908720"/>
            <a:ext cx="1084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Mortality</a:t>
            </a:r>
            <a:endParaRPr lang="en-US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-416" y="1259468"/>
            <a:ext cx="909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Growth</a:t>
            </a:r>
            <a:endParaRPr lang="en-US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-416" y="2996952"/>
            <a:ext cx="1091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Other life</a:t>
            </a:r>
          </a:p>
          <a:p>
            <a:r>
              <a:rPr lang="en-US" b="1" u="sng" dirty="0" smtClean="0"/>
              <a:t>history</a:t>
            </a:r>
            <a:endParaRPr lang="en-US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9355" y="3933056"/>
            <a:ext cx="1324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SR </a:t>
            </a:r>
          </a:p>
          <a:p>
            <a:r>
              <a:rPr lang="en-US" b="1" u="sng" dirty="0" smtClean="0"/>
              <a:t>relationship</a:t>
            </a:r>
            <a:endParaRPr lang="en-US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21176" y="4726885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Selectivity</a:t>
            </a:r>
            <a:endParaRPr lang="en-US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11616" y="5435932"/>
            <a:ext cx="1353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Observation</a:t>
            </a:r>
          </a:p>
          <a:p>
            <a:r>
              <a:rPr lang="en-US" b="1" u="sng" dirty="0" smtClean="0"/>
              <a:t>error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34994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28</a:t>
            </a:fld>
            <a:endParaRPr lang="zh-TW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60040" y="35913"/>
            <a:ext cx="8676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33CC"/>
                </a:solidFill>
              </a:rPr>
              <a:t>Match up IBM </a:t>
            </a:r>
            <a:r>
              <a:rPr lang="en-US" sz="3200" b="1" dirty="0" smtClean="0">
                <a:solidFill>
                  <a:srgbClr val="0033CC"/>
                </a:solidFill>
                <a:latin typeface="+mj-lt"/>
              </a:rPr>
              <a:t>with SS3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033" y="2492896"/>
            <a:ext cx="3609975" cy="387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441" y="2492896"/>
            <a:ext cx="3609975" cy="387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692696"/>
            <a:ext cx="317952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compared: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Total mortality by age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Catch number-at-age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Population </a:t>
            </a:r>
            <a:r>
              <a:rPr lang="en-US" dirty="0" err="1" smtClean="0"/>
              <a:t>abundace</a:t>
            </a:r>
            <a:r>
              <a:rPr lang="en-US" dirty="0" smtClean="0"/>
              <a:t>-at-age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SSB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Growth curve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312410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129" y="620688"/>
            <a:ext cx="6588247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9832" y="179348"/>
            <a:ext cx="308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Total mortality of IBM and SS3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5015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01053" y="5924302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3</a:t>
            </a:fld>
            <a:endParaRPr lang="zh-TW" alt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39" y="836712"/>
            <a:ext cx="4818959" cy="1743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http://www.channelislandssportfishing.com/static/files/images/Fish/LBF_Pacific_Halibu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107" y="1259468"/>
            <a:ext cx="2115125" cy="124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126705" y="2139832"/>
            <a:ext cx="2424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Clark et al. (1999) CJAFS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057363" y="1086374"/>
            <a:ext cx="3930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Pacific halibut (</a:t>
            </a:r>
            <a:r>
              <a:rPr lang="en-US" i="1" dirty="0" err="1"/>
              <a:t>Hippoglossus</a:t>
            </a:r>
            <a:r>
              <a:rPr lang="en-US" i="1" dirty="0"/>
              <a:t> </a:t>
            </a:r>
            <a:r>
              <a:rPr lang="en-US" i="1" dirty="0" err="1"/>
              <a:t>stenolepis</a:t>
            </a:r>
            <a:r>
              <a:rPr lang="en-US" dirty="0"/>
              <a:t>)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09" y="2636913"/>
            <a:ext cx="288349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267562"/>
            <a:ext cx="2926262" cy="1313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377603" y="3772341"/>
            <a:ext cx="19874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Francis (1997) </a:t>
            </a:r>
          </a:p>
          <a:p>
            <a:r>
              <a:rPr lang="en-US" dirty="0" smtClean="0"/>
              <a:t>NZ Mar </a:t>
            </a:r>
            <a:r>
              <a:rPr lang="en-US" dirty="0" err="1" smtClean="0"/>
              <a:t>Freshw</a:t>
            </a:r>
            <a:r>
              <a:rPr lang="en-US" dirty="0" smtClean="0"/>
              <a:t> Res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993322" y="2915652"/>
            <a:ext cx="3294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Elephantfish</a:t>
            </a:r>
            <a:r>
              <a:rPr lang="en-US" dirty="0" smtClean="0"/>
              <a:t> (</a:t>
            </a:r>
            <a:r>
              <a:rPr lang="en-US" i="1" dirty="0" err="1" smtClean="0"/>
              <a:t>Callorhinchus</a:t>
            </a:r>
            <a:r>
              <a:rPr lang="en-US" i="1" dirty="0" smtClean="0"/>
              <a:t> </a:t>
            </a:r>
            <a:r>
              <a:rPr lang="en-US" i="1" dirty="0" err="1"/>
              <a:t>milii</a:t>
            </a:r>
            <a:r>
              <a:rPr lang="en-US" dirty="0"/>
              <a:t>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44008" y="4715852"/>
            <a:ext cx="4125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Common sardine </a:t>
            </a:r>
            <a:r>
              <a:rPr lang="en-US" dirty="0"/>
              <a:t>(</a:t>
            </a:r>
            <a:r>
              <a:rPr lang="en-US" i="1" dirty="0" err="1"/>
              <a:t>Strangomera</a:t>
            </a:r>
            <a:r>
              <a:rPr lang="en-US" i="1" dirty="0"/>
              <a:t> </a:t>
            </a:r>
            <a:r>
              <a:rPr lang="en-US" i="1" dirty="0" err="1"/>
              <a:t>bentincki</a:t>
            </a:r>
            <a:r>
              <a:rPr lang="en-US" dirty="0"/>
              <a:t>)</a:t>
            </a:r>
          </a:p>
        </p:txBody>
      </p:sp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58" y="4941168"/>
            <a:ext cx="2382564" cy="1818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209" y="5301208"/>
            <a:ext cx="2883249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0" descr="http://ictiochile.cl.tripod.com/sardin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009800"/>
            <a:ext cx="2160240" cy="90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5796136" y="5879013"/>
            <a:ext cx="22529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Feltrim</a:t>
            </a:r>
            <a:r>
              <a:rPr lang="en-US" dirty="0"/>
              <a:t> </a:t>
            </a:r>
            <a:r>
              <a:rPr lang="en-US" dirty="0" smtClean="0"/>
              <a:t>&amp; Ernst (2010)</a:t>
            </a:r>
          </a:p>
          <a:p>
            <a:r>
              <a:rPr lang="en-US" dirty="0" smtClean="0"/>
              <a:t>Fish Res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267744" y="116632"/>
            <a:ext cx="457785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/>
              <a:t>Examples of time-varying growth</a:t>
            </a:r>
          </a:p>
        </p:txBody>
      </p:sp>
    </p:spTree>
    <p:extLst>
      <p:ext uri="{BB962C8B-B14F-4D97-AF65-F5344CB8AC3E}">
        <p14:creationId xmlns:p14="http://schemas.microsoft.com/office/powerpoint/2010/main" val="93087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836712"/>
            <a:ext cx="8568952" cy="576064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How does fish’s growth change through time?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What is the major impact of time-varying growth on population dynamics</a:t>
            </a:r>
            <a:r>
              <a:rPr lang="en-US" sz="22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Can we </a:t>
            </a:r>
            <a:r>
              <a:rPr lang="en-US" sz="2200" dirty="0"/>
              <a:t>include </a:t>
            </a:r>
            <a:r>
              <a:rPr lang="en-US" sz="2200" dirty="0" smtClean="0"/>
              <a:t>time-varying </a:t>
            </a:r>
            <a:r>
              <a:rPr lang="en-US" sz="2200" dirty="0"/>
              <a:t>growth in stock </a:t>
            </a:r>
            <a:r>
              <a:rPr lang="en-US" sz="2200" dirty="0" smtClean="0"/>
              <a:t>assessment?</a:t>
            </a:r>
            <a:endParaRPr lang="en-US" sz="2200" dirty="0"/>
          </a:p>
          <a:p>
            <a:pPr lvl="1"/>
            <a:r>
              <a:rPr lang="en-US" sz="2200" dirty="0" smtClean="0"/>
              <a:t>How do we include time-varying growth in stock assessment?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What kind of data do we need for estimating time-varying growth?</a:t>
            </a:r>
          </a:p>
          <a:p>
            <a:pPr marL="857250" lvl="1" indent="-457200"/>
            <a:r>
              <a:rPr lang="en-US" sz="2200" i="1" dirty="0" smtClean="0"/>
              <a:t>CPUE, Size composition, conditional age composition, tagging data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How many the above data do </a:t>
            </a:r>
            <a:r>
              <a:rPr lang="en-US" sz="2200" dirty="0"/>
              <a:t>we need for estimating time-varying growth</a:t>
            </a:r>
            <a:r>
              <a:rPr lang="en-US" sz="22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What is the relationship between time-varying growth </a:t>
            </a:r>
            <a:r>
              <a:rPr lang="en-US" sz="2200" dirty="0"/>
              <a:t>and time-varying </a:t>
            </a:r>
            <a:r>
              <a:rPr lang="en-US" sz="2200" dirty="0" smtClean="0"/>
              <a:t>selectivity?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How does the </a:t>
            </a:r>
            <a:r>
              <a:rPr lang="en-US" sz="2200" dirty="0"/>
              <a:t>time-varying growth </a:t>
            </a:r>
            <a:r>
              <a:rPr lang="en-US" sz="2200" dirty="0" smtClean="0"/>
              <a:t>affect the recruitment’s estimation?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What is the combined impact of both recruitment deviation and time-varying growth on population dynamics?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 smtClean="0"/>
          </a:p>
          <a:p>
            <a:pPr marL="457200" indent="-457200">
              <a:buFont typeface="+mj-lt"/>
              <a:buAutoNum type="arabicPeriod"/>
            </a:pPr>
            <a:endParaRPr lang="en-US" sz="2200" dirty="0" smtClean="0"/>
          </a:p>
          <a:p>
            <a:pPr marL="457200" indent="-457200">
              <a:buFont typeface="+mj-lt"/>
              <a:buAutoNum type="arabicPeriod"/>
            </a:pPr>
            <a:endParaRPr 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30</a:t>
            </a:fld>
            <a:endParaRPr lang="zh-TW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213126" y="210706"/>
            <a:ext cx="29430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0033CC"/>
                </a:solidFill>
              </a:rPr>
              <a:t>Discussion points</a:t>
            </a:r>
            <a:endParaRPr lang="en-US" sz="30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7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44624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/>
              <a:t>Stock assessment and model selection</a:t>
            </a:r>
            <a:endParaRPr lang="en-US" sz="3500" b="1" dirty="0"/>
          </a:p>
        </p:txBody>
      </p:sp>
      <p:sp>
        <p:nvSpPr>
          <p:cNvPr id="3" name="TextBox 5"/>
          <p:cNvSpPr txBox="1"/>
          <p:nvPr/>
        </p:nvSpPr>
        <p:spPr>
          <a:xfrm>
            <a:off x="360040" y="4135720"/>
            <a:ext cx="83884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Issue:</a:t>
            </a:r>
          </a:p>
          <a:p>
            <a:r>
              <a:rPr lang="en-US" sz="2400" dirty="0" smtClean="0"/>
              <a:t>The estimated quantities important </a:t>
            </a:r>
            <a:r>
              <a:rPr lang="en-US" sz="2400" dirty="0"/>
              <a:t>for management can be sensitive to </a:t>
            </a:r>
            <a:r>
              <a:rPr lang="en-US" sz="2400" dirty="0" smtClean="0"/>
              <a:t>the model </a:t>
            </a:r>
            <a:r>
              <a:rPr lang="en-US" sz="2400" dirty="0"/>
              <a:t>structure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Consequences:</a:t>
            </a:r>
          </a:p>
          <a:p>
            <a:r>
              <a:rPr lang="en-US" sz="2400" dirty="0" smtClean="0"/>
              <a:t>Overconfident </a:t>
            </a:r>
            <a:r>
              <a:rPr lang="en-US" sz="2400" dirty="0"/>
              <a:t>inferences and decisions that </a:t>
            </a:r>
            <a:r>
              <a:rPr lang="en-US" sz="2400" dirty="0" smtClean="0"/>
              <a:t>may be </a:t>
            </a:r>
            <a:r>
              <a:rPr lang="en-US" sz="2400" dirty="0"/>
              <a:t>more risky than </a:t>
            </a:r>
            <a:r>
              <a:rPr lang="en-US" sz="2400" dirty="0" smtClean="0"/>
              <a:t>expected.</a:t>
            </a:r>
          </a:p>
        </p:txBody>
      </p:sp>
      <p:sp>
        <p:nvSpPr>
          <p:cNvPr id="5" name="矩形 4"/>
          <p:cNvSpPr/>
          <p:nvPr/>
        </p:nvSpPr>
        <p:spPr>
          <a:xfrm>
            <a:off x="539552" y="1448030"/>
            <a:ext cx="1809972" cy="10081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Assessment data</a:t>
            </a:r>
            <a:endParaRPr lang="en-US" sz="2200" dirty="0"/>
          </a:p>
        </p:txBody>
      </p:sp>
      <p:sp>
        <p:nvSpPr>
          <p:cNvPr id="7" name="矩形 6"/>
          <p:cNvSpPr/>
          <p:nvPr/>
        </p:nvSpPr>
        <p:spPr>
          <a:xfrm>
            <a:off x="5432964" y="1533457"/>
            <a:ext cx="1296144" cy="100811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Best model</a:t>
            </a:r>
            <a:endParaRPr lang="en-US" sz="2200" dirty="0"/>
          </a:p>
        </p:txBody>
      </p:sp>
      <p:sp>
        <p:nvSpPr>
          <p:cNvPr id="8" name="矩形 7"/>
          <p:cNvSpPr/>
          <p:nvPr/>
        </p:nvSpPr>
        <p:spPr>
          <a:xfrm>
            <a:off x="7305172" y="1533457"/>
            <a:ext cx="1296144" cy="100811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Stock status</a:t>
            </a:r>
            <a:endParaRPr lang="en-US" sz="2200" dirty="0"/>
          </a:p>
        </p:txBody>
      </p:sp>
      <p:sp>
        <p:nvSpPr>
          <p:cNvPr id="11" name="矩形 10"/>
          <p:cNvSpPr/>
          <p:nvPr/>
        </p:nvSpPr>
        <p:spPr>
          <a:xfrm>
            <a:off x="3217661" y="1484784"/>
            <a:ext cx="1672489" cy="10081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13" name="矩形 12"/>
          <p:cNvSpPr/>
          <p:nvPr/>
        </p:nvSpPr>
        <p:spPr>
          <a:xfrm>
            <a:off x="3095136" y="1340768"/>
            <a:ext cx="1672489" cy="10081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14" name="矩形 13"/>
          <p:cNvSpPr/>
          <p:nvPr/>
        </p:nvSpPr>
        <p:spPr>
          <a:xfrm>
            <a:off x="2934815" y="1196752"/>
            <a:ext cx="1672489" cy="10081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Alternative </a:t>
            </a:r>
            <a:r>
              <a:rPr lang="en-US" sz="2200" dirty="0"/>
              <a:t>hypotheses/models</a:t>
            </a:r>
          </a:p>
        </p:txBody>
      </p:sp>
      <p:cxnSp>
        <p:nvCxnSpPr>
          <p:cNvPr id="15" name="直線單箭頭接點 14"/>
          <p:cNvCxnSpPr>
            <a:stCxn id="5" idx="3"/>
          </p:cNvCxnSpPr>
          <p:nvPr/>
        </p:nvCxnSpPr>
        <p:spPr>
          <a:xfrm flipV="1">
            <a:off x="2349524" y="1950082"/>
            <a:ext cx="579465" cy="20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3" name="直線單箭頭接點 22"/>
          <p:cNvCxnSpPr/>
          <p:nvPr/>
        </p:nvCxnSpPr>
        <p:spPr>
          <a:xfrm flipV="1">
            <a:off x="4900424" y="1952086"/>
            <a:ext cx="579465" cy="20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4" name="直線單箭頭接點 23"/>
          <p:cNvCxnSpPr/>
          <p:nvPr/>
        </p:nvCxnSpPr>
        <p:spPr>
          <a:xfrm flipV="1">
            <a:off x="6736848" y="1954090"/>
            <a:ext cx="579465" cy="20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4" name="文字方塊 3"/>
          <p:cNvSpPr txBox="1"/>
          <p:nvPr/>
        </p:nvSpPr>
        <p:spPr>
          <a:xfrm>
            <a:off x="7518639" y="2636912"/>
            <a:ext cx="1157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NRC, 1998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31</a:t>
            </a:fld>
            <a:endParaRPr lang="zh-TW" altLang="en-US"/>
          </a:p>
        </p:txBody>
      </p:sp>
      <p:sp>
        <p:nvSpPr>
          <p:cNvPr id="10" name="Rectangle 9"/>
          <p:cNvSpPr/>
          <p:nvPr/>
        </p:nvSpPr>
        <p:spPr>
          <a:xfrm>
            <a:off x="971600" y="2662540"/>
            <a:ext cx="5472608" cy="1558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 smtClean="0">
                <a:solidFill>
                  <a:srgbClr val="FFFF00"/>
                </a:solidFill>
              </a:rPr>
              <a:t>Spatial (Punt et al., 2000)</a:t>
            </a:r>
            <a:endParaRPr lang="en-US" sz="1900" dirty="0">
              <a:solidFill>
                <a:srgbClr val="FFFF00"/>
              </a:solidFill>
            </a:endParaRPr>
          </a:p>
          <a:p>
            <a:pPr algn="ctr"/>
            <a:r>
              <a:rPr lang="en-US" sz="1900" dirty="0" smtClean="0">
                <a:solidFill>
                  <a:srgbClr val="FFFF00"/>
                </a:solidFill>
              </a:rPr>
              <a:t>Sex-specific (Wang et al., 2005)</a:t>
            </a:r>
          </a:p>
          <a:p>
            <a:pPr algn="ctr"/>
            <a:r>
              <a:rPr lang="en-US" sz="1900" dirty="0" smtClean="0">
                <a:solidFill>
                  <a:srgbClr val="FFFF00"/>
                </a:solidFill>
              </a:rPr>
              <a:t>Time-varying mortality (</a:t>
            </a:r>
            <a:r>
              <a:rPr lang="en-US" sz="1900" dirty="0" err="1" smtClean="0">
                <a:solidFill>
                  <a:srgbClr val="FFFF00"/>
                </a:solidFill>
              </a:rPr>
              <a:t>Deroba</a:t>
            </a:r>
            <a:r>
              <a:rPr lang="en-US" sz="1900" dirty="0" smtClean="0">
                <a:solidFill>
                  <a:srgbClr val="FFFF00"/>
                </a:solidFill>
              </a:rPr>
              <a:t> &amp; </a:t>
            </a:r>
            <a:r>
              <a:rPr lang="en-US" sz="1900" dirty="0" err="1" smtClean="0">
                <a:solidFill>
                  <a:srgbClr val="FFFF00"/>
                </a:solidFill>
              </a:rPr>
              <a:t>Schueller</a:t>
            </a:r>
            <a:r>
              <a:rPr lang="en-US" sz="1900" dirty="0" smtClean="0">
                <a:solidFill>
                  <a:srgbClr val="FFFF00"/>
                </a:solidFill>
              </a:rPr>
              <a:t>, 2013), selectivity (Martell &amp; Stewart, 2014), </a:t>
            </a:r>
          </a:p>
          <a:p>
            <a:pPr algn="ctr"/>
            <a:r>
              <a:rPr lang="en-US" sz="1900" dirty="0" smtClean="0">
                <a:solidFill>
                  <a:srgbClr val="FFFF00"/>
                </a:solidFill>
              </a:rPr>
              <a:t>growth (</a:t>
            </a:r>
            <a:r>
              <a:rPr lang="en-US" sz="1900" dirty="0">
                <a:solidFill>
                  <a:srgbClr val="FFFF00"/>
                </a:solidFill>
              </a:rPr>
              <a:t>Whitten </a:t>
            </a:r>
            <a:r>
              <a:rPr lang="en-US" sz="1900" dirty="0" smtClean="0">
                <a:solidFill>
                  <a:srgbClr val="FFFF00"/>
                </a:solidFill>
              </a:rPr>
              <a:t>et al., 2013), etc.</a:t>
            </a:r>
            <a:endParaRPr lang="en-US" sz="1900" dirty="0">
              <a:solidFill>
                <a:srgbClr val="FFFF00"/>
              </a:solidFill>
            </a:endParaRPr>
          </a:p>
        </p:txBody>
      </p:sp>
      <p:cxnSp>
        <p:nvCxnSpPr>
          <p:cNvPr id="17" name="直線單箭頭接點 14"/>
          <p:cNvCxnSpPr/>
          <p:nvPr/>
        </p:nvCxnSpPr>
        <p:spPr>
          <a:xfrm flipV="1">
            <a:off x="3784073" y="2204864"/>
            <a:ext cx="0" cy="4482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69355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35496" y="745654"/>
            <a:ext cx="9133281" cy="4572000"/>
            <a:chOff x="35496" y="260648"/>
            <a:chExt cx="9133281" cy="4572000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20181"/>
            <a:stretch/>
          </p:blipFill>
          <p:spPr bwMode="auto">
            <a:xfrm>
              <a:off x="4602136" y="260648"/>
              <a:ext cx="4566641" cy="3649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35496" y="4472608"/>
              <a:ext cx="45666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cxnSp>
        <p:nvCxnSpPr>
          <p:cNvPr id="15" name="直線單箭頭接點 14"/>
          <p:cNvCxnSpPr/>
          <p:nvPr/>
        </p:nvCxnSpPr>
        <p:spPr>
          <a:xfrm flipH="1">
            <a:off x="7884368" y="745654"/>
            <a:ext cx="648072" cy="648072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844110" y="961678"/>
            <a:ext cx="0" cy="288032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單箭頭接點 14"/>
          <p:cNvCxnSpPr/>
          <p:nvPr/>
        </p:nvCxnSpPr>
        <p:spPr>
          <a:xfrm flipV="1">
            <a:off x="7380312" y="1969790"/>
            <a:ext cx="432048" cy="10618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23" name="TextBox 22"/>
          <p:cNvSpPr txBox="1"/>
          <p:nvPr/>
        </p:nvSpPr>
        <p:spPr>
          <a:xfrm>
            <a:off x="7503120" y="476672"/>
            <a:ext cx="12464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/>
              <a:t>Static growth</a:t>
            </a:r>
            <a:endParaRPr lang="en-US" sz="15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971150" y="2942769"/>
            <a:ext cx="184121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/>
              <a:t>Time-varying growth</a:t>
            </a:r>
            <a:endParaRPr lang="en-US" sz="15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11560" y="116632"/>
            <a:ext cx="62069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033CC"/>
                </a:solidFill>
              </a:rPr>
              <a:t>Impact of time-varying growth on stock assessment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44617" y="4542115"/>
            <a:ext cx="35049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Athol Whitten et al. (2013)</a:t>
            </a:r>
          </a:p>
          <a:p>
            <a:r>
              <a:rPr lang="en-US" sz="2400" dirty="0" smtClean="0"/>
              <a:t>Fish 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11560" y="527019"/>
            <a:ext cx="55446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Blue hake (grenadier),  </a:t>
            </a:r>
            <a:r>
              <a:rPr lang="en-US" sz="2000" i="1" dirty="0" err="1"/>
              <a:t>Macruronus</a:t>
            </a:r>
            <a:r>
              <a:rPr lang="en-US" sz="2000" i="1" dirty="0"/>
              <a:t>  </a:t>
            </a:r>
            <a:r>
              <a:rPr lang="en-US" sz="2000" i="1" dirty="0" err="1"/>
              <a:t>novaezelandiae</a:t>
            </a:r>
            <a:endParaRPr lang="en-US" sz="2000" i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8" y="961678"/>
            <a:ext cx="4982840" cy="3433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 descr="http://www.amalmark.co.nz/img/fish/Hoki_-_resize_lar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37" y="1070191"/>
            <a:ext cx="2955819" cy="71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1679" y="4462080"/>
            <a:ext cx="43104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>
                <a:solidFill>
                  <a:schemeClr val="tx2"/>
                </a:solidFill>
              </a:rPr>
              <a:t>Further </a:t>
            </a:r>
            <a:r>
              <a:rPr lang="en-US" sz="2000" b="1" i="1" u="sng" dirty="0" smtClean="0">
                <a:solidFill>
                  <a:schemeClr val="tx2"/>
                </a:solidFill>
              </a:rPr>
              <a:t>study should focus on comparing alternative methods for dealing with temporal variability in growth in stock  </a:t>
            </a:r>
            <a:r>
              <a:rPr lang="en-US" sz="2000" b="1" i="1" u="sng" dirty="0">
                <a:solidFill>
                  <a:schemeClr val="tx2"/>
                </a:solidFill>
              </a:rPr>
              <a:t>assessment  </a:t>
            </a:r>
            <a:r>
              <a:rPr lang="en-US" sz="2000" b="1" i="1" u="sng" dirty="0" smtClean="0">
                <a:solidFill>
                  <a:schemeClr val="tx2"/>
                </a:solidFill>
              </a:rPr>
              <a:t>models by using simulation analyses.</a:t>
            </a:r>
            <a:endParaRPr lang="en-US" sz="2000" b="1" i="1" u="sng" dirty="0">
              <a:solidFill>
                <a:schemeClr val="tx2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436096" y="1898350"/>
            <a:ext cx="331345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188624" y="39330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23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500" b="1" dirty="0" smtClean="0"/>
              <a:t>Objectives of this study</a:t>
            </a:r>
            <a:endParaRPr lang="en-US" sz="3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To develop an operating model (OM) to simulate population dynamics and possible time-varying growth of the swordfish in the North Pacific Ocean</a:t>
            </a:r>
            <a:endParaRPr lang="en-US" sz="2400" b="1" dirty="0" smtClean="0"/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To evaluate </a:t>
            </a:r>
            <a:r>
              <a:rPr lang="en-US" sz="2400" dirty="0"/>
              <a:t>the performance of </a:t>
            </a:r>
            <a:r>
              <a:rPr lang="en-US" sz="2400" dirty="0" smtClean="0"/>
              <a:t>a stock assessment model with </a:t>
            </a:r>
            <a:r>
              <a:rPr lang="en-US" sz="2400" dirty="0" err="1" smtClean="0"/>
              <a:t>mis</a:t>
            </a:r>
            <a:r>
              <a:rPr lang="en-US" sz="2400" dirty="0" smtClean="0"/>
              <a:t>-specified time-varying growth by </a:t>
            </a:r>
            <a:r>
              <a:rPr lang="en-US" sz="2400" dirty="0"/>
              <a:t>using </a:t>
            </a:r>
            <a:r>
              <a:rPr lang="en-US" sz="2400" dirty="0" smtClean="0"/>
              <a:t>simulation testing analysis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To </a:t>
            </a:r>
            <a:r>
              <a:rPr lang="en-US" sz="2400" dirty="0"/>
              <a:t>explore the </a:t>
            </a:r>
            <a:r>
              <a:rPr lang="en-US" sz="2400" dirty="0" smtClean="0"/>
              <a:t>implications </a:t>
            </a:r>
            <a:r>
              <a:rPr lang="en-US" sz="2400" dirty="0"/>
              <a:t>of various ways </a:t>
            </a:r>
            <a:r>
              <a:rPr lang="en-US" sz="2400" dirty="0" smtClean="0"/>
              <a:t>of handling </a:t>
            </a:r>
            <a:r>
              <a:rPr lang="en-US" sz="2400" dirty="0"/>
              <a:t>time-varying growth in </a:t>
            </a:r>
            <a:r>
              <a:rPr lang="en-US" sz="2400" dirty="0" smtClean="0"/>
              <a:t>a stock assessment model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5</a:t>
            </a:fld>
            <a:endParaRPr lang="zh-TW" altLang="en-US"/>
          </a:p>
        </p:txBody>
      </p:sp>
      <p:pic>
        <p:nvPicPr>
          <p:cNvPr id="14338" name="Picture 2" descr="https://www.igfa.org/Images/SpeciesID_Images/swordfis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7163"/>
            <a:ext cx="4151984" cy="178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9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96" y="893161"/>
            <a:ext cx="2697420" cy="193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1"/>
          <a:stretch/>
        </p:blipFill>
        <p:spPr bwMode="auto">
          <a:xfrm>
            <a:off x="4297046" y="2974347"/>
            <a:ext cx="4811458" cy="3857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755" y="12725"/>
            <a:ext cx="6100648" cy="3134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79512" y="3148042"/>
            <a:ext cx="4572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100" b="1" dirty="0" smtClean="0">
                <a:solidFill>
                  <a:srgbClr val="0033CC"/>
                </a:solidFill>
              </a:rPr>
              <a:t>Previous assessments</a:t>
            </a:r>
            <a:endParaRPr lang="en-US" sz="2100" b="1" dirty="0">
              <a:solidFill>
                <a:srgbClr val="0033C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b="1" dirty="0"/>
              <a:t>ISC </a:t>
            </a:r>
            <a:r>
              <a:rPr lang="en-US" sz="2100" b="1" dirty="0" smtClean="0"/>
              <a:t>(2009); </a:t>
            </a:r>
            <a:r>
              <a:rPr lang="en-US" sz="2100" b="1" dirty="0"/>
              <a:t>ISC (</a:t>
            </a:r>
            <a:r>
              <a:rPr lang="en-US" sz="2100" b="1" dirty="0" smtClean="0"/>
              <a:t>2014)</a:t>
            </a:r>
            <a:endParaRPr lang="en-US" sz="21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b="1" dirty="0" smtClean="0"/>
              <a:t>SS3; Bayesian production model</a:t>
            </a:r>
            <a:endParaRPr lang="en-US" sz="2100" b="1" dirty="0"/>
          </a:p>
          <a:p>
            <a:r>
              <a:rPr lang="en-US" sz="2100" b="1" dirty="0">
                <a:solidFill>
                  <a:srgbClr val="0033CC"/>
                </a:solidFill>
              </a:rPr>
              <a:t>Data used:</a:t>
            </a:r>
          </a:p>
          <a:p>
            <a:r>
              <a:rPr lang="en-US" sz="2100" b="1" dirty="0"/>
              <a:t>Catch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b="1" dirty="0" smtClean="0"/>
              <a:t>1951-2012 WCNPO SWO </a:t>
            </a:r>
            <a:endParaRPr lang="en-US" sz="2100" b="1" dirty="0"/>
          </a:p>
          <a:p>
            <a:r>
              <a:rPr lang="en-US" sz="2100" b="1" dirty="0" smtClean="0">
                <a:solidFill>
                  <a:srgbClr val="0033CC"/>
                </a:solidFill>
              </a:rPr>
              <a:t>CPUE indices:</a:t>
            </a:r>
            <a:endParaRPr lang="en-US" sz="2100" b="1" dirty="0">
              <a:solidFill>
                <a:srgbClr val="0033C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b="1" dirty="0"/>
              <a:t>Japan </a:t>
            </a:r>
            <a:r>
              <a:rPr lang="en-US" sz="2100" b="1" dirty="0" err="1" smtClean="0"/>
              <a:t>longline</a:t>
            </a:r>
            <a:endParaRPr lang="en-US" sz="21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b="1" dirty="0" smtClean="0"/>
              <a:t>TW </a:t>
            </a:r>
            <a:r>
              <a:rPr lang="en-US" sz="2100" b="1" dirty="0" err="1" smtClean="0"/>
              <a:t>longline</a:t>
            </a:r>
            <a:endParaRPr lang="en-US" sz="21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b="1" dirty="0" smtClean="0"/>
              <a:t>HW </a:t>
            </a:r>
            <a:r>
              <a:rPr lang="en-US" sz="2100" b="1" dirty="0" err="1" smtClean="0"/>
              <a:t>longline</a:t>
            </a:r>
            <a:r>
              <a:rPr lang="en-US" sz="2100" b="1" dirty="0" smtClean="0"/>
              <a:t> </a:t>
            </a:r>
            <a:endParaRPr lang="en-US" sz="2100" b="1" dirty="0"/>
          </a:p>
        </p:txBody>
      </p:sp>
      <p:sp>
        <p:nvSpPr>
          <p:cNvPr id="8" name="Rectangle 7"/>
          <p:cNvSpPr/>
          <p:nvPr/>
        </p:nvSpPr>
        <p:spPr>
          <a:xfrm>
            <a:off x="107504" y="78005"/>
            <a:ext cx="3121047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/>
              <a:t>WCNPO Swordfish</a:t>
            </a:r>
            <a:endParaRPr lang="en-US" sz="2100" b="1" dirty="0" smtClean="0"/>
          </a:p>
          <a:p>
            <a:r>
              <a:rPr lang="en-US" sz="2100" b="1" dirty="0" smtClean="0"/>
              <a:t>Source:</a:t>
            </a:r>
          </a:p>
          <a:p>
            <a:endParaRPr lang="en-US" sz="2100" dirty="0" smtClean="0"/>
          </a:p>
          <a:p>
            <a:endParaRPr lang="en-US" sz="2100" dirty="0" smtClean="0"/>
          </a:p>
          <a:p>
            <a:endParaRPr lang="en-US" sz="2100" dirty="0"/>
          </a:p>
          <a:p>
            <a:endParaRPr lang="en-US" sz="2100" dirty="0" smtClean="0"/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94769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133"/>
          <p:cNvSpPr>
            <a:spLocks noChangeArrowheads="1"/>
          </p:cNvSpPr>
          <p:nvPr/>
        </p:nvSpPr>
        <p:spPr bwMode="auto">
          <a:xfrm>
            <a:off x="2881300" y="2958960"/>
            <a:ext cx="92202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altLang="zh-TW" sz="1000" dirty="0" smtClean="0">
                <a:latin typeface="Arial" pitchFamily="34" charset="0"/>
              </a:rPr>
              <a:t>Is it fished?</a:t>
            </a:r>
            <a:endParaRPr lang="en-US" altLang="zh-TW" sz="1000" dirty="0">
              <a:latin typeface="Arial" pitchFamily="34" charset="0"/>
            </a:endParaRPr>
          </a:p>
        </p:txBody>
      </p:sp>
      <p:sp>
        <p:nvSpPr>
          <p:cNvPr id="135" name="Rectangle 134"/>
          <p:cNvSpPr>
            <a:spLocks noChangeArrowheads="1"/>
          </p:cNvSpPr>
          <p:nvPr/>
        </p:nvSpPr>
        <p:spPr bwMode="auto">
          <a:xfrm>
            <a:off x="1666154" y="3514064"/>
            <a:ext cx="990600" cy="3810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000" dirty="0" smtClean="0">
                <a:latin typeface="Arial" pitchFamily="34" charset="0"/>
              </a:rPr>
              <a:t>Time-varying</a:t>
            </a:r>
          </a:p>
          <a:p>
            <a:pPr algn="ctr"/>
            <a:r>
              <a:rPr lang="en-US" altLang="zh-TW" sz="1000" dirty="0" smtClean="0">
                <a:latin typeface="Arial" pitchFamily="34" charset="0"/>
              </a:rPr>
              <a:t>Growth</a:t>
            </a:r>
            <a:endParaRPr lang="en-US" altLang="zh-TW" sz="1000" dirty="0">
              <a:latin typeface="Arial" pitchFamily="34" charset="0"/>
            </a:endParaRPr>
          </a:p>
        </p:txBody>
      </p:sp>
      <p:sp>
        <p:nvSpPr>
          <p:cNvPr id="136" name="Line 29"/>
          <p:cNvSpPr>
            <a:spLocks noChangeShapeType="1"/>
          </p:cNvSpPr>
          <p:nvPr/>
        </p:nvSpPr>
        <p:spPr bwMode="auto">
          <a:xfrm flipV="1">
            <a:off x="641036" y="1981246"/>
            <a:ext cx="0" cy="227143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" name="Line 30"/>
          <p:cNvSpPr>
            <a:spLocks noChangeShapeType="1"/>
          </p:cNvSpPr>
          <p:nvPr/>
        </p:nvSpPr>
        <p:spPr bwMode="auto">
          <a:xfrm>
            <a:off x="619770" y="1989344"/>
            <a:ext cx="111564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" name="Rectangle 137"/>
          <p:cNvSpPr>
            <a:spLocks noChangeArrowheads="1"/>
          </p:cNvSpPr>
          <p:nvPr/>
        </p:nvSpPr>
        <p:spPr bwMode="auto">
          <a:xfrm>
            <a:off x="1734254" y="1772816"/>
            <a:ext cx="838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altLang="zh-TW" sz="1000" dirty="0">
                <a:latin typeface="Arial" pitchFamily="34" charset="0"/>
              </a:rPr>
              <a:t>End of </a:t>
            </a:r>
            <a:r>
              <a:rPr lang="en-US" altLang="zh-TW" sz="1000" dirty="0" smtClean="0">
                <a:latin typeface="Arial" pitchFamily="34" charset="0"/>
              </a:rPr>
              <a:t>year</a:t>
            </a:r>
            <a:endParaRPr lang="en-US" altLang="zh-TW" sz="1000" dirty="0">
              <a:latin typeface="Arial" pitchFamily="34" charset="0"/>
            </a:endParaRPr>
          </a:p>
        </p:txBody>
      </p:sp>
      <p:sp>
        <p:nvSpPr>
          <p:cNvPr id="139" name="Rectangle 138"/>
          <p:cNvSpPr>
            <a:spLocks noChangeArrowheads="1"/>
          </p:cNvSpPr>
          <p:nvPr/>
        </p:nvSpPr>
        <p:spPr bwMode="auto">
          <a:xfrm>
            <a:off x="1734254" y="2368906"/>
            <a:ext cx="838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altLang="zh-TW" sz="1000" dirty="0">
                <a:latin typeface="Arial" pitchFamily="34" charset="0"/>
              </a:rPr>
              <a:t>Start of </a:t>
            </a:r>
            <a:r>
              <a:rPr lang="en-US" altLang="zh-TW" sz="1000" dirty="0" smtClean="0">
                <a:latin typeface="Arial" pitchFamily="34" charset="0"/>
              </a:rPr>
              <a:t>year</a:t>
            </a:r>
            <a:endParaRPr lang="en-US" altLang="zh-TW" sz="1000" dirty="0">
              <a:latin typeface="Arial" pitchFamily="34" charset="0"/>
            </a:endParaRPr>
          </a:p>
        </p:txBody>
      </p:sp>
      <p:sp>
        <p:nvSpPr>
          <p:cNvPr id="140" name="Line 54"/>
          <p:cNvSpPr>
            <a:spLocks noChangeShapeType="1"/>
          </p:cNvSpPr>
          <p:nvPr/>
        </p:nvSpPr>
        <p:spPr bwMode="auto">
          <a:xfrm>
            <a:off x="2137479" y="2749025"/>
            <a:ext cx="0" cy="2078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" name="Line 55"/>
          <p:cNvSpPr>
            <a:spLocks noChangeShapeType="1"/>
          </p:cNvSpPr>
          <p:nvPr/>
        </p:nvSpPr>
        <p:spPr bwMode="auto">
          <a:xfrm>
            <a:off x="2137479" y="2159593"/>
            <a:ext cx="0" cy="2078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" name="Rectangle 141"/>
          <p:cNvSpPr>
            <a:spLocks noChangeArrowheads="1"/>
          </p:cNvSpPr>
          <p:nvPr/>
        </p:nvSpPr>
        <p:spPr bwMode="auto">
          <a:xfrm>
            <a:off x="2905183" y="2020433"/>
            <a:ext cx="919700" cy="415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altLang="zh-TW" sz="1100" dirty="0">
                <a:latin typeface="Arial" pitchFamily="34" charset="0"/>
              </a:rPr>
              <a:t>Recruitment</a:t>
            </a:r>
          </a:p>
        </p:txBody>
      </p:sp>
      <p:sp>
        <p:nvSpPr>
          <p:cNvPr id="143" name="Line 57"/>
          <p:cNvSpPr>
            <a:spLocks noChangeShapeType="1"/>
          </p:cNvSpPr>
          <p:nvPr/>
        </p:nvSpPr>
        <p:spPr bwMode="auto">
          <a:xfrm flipH="1">
            <a:off x="2113865" y="2240169"/>
            <a:ext cx="78068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" name="Line 92"/>
          <p:cNvSpPr>
            <a:spLocks noChangeShapeType="1"/>
          </p:cNvSpPr>
          <p:nvPr/>
        </p:nvSpPr>
        <p:spPr bwMode="auto">
          <a:xfrm flipH="1" flipV="1">
            <a:off x="655385" y="4232003"/>
            <a:ext cx="1087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" name="Rectangle 146"/>
          <p:cNvSpPr>
            <a:spLocks noChangeArrowheads="1"/>
          </p:cNvSpPr>
          <p:nvPr/>
        </p:nvSpPr>
        <p:spPr bwMode="auto">
          <a:xfrm>
            <a:off x="1735933" y="2965724"/>
            <a:ext cx="838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altLang="zh-TW" sz="1000" dirty="0" smtClean="0">
                <a:latin typeface="Arial" pitchFamily="34" charset="0"/>
              </a:rPr>
              <a:t>Die?</a:t>
            </a:r>
            <a:endParaRPr lang="en-US" altLang="zh-TW" sz="1000" dirty="0">
              <a:latin typeface="Arial" pitchFamily="34" charset="0"/>
            </a:endParaRPr>
          </a:p>
        </p:txBody>
      </p:sp>
      <p:sp>
        <p:nvSpPr>
          <p:cNvPr id="151" name="Line 54"/>
          <p:cNvSpPr>
            <a:spLocks noChangeShapeType="1"/>
          </p:cNvSpPr>
          <p:nvPr/>
        </p:nvSpPr>
        <p:spPr bwMode="auto">
          <a:xfrm>
            <a:off x="2147336" y="3346049"/>
            <a:ext cx="0" cy="2078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" name="Rectangle 19"/>
          <p:cNvSpPr>
            <a:spLocks noChangeArrowheads="1"/>
          </p:cNvSpPr>
          <p:nvPr/>
        </p:nvSpPr>
        <p:spPr bwMode="auto">
          <a:xfrm>
            <a:off x="734310" y="2668811"/>
            <a:ext cx="838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altLang="zh-TW" sz="1000" dirty="0" smtClean="0">
                <a:latin typeface="Arial" pitchFamily="34" charset="0"/>
              </a:rPr>
              <a:t>Bookkeeping</a:t>
            </a:r>
            <a:endParaRPr lang="en-US" altLang="zh-TW" sz="1000" dirty="0">
              <a:latin typeface="Arial" pitchFamily="34" charset="0"/>
            </a:endParaRPr>
          </a:p>
        </p:txBody>
      </p:sp>
      <p:sp>
        <p:nvSpPr>
          <p:cNvPr id="155" name="Rectangle 19"/>
          <p:cNvSpPr>
            <a:spLocks noChangeArrowheads="1"/>
          </p:cNvSpPr>
          <p:nvPr/>
        </p:nvSpPr>
        <p:spPr bwMode="auto">
          <a:xfrm>
            <a:off x="4123938" y="3503431"/>
            <a:ext cx="838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altLang="zh-TW" sz="1000" dirty="0" smtClean="0">
                <a:latin typeface="Arial" pitchFamily="34" charset="0"/>
              </a:rPr>
              <a:t>Bookkeeping</a:t>
            </a:r>
            <a:endParaRPr lang="en-US" altLang="zh-TW" sz="1000" dirty="0">
              <a:latin typeface="Arial" pitchFamily="34" charset="0"/>
            </a:endParaRPr>
          </a:p>
        </p:txBody>
      </p:sp>
      <p:sp>
        <p:nvSpPr>
          <p:cNvPr id="156" name="Line 54"/>
          <p:cNvSpPr>
            <a:spLocks noChangeShapeType="1"/>
          </p:cNvSpPr>
          <p:nvPr/>
        </p:nvSpPr>
        <p:spPr bwMode="auto">
          <a:xfrm flipH="1" flipV="1">
            <a:off x="1552917" y="2842301"/>
            <a:ext cx="57902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" name="Rectangle 158"/>
          <p:cNvSpPr>
            <a:spLocks noChangeArrowheads="1"/>
          </p:cNvSpPr>
          <p:nvPr/>
        </p:nvSpPr>
        <p:spPr bwMode="auto">
          <a:xfrm>
            <a:off x="1742422" y="4057923"/>
            <a:ext cx="818677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altLang="zh-TW" sz="1000" dirty="0" smtClean="0">
                <a:latin typeface="Arial" pitchFamily="34" charset="0"/>
              </a:rPr>
              <a:t>More fish?</a:t>
            </a:r>
            <a:endParaRPr lang="en-US" altLang="zh-TW" sz="1000" dirty="0">
              <a:latin typeface="Arial" pitchFamily="34" charset="0"/>
            </a:endParaRPr>
          </a:p>
        </p:txBody>
      </p:sp>
      <p:sp>
        <p:nvSpPr>
          <p:cNvPr id="160" name="Rectangle 159"/>
          <p:cNvSpPr>
            <a:spLocks noChangeArrowheads="1"/>
          </p:cNvSpPr>
          <p:nvPr/>
        </p:nvSpPr>
        <p:spPr bwMode="auto">
          <a:xfrm>
            <a:off x="4082028" y="2956843"/>
            <a:ext cx="92202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altLang="zh-TW" sz="1000" dirty="0" smtClean="0">
                <a:latin typeface="Arial" pitchFamily="34" charset="0"/>
              </a:rPr>
              <a:t>Landing</a:t>
            </a:r>
            <a:endParaRPr lang="en-US" altLang="zh-TW" sz="1000" dirty="0">
              <a:latin typeface="Arial" pitchFamily="34" charset="0"/>
            </a:endParaRPr>
          </a:p>
        </p:txBody>
      </p:sp>
      <p:sp>
        <p:nvSpPr>
          <p:cNvPr id="161" name="Rectangle 160"/>
          <p:cNvSpPr>
            <a:spLocks noChangeArrowheads="1"/>
          </p:cNvSpPr>
          <p:nvPr/>
        </p:nvSpPr>
        <p:spPr bwMode="auto">
          <a:xfrm>
            <a:off x="2891933" y="3516181"/>
            <a:ext cx="92202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altLang="zh-TW" sz="1000" dirty="0">
                <a:latin typeface="Arial" pitchFamily="34" charset="0"/>
              </a:rPr>
              <a:t>Die naturally</a:t>
            </a:r>
          </a:p>
        </p:txBody>
      </p:sp>
      <p:sp>
        <p:nvSpPr>
          <p:cNvPr id="163" name="Text Box 63"/>
          <p:cNvSpPr txBox="1">
            <a:spLocks noChangeArrowheads="1"/>
          </p:cNvSpPr>
          <p:nvPr/>
        </p:nvSpPr>
        <p:spPr bwMode="auto">
          <a:xfrm>
            <a:off x="1827413" y="3327790"/>
            <a:ext cx="35769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800" b="1" dirty="0">
                <a:latin typeface="Arial" pitchFamily="34" charset="0"/>
              </a:rPr>
              <a:t>NO</a:t>
            </a:r>
          </a:p>
        </p:txBody>
      </p:sp>
      <p:sp>
        <p:nvSpPr>
          <p:cNvPr id="164" name="Line 54"/>
          <p:cNvSpPr>
            <a:spLocks noChangeShapeType="1"/>
          </p:cNvSpPr>
          <p:nvPr/>
        </p:nvSpPr>
        <p:spPr bwMode="auto">
          <a:xfrm>
            <a:off x="2153204" y="3873798"/>
            <a:ext cx="0" cy="2078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" name="Oval 24"/>
          <p:cNvSpPr>
            <a:spLocks noChangeArrowheads="1"/>
          </p:cNvSpPr>
          <p:nvPr/>
        </p:nvSpPr>
        <p:spPr bwMode="auto">
          <a:xfrm>
            <a:off x="2081196" y="4628026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zh-TW">
              <a:latin typeface="Arial" pitchFamily="34" charset="0"/>
            </a:endParaRPr>
          </a:p>
        </p:txBody>
      </p:sp>
      <p:sp>
        <p:nvSpPr>
          <p:cNvPr id="166" name="Line 54"/>
          <p:cNvSpPr>
            <a:spLocks noChangeShapeType="1"/>
          </p:cNvSpPr>
          <p:nvPr/>
        </p:nvSpPr>
        <p:spPr bwMode="auto">
          <a:xfrm>
            <a:off x="2153204" y="4436802"/>
            <a:ext cx="0" cy="2078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" name="Line 54"/>
          <p:cNvSpPr>
            <a:spLocks noChangeShapeType="1"/>
          </p:cNvSpPr>
          <p:nvPr/>
        </p:nvSpPr>
        <p:spPr bwMode="auto">
          <a:xfrm>
            <a:off x="3334614" y="3337843"/>
            <a:ext cx="0" cy="2078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" name="Line 54"/>
          <p:cNvSpPr>
            <a:spLocks noChangeShapeType="1"/>
          </p:cNvSpPr>
          <p:nvPr/>
        </p:nvSpPr>
        <p:spPr bwMode="auto">
          <a:xfrm>
            <a:off x="3799259" y="3153718"/>
            <a:ext cx="28752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" name="Line 54"/>
          <p:cNvSpPr>
            <a:spLocks noChangeShapeType="1"/>
          </p:cNvSpPr>
          <p:nvPr/>
        </p:nvSpPr>
        <p:spPr bwMode="auto">
          <a:xfrm>
            <a:off x="3806149" y="3697883"/>
            <a:ext cx="31628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" name="Line 54"/>
          <p:cNvSpPr>
            <a:spLocks noChangeShapeType="1"/>
          </p:cNvSpPr>
          <p:nvPr/>
        </p:nvSpPr>
        <p:spPr bwMode="auto">
          <a:xfrm>
            <a:off x="4478726" y="3337843"/>
            <a:ext cx="0" cy="2078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" name="Text Box 61"/>
          <p:cNvSpPr txBox="1">
            <a:spLocks noChangeArrowheads="1"/>
          </p:cNvSpPr>
          <p:nvPr/>
        </p:nvSpPr>
        <p:spPr bwMode="auto">
          <a:xfrm>
            <a:off x="2515667" y="2945192"/>
            <a:ext cx="38893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800" b="1" dirty="0">
                <a:latin typeface="Arial" pitchFamily="34" charset="0"/>
              </a:rPr>
              <a:t>YES</a:t>
            </a:r>
          </a:p>
        </p:txBody>
      </p:sp>
      <p:sp>
        <p:nvSpPr>
          <p:cNvPr id="173" name="Line 54"/>
          <p:cNvSpPr>
            <a:spLocks noChangeShapeType="1"/>
          </p:cNvSpPr>
          <p:nvPr/>
        </p:nvSpPr>
        <p:spPr bwMode="auto">
          <a:xfrm>
            <a:off x="2596389" y="3153718"/>
            <a:ext cx="28752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" name="Text Box 61"/>
          <p:cNvSpPr txBox="1">
            <a:spLocks noChangeArrowheads="1"/>
          </p:cNvSpPr>
          <p:nvPr/>
        </p:nvSpPr>
        <p:spPr bwMode="auto">
          <a:xfrm>
            <a:off x="3737380" y="2945904"/>
            <a:ext cx="38893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800" b="1" dirty="0">
                <a:latin typeface="Arial" pitchFamily="34" charset="0"/>
              </a:rPr>
              <a:t>YES</a:t>
            </a:r>
          </a:p>
        </p:txBody>
      </p:sp>
      <p:sp>
        <p:nvSpPr>
          <p:cNvPr id="175" name="Text Box 63"/>
          <p:cNvSpPr txBox="1">
            <a:spLocks noChangeArrowheads="1"/>
          </p:cNvSpPr>
          <p:nvPr/>
        </p:nvSpPr>
        <p:spPr bwMode="auto">
          <a:xfrm>
            <a:off x="3032706" y="3337843"/>
            <a:ext cx="35769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800" b="1" dirty="0">
                <a:latin typeface="Arial" pitchFamily="34" charset="0"/>
              </a:rPr>
              <a:t>NO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360040" y="107921"/>
            <a:ext cx="8676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33CC"/>
                </a:solidFill>
                <a:latin typeface="+mj-lt"/>
              </a:rPr>
              <a:t>Individual-based model</a:t>
            </a:r>
          </a:p>
        </p:txBody>
      </p:sp>
      <p:sp>
        <p:nvSpPr>
          <p:cNvPr id="178" name="Rectangle 177"/>
          <p:cNvSpPr/>
          <p:nvPr/>
        </p:nvSpPr>
        <p:spPr>
          <a:xfrm>
            <a:off x="5220072" y="3284984"/>
            <a:ext cx="38164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 smtClean="0"/>
              <a:t>Applications of IBM:</a:t>
            </a:r>
          </a:p>
          <a:p>
            <a:r>
              <a:rPr lang="en-US" altLang="zh-TW" sz="2000" dirty="0" smtClean="0"/>
              <a:t>Chen </a:t>
            </a:r>
            <a:r>
              <a:rPr lang="en-US" altLang="zh-TW" sz="2000" dirty="0"/>
              <a:t>et al. (2005) Maine lobster </a:t>
            </a:r>
            <a:r>
              <a:rPr lang="en-US" sz="2000" dirty="0"/>
              <a:t>size‐structured stock assessment model</a:t>
            </a:r>
          </a:p>
          <a:p>
            <a:endParaRPr lang="en-US" altLang="zh-TW" sz="2000" dirty="0" smtClean="0"/>
          </a:p>
          <a:p>
            <a:r>
              <a:rPr lang="en-US" altLang="zh-TW" sz="2000" dirty="0" smtClean="0"/>
              <a:t>Kim et al. (2002</a:t>
            </a:r>
            <a:r>
              <a:rPr lang="en-US" altLang="zh-TW" sz="2000" dirty="0"/>
              <a:t>) </a:t>
            </a:r>
            <a:r>
              <a:rPr lang="en-US" sz="2000" dirty="0"/>
              <a:t>New Zealand abalone assessment model</a:t>
            </a:r>
            <a:endParaRPr lang="en-US" altLang="zh-TW" sz="2000" dirty="0"/>
          </a:p>
          <a:p>
            <a:endParaRPr lang="en-US" altLang="zh-TW" sz="2000" dirty="0" smtClean="0"/>
          </a:p>
          <a:p>
            <a:pPr fontAlgn="base"/>
            <a:r>
              <a:rPr lang="en-US" sz="2000" dirty="0" smtClean="0"/>
              <a:t>Labelle (2005) </a:t>
            </a:r>
            <a:r>
              <a:rPr lang="en-US" sz="2000" dirty="0" err="1" smtClean="0"/>
              <a:t>yellowfin</a:t>
            </a:r>
            <a:r>
              <a:rPr lang="en-US" sz="2000" dirty="0" smtClean="0"/>
              <a:t> tuna MULTIFAN-CL</a:t>
            </a:r>
            <a:endParaRPr lang="en-US" sz="2000" dirty="0"/>
          </a:p>
        </p:txBody>
      </p:sp>
      <p:sp>
        <p:nvSpPr>
          <p:cNvPr id="180" name="TextBox 179"/>
          <p:cNvSpPr txBox="1"/>
          <p:nvPr/>
        </p:nvSpPr>
        <p:spPr>
          <a:xfrm>
            <a:off x="147613" y="427311"/>
            <a:ext cx="44534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iPopSim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Individual-based Population Simulator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2" name="Text Box 61"/>
          <p:cNvSpPr txBox="1">
            <a:spLocks noChangeArrowheads="1"/>
          </p:cNvSpPr>
          <p:nvPr/>
        </p:nvSpPr>
        <p:spPr bwMode="auto">
          <a:xfrm>
            <a:off x="1310374" y="4057923"/>
            <a:ext cx="38893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800" b="1" dirty="0">
                <a:latin typeface="Arial" pitchFamily="34" charset="0"/>
              </a:rPr>
              <a:t>YES</a:t>
            </a:r>
          </a:p>
        </p:txBody>
      </p:sp>
      <p:sp>
        <p:nvSpPr>
          <p:cNvPr id="183" name="Text Box 63"/>
          <p:cNvSpPr txBox="1">
            <a:spLocks noChangeArrowheads="1"/>
          </p:cNvSpPr>
          <p:nvPr/>
        </p:nvSpPr>
        <p:spPr bwMode="auto">
          <a:xfrm>
            <a:off x="2174470" y="4448019"/>
            <a:ext cx="35769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800" b="1" dirty="0">
                <a:latin typeface="Arial" pitchFamily="34" charset="0"/>
              </a:rPr>
              <a:t>NO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5220072" y="764704"/>
            <a:ext cx="3996607" cy="21441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Population model:</a:t>
            </a:r>
          </a:p>
          <a:p>
            <a:r>
              <a:rPr lang="en-US" sz="2000" i="1" dirty="0" smtClean="0">
                <a:solidFill>
                  <a:srgbClr val="FF0000"/>
                </a:solidFill>
              </a:rPr>
              <a:t>N</a:t>
            </a:r>
            <a:r>
              <a:rPr lang="en-US" sz="2000" i="1" baseline="-25000" dirty="0" smtClean="0">
                <a:solidFill>
                  <a:srgbClr val="FF0000"/>
                </a:solidFill>
              </a:rPr>
              <a:t>t+1</a:t>
            </a:r>
            <a:r>
              <a:rPr lang="en-US" sz="2000" i="1" dirty="0" smtClean="0">
                <a:solidFill>
                  <a:srgbClr val="FF0000"/>
                </a:solidFill>
              </a:rPr>
              <a:t> = </a:t>
            </a:r>
            <a:r>
              <a:rPr lang="en-US" sz="2000" i="1" dirty="0" err="1" smtClean="0">
                <a:solidFill>
                  <a:srgbClr val="FF0000"/>
                </a:solidFill>
              </a:rPr>
              <a:t>N</a:t>
            </a:r>
            <a:r>
              <a:rPr lang="en-US" sz="2000" i="1" baseline="-25000" dirty="0" err="1" smtClean="0">
                <a:solidFill>
                  <a:srgbClr val="FF0000"/>
                </a:solidFill>
              </a:rPr>
              <a:t>t</a:t>
            </a:r>
            <a:r>
              <a:rPr lang="en-US" sz="2000" i="1" dirty="0" smtClean="0">
                <a:solidFill>
                  <a:srgbClr val="FF0000"/>
                </a:solidFill>
              </a:rPr>
              <a:t> e</a:t>
            </a:r>
            <a:r>
              <a:rPr lang="en-US" sz="2000" i="1" baseline="30000" dirty="0" smtClean="0">
                <a:solidFill>
                  <a:srgbClr val="FF0000"/>
                </a:solidFill>
              </a:rPr>
              <a:t>-Z</a:t>
            </a:r>
          </a:p>
          <a:p>
            <a:endParaRPr lang="en-US" sz="2000" i="1" baseline="30000" dirty="0" smtClean="0">
              <a:solidFill>
                <a:srgbClr val="FF0000"/>
              </a:solidFill>
            </a:endParaRPr>
          </a:p>
          <a:p>
            <a:r>
              <a:rPr lang="en-US" sz="2000" i="1" dirty="0" smtClean="0">
                <a:solidFill>
                  <a:srgbClr val="0033CC"/>
                </a:solidFill>
              </a:rPr>
              <a:t>Individual-based model:</a:t>
            </a:r>
          </a:p>
          <a:p>
            <a:r>
              <a:rPr lang="en-US" sz="2000" i="1" dirty="0" smtClean="0">
                <a:solidFill>
                  <a:srgbClr val="0033CC"/>
                </a:solidFill>
              </a:rPr>
              <a:t>r</a:t>
            </a:r>
            <a:r>
              <a:rPr lang="en-US" sz="2000" i="1" baseline="-25000" dirty="0" smtClean="0">
                <a:solidFill>
                  <a:srgbClr val="0033CC"/>
                </a:solidFill>
              </a:rPr>
              <a:t>1</a:t>
            </a:r>
            <a:r>
              <a:rPr lang="en-US" sz="2000" i="1" dirty="0" smtClean="0">
                <a:solidFill>
                  <a:srgbClr val="0033CC"/>
                </a:solidFill>
              </a:rPr>
              <a:t> </a:t>
            </a:r>
            <a:r>
              <a:rPr lang="en-US" sz="2000" dirty="0" smtClean="0">
                <a:solidFill>
                  <a:srgbClr val="0033CC"/>
                </a:solidFill>
              </a:rPr>
              <a:t>~</a:t>
            </a:r>
            <a:r>
              <a:rPr lang="en-US" sz="2000" i="1" dirty="0" smtClean="0">
                <a:solidFill>
                  <a:srgbClr val="0033CC"/>
                </a:solidFill>
              </a:rPr>
              <a:t>U</a:t>
            </a:r>
            <a:r>
              <a:rPr lang="en-US" sz="2000" dirty="0" smtClean="0">
                <a:solidFill>
                  <a:srgbClr val="0033CC"/>
                </a:solidFill>
              </a:rPr>
              <a:t>(0,1)</a:t>
            </a:r>
            <a:r>
              <a:rPr lang="en-US" sz="2000" i="1" dirty="0" smtClean="0">
                <a:solidFill>
                  <a:srgbClr val="0033CC"/>
                </a:solidFill>
              </a:rPr>
              <a:t>; r</a:t>
            </a:r>
            <a:r>
              <a:rPr lang="en-US" sz="2000" i="1" baseline="-25000" dirty="0" smtClean="0">
                <a:solidFill>
                  <a:srgbClr val="0033CC"/>
                </a:solidFill>
              </a:rPr>
              <a:t>2</a:t>
            </a:r>
            <a:r>
              <a:rPr lang="en-US" sz="2000" i="1" dirty="0" smtClean="0">
                <a:solidFill>
                  <a:srgbClr val="0033CC"/>
                </a:solidFill>
              </a:rPr>
              <a:t> </a:t>
            </a:r>
            <a:r>
              <a:rPr lang="en-US" sz="2000" dirty="0" smtClean="0">
                <a:solidFill>
                  <a:srgbClr val="0033CC"/>
                </a:solidFill>
              </a:rPr>
              <a:t>~</a:t>
            </a:r>
            <a:r>
              <a:rPr lang="en-US" sz="2000" i="1" dirty="0">
                <a:solidFill>
                  <a:srgbClr val="0033CC"/>
                </a:solidFill>
              </a:rPr>
              <a:t>U</a:t>
            </a:r>
            <a:r>
              <a:rPr lang="en-US" sz="2000" dirty="0" smtClean="0">
                <a:solidFill>
                  <a:srgbClr val="0033CC"/>
                </a:solidFill>
              </a:rPr>
              <a:t>(0,1</a:t>
            </a:r>
            <a:r>
              <a:rPr lang="en-US" sz="2000" dirty="0">
                <a:solidFill>
                  <a:srgbClr val="0033CC"/>
                </a:solidFill>
              </a:rPr>
              <a:t>)</a:t>
            </a:r>
            <a:endParaRPr lang="en-US" sz="2000" dirty="0" smtClean="0">
              <a:solidFill>
                <a:srgbClr val="0033CC"/>
              </a:solidFill>
            </a:endParaRPr>
          </a:p>
          <a:p>
            <a:r>
              <a:rPr lang="en-US" sz="2000" i="1" dirty="0" smtClean="0">
                <a:solidFill>
                  <a:srgbClr val="0033CC"/>
                </a:solidFill>
              </a:rPr>
              <a:t>If r</a:t>
            </a:r>
            <a:r>
              <a:rPr lang="en-US" sz="2000" i="1" baseline="-25000" dirty="0" smtClean="0">
                <a:solidFill>
                  <a:srgbClr val="0033CC"/>
                </a:solidFill>
              </a:rPr>
              <a:t>1</a:t>
            </a:r>
            <a:r>
              <a:rPr lang="en-US" sz="2000" i="1" dirty="0" smtClean="0">
                <a:solidFill>
                  <a:srgbClr val="0033CC"/>
                </a:solidFill>
              </a:rPr>
              <a:t> ≤ </a:t>
            </a:r>
            <a:r>
              <a:rPr lang="en-US" sz="2000" i="1" dirty="0" err="1" smtClean="0">
                <a:solidFill>
                  <a:srgbClr val="0033CC"/>
                </a:solidFill>
              </a:rPr>
              <a:t>exp</a:t>
            </a:r>
            <a:r>
              <a:rPr lang="en-US" sz="2000" i="1" dirty="0" smtClean="0">
                <a:solidFill>
                  <a:srgbClr val="0033CC"/>
                </a:solidFill>
              </a:rPr>
              <a:t>(Z(L</a:t>
            </a:r>
            <a:r>
              <a:rPr lang="en-US" sz="2000" i="1" baseline="-25000" dirty="0" smtClean="0">
                <a:solidFill>
                  <a:srgbClr val="0033CC"/>
                </a:solidFill>
              </a:rPr>
              <a:t>i</a:t>
            </a:r>
            <a:r>
              <a:rPr lang="en-US" sz="2000" i="1" dirty="0" smtClean="0">
                <a:solidFill>
                  <a:srgbClr val="0033CC"/>
                </a:solidFill>
              </a:rPr>
              <a:t>)), dies; survives</a:t>
            </a:r>
          </a:p>
          <a:p>
            <a:r>
              <a:rPr lang="en-US" sz="2000" i="1" dirty="0" smtClean="0">
                <a:solidFill>
                  <a:srgbClr val="0033CC"/>
                </a:solidFill>
              </a:rPr>
              <a:t>If r</a:t>
            </a:r>
            <a:r>
              <a:rPr lang="en-US" sz="2000" i="1" baseline="-25000" dirty="0" smtClean="0">
                <a:solidFill>
                  <a:srgbClr val="0033CC"/>
                </a:solidFill>
              </a:rPr>
              <a:t>2</a:t>
            </a:r>
            <a:r>
              <a:rPr lang="en-US" sz="2000" i="1" dirty="0">
                <a:solidFill>
                  <a:srgbClr val="0033CC"/>
                </a:solidFill>
              </a:rPr>
              <a:t> </a:t>
            </a:r>
            <a:r>
              <a:rPr lang="en-US" sz="2000" i="1" dirty="0" smtClean="0">
                <a:solidFill>
                  <a:srgbClr val="0033CC"/>
                </a:solidFill>
              </a:rPr>
              <a:t>≤F(L</a:t>
            </a:r>
            <a:r>
              <a:rPr lang="en-US" sz="2000" i="1" baseline="-25000" dirty="0" smtClean="0">
                <a:solidFill>
                  <a:srgbClr val="0033CC"/>
                </a:solidFill>
              </a:rPr>
              <a:t>i</a:t>
            </a:r>
            <a:r>
              <a:rPr lang="en-US" sz="2000" i="1" dirty="0" smtClean="0">
                <a:solidFill>
                  <a:srgbClr val="0033CC"/>
                </a:solidFill>
              </a:rPr>
              <a:t>)/Z(L</a:t>
            </a:r>
            <a:r>
              <a:rPr lang="en-US" sz="2000" i="1" baseline="-25000" dirty="0" smtClean="0">
                <a:solidFill>
                  <a:srgbClr val="0033CC"/>
                </a:solidFill>
              </a:rPr>
              <a:t>i</a:t>
            </a:r>
            <a:r>
              <a:rPr lang="en-US" sz="2000" i="1" dirty="0" smtClean="0">
                <a:solidFill>
                  <a:srgbClr val="0033CC"/>
                </a:solidFill>
              </a:rPr>
              <a:t>), fished; died naturally</a:t>
            </a:r>
            <a:endParaRPr lang="en-US" sz="2000" i="1" dirty="0">
              <a:solidFill>
                <a:srgbClr val="0033CC"/>
              </a:solidFill>
            </a:endParaRPr>
          </a:p>
        </p:txBody>
      </p:sp>
      <p:cxnSp>
        <p:nvCxnSpPr>
          <p:cNvPr id="198" name="Elbow Connector 197"/>
          <p:cNvCxnSpPr>
            <a:stCxn id="154" idx="0"/>
            <a:endCxn id="142" idx="0"/>
          </p:cNvCxnSpPr>
          <p:nvPr/>
        </p:nvCxnSpPr>
        <p:spPr>
          <a:xfrm rot="5400000" flipH="1" flipV="1">
            <a:off x="1935032" y="1238811"/>
            <a:ext cx="648378" cy="2211623"/>
          </a:xfrm>
          <a:prstGeom prst="bentConnector3">
            <a:avLst>
              <a:gd name="adj1" fmla="val 158215"/>
            </a:avLst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10111" y="4780426"/>
            <a:ext cx="336489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Features:</a:t>
            </a:r>
          </a:p>
          <a:p>
            <a:r>
              <a:rPr lang="en-US" dirty="0" smtClean="0"/>
              <a:t>Included the tagging module</a:t>
            </a:r>
          </a:p>
          <a:p>
            <a:r>
              <a:rPr lang="en-US" dirty="0" smtClean="0"/>
              <a:t>Generates SS3.dat file</a:t>
            </a:r>
          </a:p>
          <a:p>
            <a:endParaRPr lang="en-US" dirty="0"/>
          </a:p>
          <a:p>
            <a:r>
              <a:rPr lang="en-US" dirty="0" smtClean="0"/>
              <a:t>Modified from Chang et al. (2011)</a:t>
            </a:r>
          </a:p>
          <a:p>
            <a:r>
              <a:rPr lang="en-US" dirty="0" smtClean="0"/>
              <a:t>CJFAS, 68</a:t>
            </a:r>
            <a:r>
              <a:rPr lang="en-US" dirty="0"/>
              <a:t>: 122–136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529917" y="3435512"/>
            <a:ext cx="1251325" cy="5421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0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864" y="908720"/>
            <a:ext cx="8229600" cy="452596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Single area, sex combined</a:t>
            </a:r>
          </a:p>
          <a:p>
            <a:r>
              <a:rPr lang="en-US" sz="2200" dirty="0" smtClean="0"/>
              <a:t>Initialization</a:t>
            </a:r>
          </a:p>
          <a:p>
            <a:pPr lvl="1"/>
            <a:r>
              <a:rPr lang="en-US" sz="2200" dirty="0" smtClean="0"/>
              <a:t>40 years M only (1911-1950); </a:t>
            </a:r>
          </a:p>
          <a:p>
            <a:pPr lvl="1"/>
            <a:r>
              <a:rPr lang="en-US" sz="2200" dirty="0" smtClean="0"/>
              <a:t>62 years M+F (fishing period, 1951-2012)</a:t>
            </a:r>
          </a:p>
          <a:p>
            <a:r>
              <a:rPr lang="en-US" sz="2200" dirty="0" smtClean="0"/>
              <a:t>Fishery</a:t>
            </a:r>
          </a:p>
          <a:p>
            <a:pPr lvl="1"/>
            <a:r>
              <a:rPr lang="en-US" sz="2200" dirty="0" smtClean="0"/>
              <a:t>One combined fleet, fixed q, logistic selectivity (size-based)</a:t>
            </a:r>
          </a:p>
          <a:p>
            <a:r>
              <a:rPr lang="en-US" sz="2200" dirty="0" smtClean="0"/>
              <a:t>Life history parameters: maturity, length-weight (size-based)</a:t>
            </a:r>
          </a:p>
          <a:p>
            <a:r>
              <a:rPr lang="en-US" sz="2200" dirty="0" err="1" smtClean="0"/>
              <a:t>Beverton</a:t>
            </a:r>
            <a:r>
              <a:rPr lang="en-US" sz="2200" dirty="0" smtClean="0"/>
              <a:t>-Holt </a:t>
            </a:r>
            <a:r>
              <a:rPr lang="en-US" sz="2200" dirty="0"/>
              <a:t>SR </a:t>
            </a:r>
            <a:r>
              <a:rPr lang="en-US" sz="2200" dirty="0" smtClean="0"/>
              <a:t>relationship</a:t>
            </a:r>
          </a:p>
          <a:p>
            <a:r>
              <a:rPr lang="en-US" sz="2200" b="1" dirty="0" smtClean="0"/>
              <a:t>Growth uncertainty</a:t>
            </a:r>
          </a:p>
          <a:p>
            <a:pPr lvl="1"/>
            <a:r>
              <a:rPr lang="en-US" sz="2200" b="1" dirty="0" smtClean="0"/>
              <a:t>Individual growth variability</a:t>
            </a:r>
          </a:p>
          <a:p>
            <a:pPr lvl="1"/>
            <a:r>
              <a:rPr lang="en-US" sz="2200" b="1" dirty="0" smtClean="0"/>
              <a:t>Time-varying growth </a:t>
            </a:r>
            <a:r>
              <a:rPr lang="en-US" sz="2200" b="1" dirty="0"/>
              <a:t>variability</a:t>
            </a:r>
            <a:endParaRPr lang="en-US" sz="2200" b="1" dirty="0" smtClean="0"/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8</a:t>
            </a:fld>
            <a:endParaRPr lang="zh-TW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1410687"/>
              </p:ext>
            </p:extLst>
          </p:nvPr>
        </p:nvGraphicFramePr>
        <p:xfrm>
          <a:off x="711964" y="5445224"/>
          <a:ext cx="5660236" cy="1069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3" name="Equation" r:id="rId3" imgW="2958840" imgH="558720" progId="Equation.DSMT4">
                  <p:embed/>
                </p:oleObj>
              </mc:Choice>
              <mc:Fallback>
                <p:oleObj name="Equation" r:id="rId3" imgW="295884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1964" y="5445224"/>
                        <a:ext cx="5660236" cy="10695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60040" y="107921"/>
            <a:ext cx="8676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33CC"/>
                </a:solidFill>
                <a:latin typeface="+mj-lt"/>
              </a:rPr>
              <a:t>Individual-based model - II</a:t>
            </a:r>
          </a:p>
        </p:txBody>
      </p:sp>
    </p:spTree>
    <p:extLst>
      <p:ext uri="{BB962C8B-B14F-4D97-AF65-F5344CB8AC3E}">
        <p14:creationId xmlns:p14="http://schemas.microsoft.com/office/powerpoint/2010/main" val="417061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23528" y="332656"/>
            <a:ext cx="86764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 smtClean="0">
                <a:solidFill>
                  <a:srgbClr val="0033CC"/>
                </a:solidFill>
              </a:rPr>
              <a:t>Time-varying growth scenarios in IBM</a:t>
            </a:r>
            <a:endParaRPr lang="en-US" sz="2700" b="1" dirty="0" smtClean="0">
              <a:solidFill>
                <a:srgbClr val="0033CC"/>
              </a:solidFill>
              <a:latin typeface="+mj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403648" y="984503"/>
            <a:ext cx="6264695" cy="4392488"/>
            <a:chOff x="1475656" y="1196752"/>
            <a:chExt cx="6264695" cy="4392488"/>
          </a:xfrm>
        </p:grpSpPr>
        <p:grpSp>
          <p:nvGrpSpPr>
            <p:cNvPr id="9237" name="Group 9236"/>
            <p:cNvGrpSpPr/>
            <p:nvPr/>
          </p:nvGrpSpPr>
          <p:grpSpPr>
            <a:xfrm>
              <a:off x="1475656" y="1196752"/>
              <a:ext cx="6264695" cy="4392488"/>
              <a:chOff x="2123728" y="476672"/>
              <a:chExt cx="4895850" cy="3090863"/>
            </a:xfrm>
          </p:grpSpPr>
          <p:pic>
            <p:nvPicPr>
              <p:cNvPr id="9219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23728" y="476672"/>
                <a:ext cx="4895850" cy="30908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5" name="Straight Connector 4"/>
              <p:cNvCxnSpPr/>
              <p:nvPr/>
            </p:nvCxnSpPr>
            <p:spPr>
              <a:xfrm>
                <a:off x="2894550" y="1516683"/>
                <a:ext cx="1677121" cy="0"/>
              </a:xfrm>
              <a:prstGeom prst="line">
                <a:avLst/>
              </a:prstGeom>
              <a:ln w="38100">
                <a:solidFill>
                  <a:srgbClr val="66FF33">
                    <a:alpha val="49000"/>
                  </a:srgb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V="1">
                <a:off x="4560039" y="711539"/>
                <a:ext cx="0" cy="2180138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4614532" y="1124744"/>
                <a:ext cx="1677121" cy="0"/>
              </a:xfrm>
              <a:prstGeom prst="line">
                <a:avLst/>
              </a:prstGeom>
              <a:ln w="38100">
                <a:solidFill>
                  <a:srgbClr val="66FF33">
                    <a:alpha val="49000"/>
                  </a:srgb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2894550" y="1997050"/>
                <a:ext cx="1677121" cy="0"/>
              </a:xfrm>
              <a:prstGeom prst="line">
                <a:avLst/>
              </a:prstGeom>
              <a:ln w="38100">
                <a:solidFill>
                  <a:srgbClr val="66FF33">
                    <a:alpha val="49000"/>
                  </a:srgb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4644008" y="2226130"/>
                <a:ext cx="1677121" cy="0"/>
              </a:xfrm>
              <a:prstGeom prst="line">
                <a:avLst/>
              </a:prstGeom>
              <a:ln w="38100">
                <a:solidFill>
                  <a:srgbClr val="66FF33">
                    <a:alpha val="49000"/>
                  </a:srgb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Rectangle 3"/>
            <p:cNvSpPr/>
            <p:nvPr/>
          </p:nvSpPr>
          <p:spPr>
            <a:xfrm>
              <a:off x="4788024" y="3861048"/>
              <a:ext cx="19275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30% </a:t>
              </a:r>
              <a:r>
                <a:rPr lang="en-US" dirty="0" smtClean="0"/>
                <a:t>decrease </a:t>
              </a:r>
              <a:r>
                <a:rPr lang="en-US" dirty="0" err="1" smtClean="0"/>
                <a:t>Linf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793356" y="2411596"/>
              <a:ext cx="15906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30% increase K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6394829" y="2898335"/>
              <a:ext cx="214169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/>
                <a:t>Linf</a:t>
              </a:r>
              <a:endParaRPr lang="en-US" sz="16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47800" y="4186180"/>
              <a:ext cx="48641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Linf</a:t>
              </a:r>
              <a:endParaRPr lang="en-US" sz="16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67480" y="5325015"/>
            <a:ext cx="67462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 modeled the time-varying K and </a:t>
            </a:r>
            <a:r>
              <a:rPr lang="en-US" sz="2400" dirty="0" err="1" smtClean="0"/>
              <a:t>Linf</a:t>
            </a:r>
            <a:r>
              <a:rPr lang="en-US" sz="2400" dirty="0" smtClean="0"/>
              <a:t> patterns for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Cohort-specific growth variability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Year-specific growth variability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2963216" y="971436"/>
            <a:ext cx="960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Period 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076056" y="964962"/>
            <a:ext cx="960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Period 2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7224389" y="5016679"/>
            <a:ext cx="0" cy="839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224389" y="5855927"/>
            <a:ext cx="1775595" cy="741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7224389" y="5376991"/>
            <a:ext cx="731987" cy="4789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23"/>
          <p:cNvSpPr/>
          <p:nvPr/>
        </p:nvSpPr>
        <p:spPr>
          <a:xfrm>
            <a:off x="7506288" y="5616459"/>
            <a:ext cx="1275347" cy="379172"/>
          </a:xfrm>
          <a:custGeom>
            <a:avLst/>
            <a:gdLst>
              <a:gd name="connsiteX0" fmla="*/ 0 w 1275347"/>
              <a:gd name="connsiteY0" fmla="*/ 379172 h 379172"/>
              <a:gd name="connsiteX1" fmla="*/ 228600 w 1275347"/>
              <a:gd name="connsiteY1" fmla="*/ 30257 h 379172"/>
              <a:gd name="connsiteX2" fmla="*/ 842211 w 1275347"/>
              <a:gd name="connsiteY2" fmla="*/ 18225 h 379172"/>
              <a:gd name="connsiteX3" fmla="*/ 1275347 w 1275347"/>
              <a:gd name="connsiteY3" fmla="*/ 30257 h 379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5347" h="379172">
                <a:moveTo>
                  <a:pt x="0" y="379172"/>
                </a:moveTo>
                <a:cubicBezTo>
                  <a:pt x="44116" y="234793"/>
                  <a:pt x="88232" y="90415"/>
                  <a:pt x="228600" y="30257"/>
                </a:cubicBezTo>
                <a:cubicBezTo>
                  <a:pt x="368968" y="-29901"/>
                  <a:pt x="667753" y="18225"/>
                  <a:pt x="842211" y="18225"/>
                </a:cubicBezTo>
                <a:cubicBezTo>
                  <a:pt x="1016669" y="18225"/>
                  <a:pt x="1146008" y="24241"/>
                  <a:pt x="1275347" y="30257"/>
                </a:cubicBezTo>
              </a:path>
            </a:pathLst>
          </a:custGeom>
          <a:ln w="38100">
            <a:solidFill>
              <a:srgbClr val="66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7519737" y="5053263"/>
            <a:ext cx="854242" cy="902369"/>
          </a:xfrm>
          <a:custGeom>
            <a:avLst/>
            <a:gdLst>
              <a:gd name="connsiteX0" fmla="*/ 0 w 854242"/>
              <a:gd name="connsiteY0" fmla="*/ 902369 h 902369"/>
              <a:gd name="connsiteX1" fmla="*/ 264695 w 854242"/>
              <a:gd name="connsiteY1" fmla="*/ 385011 h 902369"/>
              <a:gd name="connsiteX2" fmla="*/ 854242 w 854242"/>
              <a:gd name="connsiteY2" fmla="*/ 0 h 90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4242" h="902369">
                <a:moveTo>
                  <a:pt x="0" y="902369"/>
                </a:moveTo>
                <a:cubicBezTo>
                  <a:pt x="61161" y="718887"/>
                  <a:pt x="122322" y="535406"/>
                  <a:pt x="264695" y="385011"/>
                </a:cubicBezTo>
                <a:cubicBezTo>
                  <a:pt x="407068" y="234616"/>
                  <a:pt x="630655" y="117308"/>
                  <a:pt x="854242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8499185" y="5313765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8133245" y="4715668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 rot="1283978">
            <a:off x="7559868" y="6080558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9216" name="TextBox 9215"/>
          <p:cNvSpPr txBox="1"/>
          <p:nvPr/>
        </p:nvSpPr>
        <p:spPr>
          <a:xfrm rot="19340723">
            <a:off x="7304059" y="5313765"/>
            <a:ext cx="517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age</a:t>
            </a:r>
            <a:endParaRPr lang="en-US" dirty="0"/>
          </a:p>
        </p:txBody>
      </p:sp>
      <p:sp>
        <p:nvSpPr>
          <p:cNvPr id="9217" name="TextBox 9216"/>
          <p:cNvSpPr txBox="1"/>
          <p:nvPr/>
        </p:nvSpPr>
        <p:spPr>
          <a:xfrm rot="16200000">
            <a:off x="6776412" y="5004917"/>
            <a:ext cx="544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0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12451</TotalTime>
  <Words>1875</Words>
  <Application>Microsoft Office PowerPoint</Application>
  <PresentationFormat>On-screen Show (4:3)</PresentationFormat>
  <Paragraphs>473</Paragraphs>
  <Slides>31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Office 佈景主題</vt:lpstr>
      <vt:lpstr>Office Theme</vt:lpstr>
      <vt:lpstr>Equation</vt:lpstr>
      <vt:lpstr>PowerPoint Presentation</vt:lpstr>
      <vt:lpstr>Overview</vt:lpstr>
      <vt:lpstr>PowerPoint Presentation</vt:lpstr>
      <vt:lpstr>PowerPoint Presentation</vt:lpstr>
      <vt:lpstr>Objectives of this study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Model performance Average absolute relative error</vt:lpstr>
      <vt:lpstr>PowerPoint Presentation</vt:lpstr>
      <vt:lpstr>PowerPoint Presentation</vt:lpstr>
      <vt:lpstr>PowerPoint Presentation</vt:lpstr>
      <vt:lpstr>Which time-varying method is better?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Yi-Jay.Chang</dc:creator>
  <cp:lastModifiedBy>Yi-Jay.Chang</cp:lastModifiedBy>
  <cp:revision>728</cp:revision>
  <cp:lastPrinted>2014-11-02T05:31:06Z</cp:lastPrinted>
  <dcterms:created xsi:type="dcterms:W3CDTF">2013-10-25T02:06:39Z</dcterms:created>
  <dcterms:modified xsi:type="dcterms:W3CDTF">2014-11-06T22:44:50Z</dcterms:modified>
</cp:coreProperties>
</file>