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27" r:id="rId3"/>
    <p:sldId id="328" r:id="rId4"/>
    <p:sldId id="338" r:id="rId5"/>
    <p:sldId id="319" r:id="rId6"/>
    <p:sldId id="339" r:id="rId7"/>
    <p:sldId id="330" r:id="rId8"/>
    <p:sldId id="340" r:id="rId9"/>
    <p:sldId id="335" r:id="rId10"/>
    <p:sldId id="336" r:id="rId11"/>
    <p:sldId id="337" r:id="rId12"/>
    <p:sldId id="334" r:id="rId13"/>
    <p:sldId id="331" r:id="rId14"/>
    <p:sldId id="304" r:id="rId15"/>
    <p:sldId id="318" r:id="rId16"/>
    <p:sldId id="332" r:id="rId1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147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9842-7C35-42D6-8610-DFF15A345FE3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E63A-F095-4DE7-98EE-C85C3D421D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F4B-5D52-40E9-8D3F-FF589B30AEDF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185B-B007-4918-ABB2-0FF2146E97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B201-161D-48A3-A248-FC088626B004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58B2-9927-4CBA-AA12-40BCF04552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EA97-662C-4376-8AD9-F689F1C1F304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BA85-09A5-4216-9633-F4B718963C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EEC5-1B6D-4ECF-9134-6BA826EA79DA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99C8-21F9-4AD9-82FF-7EC2BEBDE5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E3EE-C3CD-4776-8FC7-114101C8536B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8D5E-7694-4C89-91D6-A82C1D1C9D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12B8-0668-4688-9433-961443874F40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C5C7-1A0C-4CB8-A0AF-B9A6913609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7921-4D12-4CD4-B7C6-E592E4337D67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D936-D7C9-453F-94CE-953E9B4DCF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5B52-2A78-4D79-A88C-9CCB9952B3BB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3FE9-F969-4945-B563-7675470317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7C6E-C041-4A77-9ECE-ACD25A867B17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EA24-0206-4890-B3C3-6D3F3637BB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992E-9C0F-4CF7-9BEB-80DE2741FE52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7A5E-540F-4635-A47E-063B9D9DD4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>
              <a:defRPr/>
            </a:pPr>
            <a:fld id="{CC3A2541-2397-45D1-A574-8EB78DB513FA}" type="datetime1">
              <a:rPr lang="fr-FR"/>
              <a:pPr>
                <a:defRPr/>
              </a:pPr>
              <a:t>08/11/2014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>
              <a:defRPr/>
            </a:pPr>
            <a:fld id="{CF8FCC70-E89F-4FAB-9D3B-E9C6ED7C32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0253F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0253F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10253F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rgbClr val="10253F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> </a:t>
            </a:r>
            <a:r>
              <a:rPr lang="en-US" sz="4800" dirty="0" smtClean="0"/>
              <a:t>Treating spatially varying growth in a spatially structured model with movement</a:t>
            </a:r>
            <a:endParaRPr lang="en-US" sz="4800" dirty="0" smtClean="0">
              <a:ea typeface="ＭＳ Ｐゴシック" pitchFamily="-110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204792"/>
            <a:ext cx="7488832" cy="1752600"/>
          </a:xfrm>
        </p:spPr>
        <p:txBody>
          <a:bodyPr/>
          <a:lstStyle/>
          <a:p>
            <a:r>
              <a:rPr lang="en-AU" sz="2800" b="1" dirty="0" smtClean="0">
                <a:solidFill>
                  <a:schemeClr val="tx1"/>
                </a:solidFill>
              </a:rPr>
              <a:t>Simon </a:t>
            </a:r>
            <a:r>
              <a:rPr lang="en-AU" sz="2800" b="1" dirty="0" err="1" smtClean="0">
                <a:solidFill>
                  <a:schemeClr val="tx1"/>
                </a:solidFill>
              </a:rPr>
              <a:t>Nicol</a:t>
            </a:r>
            <a:r>
              <a:rPr lang="en-AU" sz="2800" b="1" dirty="0" smtClean="0">
                <a:solidFill>
                  <a:schemeClr val="tx1"/>
                </a:solidFill>
              </a:rPr>
              <a:t>, John Hampton, and Shelton Harley</a:t>
            </a:r>
          </a:p>
          <a:p>
            <a:r>
              <a:rPr lang="en-AU" sz="2800" b="1" dirty="0" smtClean="0">
                <a:solidFill>
                  <a:schemeClr val="tx1"/>
                </a:solidFill>
              </a:rPr>
              <a:t>Secretariat of the Pacific Community</a:t>
            </a:r>
            <a:endParaRPr lang="en-A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AU" dirty="0" smtClean="0"/>
              <a:t>Model stability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1" y="980728"/>
            <a:ext cx="8275418" cy="5516946"/>
          </a:xfrm>
        </p:spPr>
      </p:pic>
      <p:sp>
        <p:nvSpPr>
          <p:cNvPr id="6" name="Rectangle 5"/>
          <p:cNvSpPr/>
          <p:nvPr/>
        </p:nvSpPr>
        <p:spPr>
          <a:xfrm>
            <a:off x="3203848" y="494116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148064" y="2276872"/>
            <a:ext cx="2880320" cy="280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2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AU" dirty="0" smtClean="0"/>
              <a:t>Model stability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1" y="980728"/>
            <a:ext cx="8275418" cy="5516946"/>
          </a:xfrm>
        </p:spPr>
      </p:pic>
    </p:spTree>
    <p:extLst>
      <p:ext uri="{BB962C8B-B14F-4D97-AF65-F5344CB8AC3E}">
        <p14:creationId xmlns:p14="http://schemas.microsoft.com/office/powerpoint/2010/main" val="25893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7845568" cy="6062484"/>
          </a:xfrm>
        </p:spPr>
      </p:pic>
    </p:spTree>
    <p:extLst>
      <p:ext uri="{BB962C8B-B14F-4D97-AF65-F5344CB8AC3E}">
        <p14:creationId xmlns:p14="http://schemas.microsoft.com/office/powerpoint/2010/main" val="21067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72727"/>
            <a:ext cx="7853534" cy="6068641"/>
          </a:xfrm>
        </p:spPr>
      </p:pic>
    </p:spTree>
    <p:extLst>
      <p:ext uri="{BB962C8B-B14F-4D97-AF65-F5344CB8AC3E}">
        <p14:creationId xmlns:p14="http://schemas.microsoft.com/office/powerpoint/2010/main" val="34273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7200" y="2034430"/>
            <a:ext cx="8229600" cy="3403004"/>
            <a:chOff x="384175" y="-1251520"/>
            <a:chExt cx="8229600" cy="34030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" y="-1251520"/>
              <a:ext cx="8229600" cy="340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30"/>
            <p:cNvSpPr/>
            <p:nvPr/>
          </p:nvSpPr>
          <p:spPr>
            <a:xfrm>
              <a:off x="1530727" y="0"/>
              <a:ext cx="2209046" cy="651850"/>
            </a:xfrm>
            <a:custGeom>
              <a:avLst/>
              <a:gdLst>
                <a:gd name="connsiteX0" fmla="*/ 18107 w 2209046"/>
                <a:gd name="connsiteY0" fmla="*/ 199177 h 651850"/>
                <a:gd name="connsiteX1" fmla="*/ 470780 w 2209046"/>
                <a:gd name="connsiteY1" fmla="*/ 208230 h 651850"/>
                <a:gd name="connsiteX2" fmla="*/ 443620 w 2209046"/>
                <a:gd name="connsiteY2" fmla="*/ 0 h 651850"/>
                <a:gd name="connsiteX3" fmla="*/ 2209046 w 2209046"/>
                <a:gd name="connsiteY3" fmla="*/ 0 h 651850"/>
                <a:gd name="connsiteX4" fmla="*/ 2199992 w 2209046"/>
                <a:gd name="connsiteY4" fmla="*/ 651850 h 651850"/>
                <a:gd name="connsiteX5" fmla="*/ 679010 w 2209046"/>
                <a:gd name="connsiteY5" fmla="*/ 651850 h 651850"/>
                <a:gd name="connsiteX6" fmla="*/ 697117 w 2209046"/>
                <a:gd name="connsiteY6" fmla="*/ 443620 h 651850"/>
                <a:gd name="connsiteX7" fmla="*/ 0 w 2209046"/>
                <a:gd name="connsiteY7" fmla="*/ 407406 h 65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046" h="651850">
                  <a:moveTo>
                    <a:pt x="18107" y="199177"/>
                  </a:moveTo>
                  <a:lnTo>
                    <a:pt x="470780" y="208230"/>
                  </a:lnTo>
                  <a:lnTo>
                    <a:pt x="443620" y="0"/>
                  </a:lnTo>
                  <a:lnTo>
                    <a:pt x="2209046" y="0"/>
                  </a:lnTo>
                  <a:lnTo>
                    <a:pt x="2199992" y="651850"/>
                  </a:lnTo>
                  <a:lnTo>
                    <a:pt x="679010" y="651850"/>
                  </a:lnTo>
                  <a:lnTo>
                    <a:pt x="697117" y="443620"/>
                  </a:lnTo>
                  <a:lnTo>
                    <a:pt x="0" y="407406"/>
                  </a:lnTo>
                </a:path>
              </a:pathLst>
            </a:custGeom>
            <a:solidFill>
              <a:srgbClr val="FFFF00">
                <a:alpha val="51000"/>
              </a:srgbClr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Freeform 2"/>
            <p:cNvSpPr/>
            <p:nvPr/>
          </p:nvSpPr>
          <p:spPr>
            <a:xfrm>
              <a:off x="750277" y="-123092"/>
              <a:ext cx="275492" cy="199292"/>
            </a:xfrm>
            <a:custGeom>
              <a:avLst/>
              <a:gdLst>
                <a:gd name="connsiteX0" fmla="*/ 46892 w 275492"/>
                <a:gd name="connsiteY0" fmla="*/ 46892 h 199292"/>
                <a:gd name="connsiteX1" fmla="*/ 123092 w 275492"/>
                <a:gd name="connsiteY1" fmla="*/ 17584 h 199292"/>
                <a:gd name="connsiteX2" fmla="*/ 175846 w 275492"/>
                <a:gd name="connsiteY2" fmla="*/ 5861 h 199292"/>
                <a:gd name="connsiteX3" fmla="*/ 228600 w 275492"/>
                <a:gd name="connsiteY3" fmla="*/ 0 h 199292"/>
                <a:gd name="connsiteX4" fmla="*/ 228600 w 275492"/>
                <a:gd name="connsiteY4" fmla="*/ 0 h 199292"/>
                <a:gd name="connsiteX5" fmla="*/ 275492 w 275492"/>
                <a:gd name="connsiteY5" fmla="*/ 64477 h 199292"/>
                <a:gd name="connsiteX6" fmla="*/ 275492 w 275492"/>
                <a:gd name="connsiteY6" fmla="*/ 64477 h 199292"/>
                <a:gd name="connsiteX7" fmla="*/ 246185 w 275492"/>
                <a:gd name="connsiteY7" fmla="*/ 123092 h 199292"/>
                <a:gd name="connsiteX8" fmla="*/ 128954 w 275492"/>
                <a:gd name="connsiteY8" fmla="*/ 199292 h 199292"/>
                <a:gd name="connsiteX9" fmla="*/ 82061 w 275492"/>
                <a:gd name="connsiteY9" fmla="*/ 199292 h 199292"/>
                <a:gd name="connsiteX10" fmla="*/ 41031 w 275492"/>
                <a:gd name="connsiteY10" fmla="*/ 158261 h 199292"/>
                <a:gd name="connsiteX11" fmla="*/ 0 w 275492"/>
                <a:gd name="connsiteY11" fmla="*/ 117230 h 199292"/>
                <a:gd name="connsiteX12" fmla="*/ 46892 w 275492"/>
                <a:gd name="connsiteY12" fmla="*/ 46892 h 19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492" h="199292">
                  <a:moveTo>
                    <a:pt x="46892" y="46892"/>
                  </a:moveTo>
                  <a:lnTo>
                    <a:pt x="123092" y="17584"/>
                  </a:lnTo>
                  <a:lnTo>
                    <a:pt x="175846" y="5861"/>
                  </a:lnTo>
                  <a:lnTo>
                    <a:pt x="228600" y="0"/>
                  </a:lnTo>
                  <a:lnTo>
                    <a:pt x="228600" y="0"/>
                  </a:lnTo>
                  <a:lnTo>
                    <a:pt x="275492" y="64477"/>
                  </a:lnTo>
                  <a:lnTo>
                    <a:pt x="275492" y="64477"/>
                  </a:lnTo>
                  <a:lnTo>
                    <a:pt x="246185" y="123092"/>
                  </a:lnTo>
                  <a:lnTo>
                    <a:pt x="128954" y="199292"/>
                  </a:lnTo>
                  <a:lnTo>
                    <a:pt x="82061" y="199292"/>
                  </a:lnTo>
                  <a:lnTo>
                    <a:pt x="41031" y="158261"/>
                  </a:lnTo>
                  <a:lnTo>
                    <a:pt x="0" y="117230"/>
                  </a:lnTo>
                  <a:lnTo>
                    <a:pt x="46892" y="468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82969" y="-199292"/>
              <a:ext cx="140677" cy="316523"/>
            </a:xfrm>
            <a:custGeom>
              <a:avLst/>
              <a:gdLst>
                <a:gd name="connsiteX0" fmla="*/ 11723 w 140677"/>
                <a:gd name="connsiteY0" fmla="*/ 316523 h 316523"/>
                <a:gd name="connsiteX1" fmla="*/ 0 w 140677"/>
                <a:gd name="connsiteY1" fmla="*/ 222738 h 316523"/>
                <a:gd name="connsiteX2" fmla="*/ 82062 w 140677"/>
                <a:gd name="connsiteY2" fmla="*/ 0 h 316523"/>
                <a:gd name="connsiteX3" fmla="*/ 128954 w 140677"/>
                <a:gd name="connsiteY3" fmla="*/ 58615 h 316523"/>
                <a:gd name="connsiteX4" fmla="*/ 140677 w 140677"/>
                <a:gd name="connsiteY4" fmla="*/ 140677 h 316523"/>
                <a:gd name="connsiteX5" fmla="*/ 11723 w 140677"/>
                <a:gd name="connsiteY5" fmla="*/ 316523 h 31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677" h="316523">
                  <a:moveTo>
                    <a:pt x="11723" y="316523"/>
                  </a:moveTo>
                  <a:lnTo>
                    <a:pt x="0" y="222738"/>
                  </a:lnTo>
                  <a:lnTo>
                    <a:pt x="82062" y="0"/>
                  </a:lnTo>
                  <a:lnTo>
                    <a:pt x="128954" y="58615"/>
                  </a:lnTo>
                  <a:lnTo>
                    <a:pt x="140677" y="140677"/>
                  </a:lnTo>
                  <a:lnTo>
                    <a:pt x="11723" y="3165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Oval 4"/>
            <p:cNvSpPr/>
            <p:nvPr/>
          </p:nvSpPr>
          <p:spPr>
            <a:xfrm>
              <a:off x="1090612" y="-4594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99656" y="1054160"/>
              <a:ext cx="127961" cy="182655"/>
            </a:xfrm>
            <a:custGeom>
              <a:avLst/>
              <a:gdLst>
                <a:gd name="connsiteX0" fmla="*/ 4282 w 127961"/>
                <a:gd name="connsiteY0" fmla="*/ 18502 h 182655"/>
                <a:gd name="connsiteX1" fmla="*/ 33590 w 127961"/>
                <a:gd name="connsiteY1" fmla="*/ 917 h 182655"/>
                <a:gd name="connsiteX2" fmla="*/ 57036 w 127961"/>
                <a:gd name="connsiteY2" fmla="*/ 24363 h 182655"/>
                <a:gd name="connsiteX3" fmla="*/ 68759 w 127961"/>
                <a:gd name="connsiteY3" fmla="*/ 41948 h 182655"/>
                <a:gd name="connsiteX4" fmla="*/ 74621 w 127961"/>
                <a:gd name="connsiteY4" fmla="*/ 59532 h 182655"/>
                <a:gd name="connsiteX5" fmla="*/ 98067 w 127961"/>
                <a:gd name="connsiteY5" fmla="*/ 94702 h 182655"/>
                <a:gd name="connsiteX6" fmla="*/ 109790 w 127961"/>
                <a:gd name="connsiteY6" fmla="*/ 129871 h 182655"/>
                <a:gd name="connsiteX7" fmla="*/ 121513 w 127961"/>
                <a:gd name="connsiteY7" fmla="*/ 147455 h 182655"/>
                <a:gd name="connsiteX8" fmla="*/ 127375 w 127961"/>
                <a:gd name="connsiteY8" fmla="*/ 170902 h 182655"/>
                <a:gd name="connsiteX9" fmla="*/ 86344 w 127961"/>
                <a:gd name="connsiteY9" fmla="*/ 176763 h 182655"/>
                <a:gd name="connsiteX10" fmla="*/ 74621 w 127961"/>
                <a:gd name="connsiteY10" fmla="*/ 159178 h 182655"/>
                <a:gd name="connsiteX11" fmla="*/ 62898 w 127961"/>
                <a:gd name="connsiteY11" fmla="*/ 124009 h 182655"/>
                <a:gd name="connsiteX12" fmla="*/ 39452 w 127961"/>
                <a:gd name="connsiteY12" fmla="*/ 88840 h 182655"/>
                <a:gd name="connsiteX13" fmla="*/ 27729 w 127961"/>
                <a:gd name="connsiteY13" fmla="*/ 71255 h 182655"/>
                <a:gd name="connsiteX14" fmla="*/ 21867 w 127961"/>
                <a:gd name="connsiteY14" fmla="*/ 47809 h 182655"/>
                <a:gd name="connsiteX15" fmla="*/ 4282 w 127961"/>
                <a:gd name="connsiteY15" fmla="*/ 41948 h 182655"/>
                <a:gd name="connsiteX16" fmla="*/ 4282 w 127961"/>
                <a:gd name="connsiteY16" fmla="*/ 18502 h 18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961" h="182655">
                  <a:moveTo>
                    <a:pt x="4282" y="18502"/>
                  </a:moveTo>
                  <a:cubicBezTo>
                    <a:pt x="9167" y="11663"/>
                    <a:pt x="22537" y="3680"/>
                    <a:pt x="33590" y="917"/>
                  </a:cubicBezTo>
                  <a:cubicBezTo>
                    <a:pt x="54432" y="-4294"/>
                    <a:pt x="51826" y="13942"/>
                    <a:pt x="57036" y="24363"/>
                  </a:cubicBezTo>
                  <a:cubicBezTo>
                    <a:pt x="60186" y="30664"/>
                    <a:pt x="65608" y="35647"/>
                    <a:pt x="68759" y="41948"/>
                  </a:cubicBezTo>
                  <a:cubicBezTo>
                    <a:pt x="71522" y="47474"/>
                    <a:pt x="71620" y="54131"/>
                    <a:pt x="74621" y="59532"/>
                  </a:cubicBezTo>
                  <a:cubicBezTo>
                    <a:pt x="81464" y="71848"/>
                    <a:pt x="90252" y="82979"/>
                    <a:pt x="98067" y="94702"/>
                  </a:cubicBezTo>
                  <a:cubicBezTo>
                    <a:pt x="104921" y="104984"/>
                    <a:pt x="105882" y="118148"/>
                    <a:pt x="109790" y="129871"/>
                  </a:cubicBezTo>
                  <a:cubicBezTo>
                    <a:pt x="112018" y="136554"/>
                    <a:pt x="117605" y="141594"/>
                    <a:pt x="121513" y="147455"/>
                  </a:cubicBezTo>
                  <a:cubicBezTo>
                    <a:pt x="123467" y="155271"/>
                    <a:pt x="129923" y="163259"/>
                    <a:pt x="127375" y="170902"/>
                  </a:cubicBezTo>
                  <a:cubicBezTo>
                    <a:pt x="120525" y="191453"/>
                    <a:pt x="96684" y="179348"/>
                    <a:pt x="86344" y="176763"/>
                  </a:cubicBezTo>
                  <a:cubicBezTo>
                    <a:pt x="82436" y="170901"/>
                    <a:pt x="77482" y="165616"/>
                    <a:pt x="74621" y="159178"/>
                  </a:cubicBezTo>
                  <a:cubicBezTo>
                    <a:pt x="69602" y="147886"/>
                    <a:pt x="69753" y="134291"/>
                    <a:pt x="62898" y="124009"/>
                  </a:cubicBezTo>
                  <a:lnTo>
                    <a:pt x="39452" y="88840"/>
                  </a:lnTo>
                  <a:lnTo>
                    <a:pt x="27729" y="71255"/>
                  </a:lnTo>
                  <a:cubicBezTo>
                    <a:pt x="25775" y="63440"/>
                    <a:pt x="26900" y="54099"/>
                    <a:pt x="21867" y="47809"/>
                  </a:cubicBezTo>
                  <a:cubicBezTo>
                    <a:pt x="18007" y="42984"/>
                    <a:pt x="8651" y="46317"/>
                    <a:pt x="4282" y="41948"/>
                  </a:cubicBezTo>
                  <a:cubicBezTo>
                    <a:pt x="-2197" y="35469"/>
                    <a:pt x="-603" y="25341"/>
                    <a:pt x="4282" y="1850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79431" y="1424354"/>
              <a:ext cx="521677" cy="492369"/>
            </a:xfrm>
            <a:custGeom>
              <a:avLst/>
              <a:gdLst>
                <a:gd name="connsiteX0" fmla="*/ 76200 w 521677"/>
                <a:gd name="connsiteY0" fmla="*/ 492369 h 492369"/>
                <a:gd name="connsiteX1" fmla="*/ 105507 w 521677"/>
                <a:gd name="connsiteY1" fmla="*/ 404446 h 492369"/>
                <a:gd name="connsiteX2" fmla="*/ 111369 w 521677"/>
                <a:gd name="connsiteY2" fmla="*/ 298938 h 492369"/>
                <a:gd name="connsiteX3" fmla="*/ 111369 w 521677"/>
                <a:gd name="connsiteY3" fmla="*/ 298938 h 492369"/>
                <a:gd name="connsiteX4" fmla="*/ 105507 w 521677"/>
                <a:gd name="connsiteY4" fmla="*/ 211015 h 492369"/>
                <a:gd name="connsiteX5" fmla="*/ 76200 w 521677"/>
                <a:gd name="connsiteY5" fmla="*/ 158261 h 492369"/>
                <a:gd name="connsiteX6" fmla="*/ 58615 w 521677"/>
                <a:gd name="connsiteY6" fmla="*/ 111369 h 492369"/>
                <a:gd name="connsiteX7" fmla="*/ 23446 w 521677"/>
                <a:gd name="connsiteY7" fmla="*/ 70338 h 492369"/>
                <a:gd name="connsiteX8" fmla="*/ 5861 w 521677"/>
                <a:gd name="connsiteY8" fmla="*/ 41031 h 492369"/>
                <a:gd name="connsiteX9" fmla="*/ 0 w 521677"/>
                <a:gd name="connsiteY9" fmla="*/ 17584 h 492369"/>
                <a:gd name="connsiteX10" fmla="*/ 35169 w 521677"/>
                <a:gd name="connsiteY10" fmla="*/ 0 h 492369"/>
                <a:gd name="connsiteX11" fmla="*/ 76200 w 521677"/>
                <a:gd name="connsiteY11" fmla="*/ 17584 h 492369"/>
                <a:gd name="connsiteX12" fmla="*/ 128954 w 521677"/>
                <a:gd name="connsiteY12" fmla="*/ 70338 h 492369"/>
                <a:gd name="connsiteX13" fmla="*/ 187569 w 521677"/>
                <a:gd name="connsiteY13" fmla="*/ 134815 h 492369"/>
                <a:gd name="connsiteX14" fmla="*/ 228600 w 521677"/>
                <a:gd name="connsiteY14" fmla="*/ 158261 h 492369"/>
                <a:gd name="connsiteX15" fmla="*/ 310661 w 521677"/>
                <a:gd name="connsiteY15" fmla="*/ 211015 h 492369"/>
                <a:gd name="connsiteX16" fmla="*/ 357554 w 521677"/>
                <a:gd name="connsiteY16" fmla="*/ 257908 h 492369"/>
                <a:gd name="connsiteX17" fmla="*/ 398584 w 521677"/>
                <a:gd name="connsiteY17" fmla="*/ 275492 h 492369"/>
                <a:gd name="connsiteX18" fmla="*/ 445477 w 521677"/>
                <a:gd name="connsiteY18" fmla="*/ 310661 h 492369"/>
                <a:gd name="connsiteX19" fmla="*/ 468923 w 521677"/>
                <a:gd name="connsiteY19" fmla="*/ 328246 h 492369"/>
                <a:gd name="connsiteX20" fmla="*/ 468923 w 521677"/>
                <a:gd name="connsiteY20" fmla="*/ 328246 h 492369"/>
                <a:gd name="connsiteX21" fmla="*/ 504092 w 521677"/>
                <a:gd name="connsiteY21" fmla="*/ 381000 h 492369"/>
                <a:gd name="connsiteX22" fmla="*/ 521677 w 521677"/>
                <a:gd name="connsiteY22" fmla="*/ 422031 h 492369"/>
                <a:gd name="connsiteX23" fmla="*/ 474784 w 521677"/>
                <a:gd name="connsiteY23" fmla="*/ 492369 h 492369"/>
                <a:gd name="connsiteX24" fmla="*/ 76200 w 521677"/>
                <a:gd name="connsiteY24" fmla="*/ 492369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1677" h="492369">
                  <a:moveTo>
                    <a:pt x="76200" y="492369"/>
                  </a:moveTo>
                  <a:lnTo>
                    <a:pt x="105507" y="404446"/>
                  </a:lnTo>
                  <a:lnTo>
                    <a:pt x="111369" y="298938"/>
                  </a:lnTo>
                  <a:lnTo>
                    <a:pt x="111369" y="298938"/>
                  </a:lnTo>
                  <a:lnTo>
                    <a:pt x="105507" y="211015"/>
                  </a:lnTo>
                  <a:lnTo>
                    <a:pt x="76200" y="158261"/>
                  </a:lnTo>
                  <a:lnTo>
                    <a:pt x="58615" y="111369"/>
                  </a:lnTo>
                  <a:lnTo>
                    <a:pt x="23446" y="70338"/>
                  </a:lnTo>
                  <a:lnTo>
                    <a:pt x="5861" y="41031"/>
                  </a:lnTo>
                  <a:lnTo>
                    <a:pt x="0" y="17584"/>
                  </a:lnTo>
                  <a:lnTo>
                    <a:pt x="35169" y="0"/>
                  </a:lnTo>
                  <a:lnTo>
                    <a:pt x="76200" y="17584"/>
                  </a:lnTo>
                  <a:lnTo>
                    <a:pt x="128954" y="70338"/>
                  </a:lnTo>
                  <a:lnTo>
                    <a:pt x="187569" y="134815"/>
                  </a:lnTo>
                  <a:lnTo>
                    <a:pt x="228600" y="158261"/>
                  </a:lnTo>
                  <a:lnTo>
                    <a:pt x="310661" y="211015"/>
                  </a:lnTo>
                  <a:lnTo>
                    <a:pt x="357554" y="257908"/>
                  </a:lnTo>
                  <a:lnTo>
                    <a:pt x="398584" y="275492"/>
                  </a:lnTo>
                  <a:lnTo>
                    <a:pt x="445477" y="310661"/>
                  </a:lnTo>
                  <a:lnTo>
                    <a:pt x="468923" y="328246"/>
                  </a:lnTo>
                  <a:lnTo>
                    <a:pt x="468923" y="328246"/>
                  </a:lnTo>
                  <a:lnTo>
                    <a:pt x="504092" y="381000"/>
                  </a:lnTo>
                  <a:lnTo>
                    <a:pt x="521677" y="422031"/>
                  </a:lnTo>
                  <a:lnTo>
                    <a:pt x="474784" y="492369"/>
                  </a:lnTo>
                  <a:lnTo>
                    <a:pt x="76200" y="49236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/>
            <p:cNvSpPr/>
            <p:nvPr/>
          </p:nvSpPr>
          <p:spPr>
            <a:xfrm>
              <a:off x="1838325" y="0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Oval 41"/>
            <p:cNvSpPr/>
            <p:nvPr/>
          </p:nvSpPr>
          <p:spPr>
            <a:xfrm>
              <a:off x="1530727" y="449982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Oval 42"/>
            <p:cNvSpPr/>
            <p:nvPr/>
          </p:nvSpPr>
          <p:spPr>
            <a:xfrm>
              <a:off x="2339120" y="120771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Oval 43"/>
            <p:cNvSpPr/>
            <p:nvPr/>
          </p:nvSpPr>
          <p:spPr>
            <a:xfrm>
              <a:off x="2488772" y="198545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Oval 44"/>
            <p:cNvSpPr/>
            <p:nvPr/>
          </p:nvSpPr>
          <p:spPr>
            <a:xfrm>
              <a:off x="2570467" y="257160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Oval 45"/>
            <p:cNvSpPr/>
            <p:nvPr/>
          </p:nvSpPr>
          <p:spPr>
            <a:xfrm>
              <a:off x="2764082" y="14654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Oval 46"/>
            <p:cNvSpPr/>
            <p:nvPr/>
          </p:nvSpPr>
          <p:spPr>
            <a:xfrm>
              <a:off x="3169444" y="449982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Oval 47"/>
            <p:cNvSpPr/>
            <p:nvPr/>
          </p:nvSpPr>
          <p:spPr>
            <a:xfrm>
              <a:off x="3257550" y="523251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Oval 48"/>
            <p:cNvSpPr/>
            <p:nvPr/>
          </p:nvSpPr>
          <p:spPr>
            <a:xfrm>
              <a:off x="3421063" y="529113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Oval 49"/>
            <p:cNvSpPr/>
            <p:nvPr/>
          </p:nvSpPr>
          <p:spPr>
            <a:xfrm>
              <a:off x="3654852" y="537905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Oval 50"/>
            <p:cNvSpPr/>
            <p:nvPr/>
          </p:nvSpPr>
          <p:spPr>
            <a:xfrm>
              <a:off x="2743383" y="832520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082" y="908720"/>
              <a:ext cx="8096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82662" y="867508"/>
              <a:ext cx="785446" cy="451338"/>
            </a:xfrm>
            <a:custGeom>
              <a:avLst/>
              <a:gdLst>
                <a:gd name="connsiteX0" fmla="*/ 674076 w 785446"/>
                <a:gd name="connsiteY0" fmla="*/ 287215 h 451338"/>
                <a:gd name="connsiteX1" fmla="*/ 509953 w 785446"/>
                <a:gd name="connsiteY1" fmla="*/ 287215 h 451338"/>
                <a:gd name="connsiteX2" fmla="*/ 293076 w 785446"/>
                <a:gd name="connsiteY2" fmla="*/ 375138 h 451338"/>
                <a:gd name="connsiteX3" fmla="*/ 93784 w 785446"/>
                <a:gd name="connsiteY3" fmla="*/ 451338 h 451338"/>
                <a:gd name="connsiteX4" fmla="*/ 0 w 785446"/>
                <a:gd name="connsiteY4" fmla="*/ 433754 h 451338"/>
                <a:gd name="connsiteX5" fmla="*/ 41030 w 785446"/>
                <a:gd name="connsiteY5" fmla="*/ 269630 h 451338"/>
                <a:gd name="connsiteX6" fmla="*/ 105507 w 785446"/>
                <a:gd name="connsiteY6" fmla="*/ 134815 h 451338"/>
                <a:gd name="connsiteX7" fmla="*/ 252046 w 785446"/>
                <a:gd name="connsiteY7" fmla="*/ 17584 h 451338"/>
                <a:gd name="connsiteX8" fmla="*/ 398584 w 785446"/>
                <a:gd name="connsiteY8" fmla="*/ 5861 h 451338"/>
                <a:gd name="connsiteX9" fmla="*/ 580292 w 785446"/>
                <a:gd name="connsiteY9" fmla="*/ 0 h 451338"/>
                <a:gd name="connsiteX10" fmla="*/ 691661 w 785446"/>
                <a:gd name="connsiteY10" fmla="*/ 5861 h 451338"/>
                <a:gd name="connsiteX11" fmla="*/ 767861 w 785446"/>
                <a:gd name="connsiteY11" fmla="*/ 52754 h 451338"/>
                <a:gd name="connsiteX12" fmla="*/ 785446 w 785446"/>
                <a:gd name="connsiteY12" fmla="*/ 152400 h 451338"/>
                <a:gd name="connsiteX13" fmla="*/ 756138 w 785446"/>
                <a:gd name="connsiteY13" fmla="*/ 216877 h 451338"/>
                <a:gd name="connsiteX14" fmla="*/ 674076 w 785446"/>
                <a:gd name="connsiteY14" fmla="*/ 287215 h 4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5446" h="451338">
                  <a:moveTo>
                    <a:pt x="674076" y="287215"/>
                  </a:moveTo>
                  <a:lnTo>
                    <a:pt x="509953" y="287215"/>
                  </a:lnTo>
                  <a:lnTo>
                    <a:pt x="293076" y="375138"/>
                  </a:lnTo>
                  <a:lnTo>
                    <a:pt x="93784" y="451338"/>
                  </a:lnTo>
                  <a:lnTo>
                    <a:pt x="0" y="433754"/>
                  </a:lnTo>
                  <a:lnTo>
                    <a:pt x="41030" y="269630"/>
                  </a:lnTo>
                  <a:lnTo>
                    <a:pt x="105507" y="134815"/>
                  </a:lnTo>
                  <a:lnTo>
                    <a:pt x="252046" y="17584"/>
                  </a:lnTo>
                  <a:lnTo>
                    <a:pt x="398584" y="5861"/>
                  </a:lnTo>
                  <a:lnTo>
                    <a:pt x="580292" y="0"/>
                  </a:lnTo>
                  <a:lnTo>
                    <a:pt x="691661" y="5861"/>
                  </a:lnTo>
                  <a:lnTo>
                    <a:pt x="767861" y="52754"/>
                  </a:lnTo>
                  <a:lnTo>
                    <a:pt x="785446" y="152400"/>
                  </a:lnTo>
                  <a:lnTo>
                    <a:pt x="756138" y="216877"/>
                  </a:lnTo>
                  <a:lnTo>
                    <a:pt x="674076" y="28721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Freeform 16"/>
          <p:cNvSpPr/>
          <p:nvPr/>
        </p:nvSpPr>
        <p:spPr>
          <a:xfrm>
            <a:off x="5246077" y="3511062"/>
            <a:ext cx="2573215" cy="1125415"/>
          </a:xfrm>
          <a:custGeom>
            <a:avLst/>
            <a:gdLst>
              <a:gd name="connsiteX0" fmla="*/ 0 w 2573215"/>
              <a:gd name="connsiteY0" fmla="*/ 0 h 1125415"/>
              <a:gd name="connsiteX1" fmla="*/ 2573215 w 2573215"/>
              <a:gd name="connsiteY1" fmla="*/ 5861 h 1125415"/>
              <a:gd name="connsiteX2" fmla="*/ 2561492 w 2573215"/>
              <a:gd name="connsiteY2" fmla="*/ 1125415 h 1125415"/>
              <a:gd name="connsiteX3" fmla="*/ 2350477 w 2573215"/>
              <a:gd name="connsiteY3" fmla="*/ 1125415 h 1125415"/>
              <a:gd name="connsiteX4" fmla="*/ 2350477 w 2573215"/>
              <a:gd name="connsiteY4" fmla="*/ 732692 h 1125415"/>
              <a:gd name="connsiteX5" fmla="*/ 1934308 w 2573215"/>
              <a:gd name="connsiteY5" fmla="*/ 738553 h 1125415"/>
              <a:gd name="connsiteX6" fmla="*/ 1928446 w 2573215"/>
              <a:gd name="connsiteY6" fmla="*/ 674076 h 1125415"/>
              <a:gd name="connsiteX7" fmla="*/ 5861 w 2573215"/>
              <a:gd name="connsiteY7" fmla="*/ 674076 h 1125415"/>
              <a:gd name="connsiteX8" fmla="*/ 0 w 2573215"/>
              <a:gd name="connsiteY8" fmla="*/ 0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215" h="1125415">
                <a:moveTo>
                  <a:pt x="0" y="0"/>
                </a:moveTo>
                <a:lnTo>
                  <a:pt x="2573215" y="5861"/>
                </a:lnTo>
                <a:lnTo>
                  <a:pt x="2561492" y="1125415"/>
                </a:lnTo>
                <a:lnTo>
                  <a:pt x="2350477" y="1125415"/>
                </a:lnTo>
                <a:lnTo>
                  <a:pt x="2350477" y="732692"/>
                </a:lnTo>
                <a:lnTo>
                  <a:pt x="1934308" y="738553"/>
                </a:lnTo>
                <a:lnTo>
                  <a:pt x="1928446" y="674076"/>
                </a:lnTo>
                <a:lnTo>
                  <a:pt x="5861" y="674076"/>
                </a:lnTo>
                <a:cubicBezTo>
                  <a:pt x="3907" y="449384"/>
                  <a:pt x="1954" y="224692"/>
                  <a:pt x="0" y="0"/>
                </a:cubicBezTo>
                <a:close/>
              </a:path>
            </a:pathLst>
          </a:custGeom>
          <a:solidFill>
            <a:schemeClr val="tx1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US" altLang="en-US" dirty="0"/>
              <a:t>Key datasets – </a:t>
            </a:r>
            <a:r>
              <a:rPr lang="en-US" altLang="en-US" dirty="0" smtClean="0"/>
              <a:t>Age at Length</a:t>
            </a:r>
            <a:endParaRPr lang="en-US" altLang="en-US" dirty="0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127750" y="5547568"/>
            <a:ext cx="2775119" cy="36933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Schaefer and Fuller </a:t>
            </a:r>
            <a:r>
              <a:rPr lang="en-US" altLang="en-US" dirty="0" smtClean="0"/>
              <a:t>2006</a:t>
            </a:r>
            <a:endParaRPr lang="en-US" altLang="en-US" dirty="0"/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H="1" flipV="1">
            <a:off x="6228184" y="4118470"/>
            <a:ext cx="877466" cy="140211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384175" y="1623268"/>
            <a:ext cx="1736373" cy="36933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Sun et al. </a:t>
            </a:r>
            <a:r>
              <a:rPr lang="en-US" altLang="en-US" dirty="0" smtClean="0"/>
              <a:t>2002</a:t>
            </a:r>
            <a:endParaRPr lang="en-US" altLang="en-US" dirty="0"/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flipH="1">
            <a:off x="1304925" y="2034430"/>
            <a:ext cx="190500" cy="8763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114300" y="5509468"/>
            <a:ext cx="1967205" cy="36933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Farley et al. </a:t>
            </a:r>
            <a:r>
              <a:rPr lang="en-US" altLang="en-US" dirty="0" smtClean="0"/>
              <a:t>2006</a:t>
            </a:r>
            <a:endParaRPr lang="en-US" altLang="en-US" dirty="0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V="1">
            <a:off x="1666875" y="4901455"/>
            <a:ext cx="819150" cy="5619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2251075" y="5547568"/>
            <a:ext cx="3717925" cy="9233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err="1"/>
              <a:t>Lehodey</a:t>
            </a:r>
            <a:r>
              <a:rPr lang="en-US" altLang="en-US" dirty="0"/>
              <a:t> et al. 1999</a:t>
            </a:r>
          </a:p>
          <a:p>
            <a:r>
              <a:rPr lang="en-US" altLang="en-US" dirty="0"/>
              <a:t>Leroy et al. 2001</a:t>
            </a:r>
          </a:p>
          <a:p>
            <a:r>
              <a:rPr lang="en-US" altLang="en-US" dirty="0"/>
              <a:t>Hampton et al. </a:t>
            </a:r>
            <a:r>
              <a:rPr lang="en-US" altLang="en-US" dirty="0" smtClean="0"/>
              <a:t>2006</a:t>
            </a:r>
            <a:endParaRPr lang="en-US" altLang="en-US" dirty="0"/>
          </a:p>
        </p:txBody>
      </p:sp>
      <p:sp>
        <p:nvSpPr>
          <p:cNvPr id="173080" name="Line 24"/>
          <p:cNvSpPr>
            <a:spLocks noChangeShapeType="1"/>
          </p:cNvSpPr>
          <p:nvPr/>
        </p:nvSpPr>
        <p:spPr bwMode="auto">
          <a:xfrm flipV="1">
            <a:off x="3781425" y="4463305"/>
            <a:ext cx="1238250" cy="1066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H="1" flipV="1">
            <a:off x="3190875" y="3948955"/>
            <a:ext cx="590550" cy="159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178966" y="1899707"/>
            <a:ext cx="1998464" cy="166379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02097" y="16288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WCPFC Pilot </a:t>
            </a:r>
            <a:endParaRPr lang="en-AU" dirty="0"/>
          </a:p>
        </p:txBody>
      </p:sp>
      <p:sp>
        <p:nvSpPr>
          <p:cNvPr id="29" name="Rectangle 28"/>
          <p:cNvSpPr/>
          <p:nvPr/>
        </p:nvSpPr>
        <p:spPr>
          <a:xfrm>
            <a:off x="5202097" y="1628800"/>
            <a:ext cx="2423605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5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3" y="836712"/>
            <a:ext cx="7872721" cy="571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8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6" b="18385"/>
          <a:stretch/>
        </p:blipFill>
        <p:spPr>
          <a:xfrm>
            <a:off x="179512" y="908720"/>
            <a:ext cx="8549657" cy="5522484"/>
          </a:xfrm>
        </p:spPr>
      </p:pic>
    </p:spTree>
    <p:extLst>
      <p:ext uri="{BB962C8B-B14F-4D97-AF65-F5344CB8AC3E}">
        <p14:creationId xmlns:p14="http://schemas.microsoft.com/office/powerpoint/2010/main" val="23436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I just realized that my job is ridiculous ….</a:t>
            </a:r>
            <a:endParaRPr lang="en-US" sz="4800" dirty="0" smtClean="0">
              <a:ea typeface="ＭＳ Ｐゴシック" pitchFamily="-110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204792"/>
            <a:ext cx="7488832" cy="1752600"/>
          </a:xfrm>
        </p:spPr>
        <p:txBody>
          <a:bodyPr/>
          <a:lstStyle/>
          <a:p>
            <a:r>
              <a:rPr lang="en-AU" sz="2800" b="1" dirty="0" smtClean="0">
                <a:solidFill>
                  <a:schemeClr val="tx1"/>
                </a:solidFill>
              </a:rPr>
              <a:t>Simon </a:t>
            </a:r>
            <a:r>
              <a:rPr lang="en-AU" sz="2800" b="1" dirty="0" err="1" smtClean="0">
                <a:solidFill>
                  <a:schemeClr val="tx1"/>
                </a:solidFill>
              </a:rPr>
              <a:t>Nicol</a:t>
            </a:r>
            <a:r>
              <a:rPr lang="en-AU" sz="2800" b="1" dirty="0" smtClean="0">
                <a:solidFill>
                  <a:schemeClr val="tx1"/>
                </a:solidFill>
              </a:rPr>
              <a:t>, John Hampton, and Shelton Harley</a:t>
            </a:r>
          </a:p>
          <a:p>
            <a:r>
              <a:rPr lang="en-AU" sz="2800" b="1" dirty="0" smtClean="0">
                <a:solidFill>
                  <a:schemeClr val="tx1"/>
                </a:solidFill>
              </a:rPr>
              <a:t>Secretariat of the Pacific Community</a:t>
            </a:r>
            <a:endParaRPr lang="en-A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Help!</a:t>
            </a:r>
            <a:endParaRPr lang="en-US" sz="4800" dirty="0" smtClean="0">
              <a:ea typeface="ＭＳ Ｐゴシック" pitchFamily="-110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204792"/>
            <a:ext cx="7488832" cy="1752600"/>
          </a:xfrm>
        </p:spPr>
        <p:txBody>
          <a:bodyPr/>
          <a:lstStyle/>
          <a:p>
            <a:r>
              <a:rPr lang="en-AU" sz="2800" b="1" dirty="0" smtClean="0">
                <a:solidFill>
                  <a:schemeClr val="tx1"/>
                </a:solidFill>
              </a:rPr>
              <a:t>Simon </a:t>
            </a:r>
            <a:r>
              <a:rPr lang="en-AU" sz="2800" b="1" dirty="0" err="1" smtClean="0">
                <a:solidFill>
                  <a:schemeClr val="tx1"/>
                </a:solidFill>
              </a:rPr>
              <a:t>Nicol</a:t>
            </a:r>
            <a:r>
              <a:rPr lang="en-AU" sz="2800" b="1" dirty="0" smtClean="0">
                <a:solidFill>
                  <a:schemeClr val="tx1"/>
                </a:solidFill>
              </a:rPr>
              <a:t>, John Hampton, and Shelton Harley</a:t>
            </a:r>
          </a:p>
          <a:p>
            <a:r>
              <a:rPr lang="en-AU" sz="2800" b="1" dirty="0" smtClean="0">
                <a:solidFill>
                  <a:schemeClr val="tx1"/>
                </a:solidFill>
              </a:rPr>
              <a:t>Secretariat of the Pacific Community</a:t>
            </a:r>
            <a:endParaRPr lang="en-A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8229600" cy="1143000"/>
          </a:xfrm>
        </p:spPr>
        <p:txBody>
          <a:bodyPr/>
          <a:lstStyle/>
          <a:p>
            <a:r>
              <a:rPr lang="en-AU" dirty="0" smtClean="0"/>
              <a:t>Bigeye tuna in the western Pacific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9720"/>
            <a:ext cx="3840480" cy="384048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20" y="1529720"/>
            <a:ext cx="4841748" cy="38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1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-243408"/>
            <a:ext cx="8229600" cy="1143000"/>
          </a:xfrm>
        </p:spPr>
        <p:txBody>
          <a:bodyPr/>
          <a:lstStyle/>
          <a:p>
            <a:r>
              <a:rPr lang="en-AU" dirty="0" smtClean="0"/>
              <a:t>Bigeye catches across the Pacific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8" y="745192"/>
            <a:ext cx="877824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3248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2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7845568" cy="6062484"/>
          </a:xfrm>
        </p:spPr>
      </p:pic>
    </p:spTree>
    <p:extLst>
      <p:ext uri="{BB962C8B-B14F-4D97-AF65-F5344CB8AC3E}">
        <p14:creationId xmlns:p14="http://schemas.microsoft.com/office/powerpoint/2010/main" val="15239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8" y="1412776"/>
            <a:ext cx="8565356" cy="502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2232248" cy="2290192"/>
          </a:xfrm>
        </p:spPr>
        <p:txBody>
          <a:bodyPr/>
          <a:lstStyle/>
          <a:p>
            <a:r>
              <a:rPr lang="en-AU" dirty="0" smtClean="0"/>
              <a:t>VBGF with offset at young ages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04" y="620688"/>
            <a:ext cx="6080760" cy="6080760"/>
          </a:xfrm>
        </p:spPr>
      </p:pic>
    </p:spTree>
    <p:extLst>
      <p:ext uri="{BB962C8B-B14F-4D97-AF65-F5344CB8AC3E}">
        <p14:creationId xmlns:p14="http://schemas.microsoft.com/office/powerpoint/2010/main" val="36544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111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Thème Office</vt:lpstr>
      <vt:lpstr>  Treating spatially varying growth in a spatially structured model with movement</vt:lpstr>
      <vt:lpstr>I just realized that my job is ridiculous ….</vt:lpstr>
      <vt:lpstr>Help!</vt:lpstr>
      <vt:lpstr>Bigeye tuna in the western Pacific</vt:lpstr>
      <vt:lpstr>Bigeye catches across the Pacific</vt:lpstr>
      <vt:lpstr>PowerPoint Presentation</vt:lpstr>
      <vt:lpstr>PowerPoint Presentation</vt:lpstr>
      <vt:lpstr>PowerPoint Presentation</vt:lpstr>
      <vt:lpstr>VBGF with offset at young ages</vt:lpstr>
      <vt:lpstr>Model stability</vt:lpstr>
      <vt:lpstr>Model stability</vt:lpstr>
      <vt:lpstr>PowerPoint Presentation</vt:lpstr>
      <vt:lpstr>PowerPoint Presentation</vt:lpstr>
      <vt:lpstr>Key datasets – Age at Length</vt:lpstr>
      <vt:lpstr>PowerPoint Presentation</vt:lpstr>
      <vt:lpstr>PowerPoint Presentation</vt:lpstr>
    </vt:vector>
  </TitlesOfParts>
  <Company>SPC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Shelton Harley</cp:lastModifiedBy>
  <cp:revision>129</cp:revision>
  <dcterms:created xsi:type="dcterms:W3CDTF">2010-03-22T21:53:26Z</dcterms:created>
  <dcterms:modified xsi:type="dcterms:W3CDTF">2014-11-07T15:19:27Z</dcterms:modified>
</cp:coreProperties>
</file>