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97" d="100"/>
          <a:sy n="97" d="100"/>
        </p:scale>
        <p:origin x="-378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7946E7-D650-4168-A950-B32B1933C7F6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AF8B3-388E-4DFB-A50D-F02D18CB25C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Image_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Image_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Image_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Image_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60120" y="4038600"/>
            <a:ext cx="7086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P. R. Crone, M. N. Maunder, B. X. Semmens, and J. L. Valero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Center for the Advancement of Population Assessment Methodology (CAPAM)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Southwest Fisheries Science Center (NOAA/NMFS)</a:t>
            </a:r>
          </a:p>
          <a:p>
            <a:pPr algn="ctr"/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8901 La Jolla Shores Drive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1600" dirty="0" smtClean="0">
                <a:latin typeface="Times New Roman" pitchFamily="18" charset="0"/>
                <a:cs typeface="Times New Roman" pitchFamily="18" charset="0"/>
              </a:rPr>
              <a:t>La Jolla, CA 92037, USA</a:t>
            </a:r>
          </a:p>
        </p:txBody>
      </p:sp>
      <p:pic>
        <p:nvPicPr>
          <p:cNvPr id="10" name="Picture 9" descr="J:\CAPAM\Misc\Logo_IATTC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990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_0"/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15000"/>
            <a:ext cx="914400" cy="914400"/>
          </a:xfrm>
          <a:prstGeom prst="rect">
            <a:avLst/>
          </a:prstGeom>
          <a:noFill/>
          <a:extLst/>
        </p:spPr>
      </p:pic>
      <p:sp>
        <p:nvSpPr>
          <p:cNvPr id="13" name="Rectangle 12"/>
          <p:cNvSpPr/>
          <p:nvPr/>
        </p:nvSpPr>
        <p:spPr>
          <a:xfrm>
            <a:off x="297766" y="1143000"/>
            <a:ext cx="85547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Selectivity: theory, estimation, and application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fishery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stock assessment 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  <a:p>
            <a:pPr algn="ctr"/>
            <a:endParaRPr lang="en-US" sz="3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Workshop Overview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7696200" y="5580063"/>
            <a:ext cx="1066800" cy="982662"/>
            <a:chOff x="4848" y="3515"/>
            <a:chExt cx="672" cy="61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947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" y="1455276"/>
            <a:ext cx="8801100" cy="4183523"/>
          </a:xfrm>
        </p:spPr>
        <p:txBody>
          <a:bodyPr>
            <a:normAutofit fontScale="92500" lnSpcReduction="10000"/>
          </a:bodyPr>
          <a:lstStyle/>
          <a:p>
            <a:pPr marL="55563" algn="l">
              <a:buSzPct val="80000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General support</a:t>
            </a:r>
          </a:p>
          <a:p>
            <a:pPr marL="314325" indent="-176213" algn="l">
              <a:buSzPct val="120000"/>
              <a:buFont typeface="Arial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ponsor and funding – NOAA Fisheries (Stock Assessment Methods WG)</a:t>
            </a:r>
          </a:p>
          <a:p>
            <a:pPr marL="314325" indent="-176213" algn="l">
              <a:buSzPct val="120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Host and coordination – CAPAM</a:t>
            </a:r>
          </a:p>
          <a:p>
            <a:pPr marL="527050" lvl="1" indent="-203200" algn="l"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Established fall 2012 under NOAA-SWFSC, IATTC, UCSD-SIO (CIMEC)</a:t>
            </a:r>
          </a:p>
          <a:p>
            <a:pPr marL="527050" lvl="1" indent="-203200" algn="l"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Principal investigators, post-docs, research associates, collaborators, visiting scientists, and advisory panel</a:t>
            </a:r>
          </a:p>
          <a:p>
            <a:pPr marL="527050" lvl="1" indent="-203200" algn="l"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Research, education, and outreach addressing fish population dynamics, models, and assessments involving marine resources</a:t>
            </a:r>
          </a:p>
          <a:p>
            <a:pPr marL="527050" lvl="1" indent="-203200" algn="l"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sz="2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rograms (e.g., </a:t>
            </a:r>
            <a:r>
              <a:rPr lang="en-US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Good practices in stock assessments</a:t>
            </a:r>
            <a:r>
              <a:rPr lang="en-US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and projects (e.g., </a:t>
            </a:r>
            <a:r>
              <a:rPr lang="en-US" sz="21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selectivity</a:t>
            </a:r>
            <a:r>
              <a:rPr lang="en-US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27050" lvl="1" indent="-203200" algn="l"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sz="2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Deliverables: research papers, workshops, short-courses, classes, and stock assessments</a:t>
            </a:r>
          </a:p>
          <a:p>
            <a:pPr marL="527050" lvl="1" indent="-203200" algn="l">
              <a:buClr>
                <a:schemeClr val="tx2"/>
              </a:buClr>
              <a:buSzPct val="80000"/>
              <a:buFont typeface="Wingdings" pitchFamily="2" charset="2"/>
              <a:buChar char="Ø"/>
            </a:pPr>
            <a:r>
              <a:rPr lang="en-US" sz="2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Assistance: see Mark (Chair), Paul, Brice, Juan, Jenny, Devon, and Lynn</a:t>
            </a:r>
          </a:p>
          <a:p>
            <a:pPr marL="527050" lvl="1" indent="-203200" algn="l">
              <a:buClr>
                <a:schemeClr val="tx2"/>
              </a:buClr>
              <a:buSzPct val="80000"/>
              <a:buFont typeface="Wingdings" pitchFamily="2" charset="2"/>
              <a:buChar char="Ø"/>
            </a:pPr>
            <a:endParaRPr lang="en-US" sz="2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J:\CAPAM\Misc\Logo_IATTC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990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_0"/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15000"/>
            <a:ext cx="914400" cy="914400"/>
          </a:xfrm>
          <a:prstGeom prst="rect">
            <a:avLst/>
          </a:prstGeom>
          <a:noFill/>
          <a:extLst/>
        </p:spPr>
      </p:pic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7696200" y="5580063"/>
            <a:ext cx="1066800" cy="982662"/>
            <a:chOff x="4848" y="3515"/>
            <a:chExt cx="672" cy="619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"/>
          <p:cNvSpPr txBox="1">
            <a:spLocks/>
          </p:cNvSpPr>
          <p:nvPr/>
        </p:nvSpPr>
        <p:spPr>
          <a:xfrm>
            <a:off x="2057400" y="609600"/>
            <a:ext cx="48768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Workshop Overview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40194" y="381000"/>
            <a:ext cx="41148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Workshop Overview</a:t>
            </a:r>
            <a:endParaRPr 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J:\CAPAM\Misc\Logo_IATTC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5830529"/>
            <a:ext cx="990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_0"/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906729"/>
            <a:ext cx="914400" cy="914400"/>
          </a:xfrm>
          <a:prstGeom prst="rect">
            <a:avLst/>
          </a:prstGeom>
          <a:noFill/>
          <a:extLst/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10105586" cy="5029200"/>
          </a:xfrm>
        </p:spPr>
        <p:txBody>
          <a:bodyPr>
            <a:normAutofit fontScale="55000" lnSpcReduction="20000"/>
          </a:bodyPr>
          <a:lstStyle/>
          <a:p>
            <a:pPr marL="55563" algn="l">
              <a:buSzPct val="80000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Goals and logistics</a:t>
            </a:r>
          </a:p>
          <a:p>
            <a:pPr marL="231775" indent="-119063" algn="l">
              <a:buSzPct val="100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Broadly advertise and arrange 4-day selectivity workshop</a:t>
            </a:r>
          </a:p>
          <a:p>
            <a:pPr marL="407988" lvl="1" indent="-147638" algn="l"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1-day interactive session on Stock Synthesis and selectivity parameterization</a:t>
            </a:r>
          </a:p>
          <a:p>
            <a:pPr marL="407988" lvl="1" indent="-147638" algn="l"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Evening session on ADMB libraries</a:t>
            </a:r>
          </a:p>
          <a:p>
            <a:pPr marL="407988" lvl="1" indent="-147638" algn="l"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days of review/research presentations</a:t>
            </a:r>
          </a:p>
          <a:p>
            <a:pPr marL="609600" lvl="2" indent="-187325" algn="l"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 core (review) presentations on major selectivity sub-topics (1-hr each)</a:t>
            </a:r>
          </a:p>
          <a:p>
            <a:pPr marL="776288" lvl="3" indent="-200025"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Underlying processes (Dave Sampson)</a:t>
            </a:r>
          </a:p>
          <a:p>
            <a:pPr marL="776288" lvl="3" indent="-200025"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Specification and estimation (Jim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Ianelli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76288" lvl="3" indent="-200025"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Model selection and evaluation (Andre Punt)</a:t>
            </a:r>
          </a:p>
          <a:p>
            <a:pPr marL="776288" lvl="3" indent="-200025" algn="l"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Impacts on management (Doug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Butterwoth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pPr marL="609600" lvl="2" indent="-187325" algn="l"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21 research presentations (30-min </a:t>
            </a:r>
            <a:r>
              <a:rPr lang="en-US" sz="29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09600" lvl="2" indent="-187325" algn="l"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 group discussions for major sub-topics</a:t>
            </a:r>
          </a:p>
          <a:p>
            <a:pPr marL="609600" lvl="2" indent="-187325" algn="l"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Library of selectivity manuscripts available</a:t>
            </a:r>
          </a:p>
          <a:p>
            <a:pPr marL="609600" lvl="2" indent="-187325" algn="l"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Prepare and distribute final workshop report</a:t>
            </a:r>
          </a:p>
          <a:p>
            <a:pPr marL="231775" indent="-119063" algn="l">
              <a:buSzPct val="100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Prepare papers for professional journal (early summer 2013)</a:t>
            </a:r>
            <a:endParaRPr lang="en-US" sz="29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7988" lvl="1" indent="-147638" algn="l">
              <a:buSzPct val="80000"/>
              <a:buFont typeface="Courier New" pitchFamily="49" charset="0"/>
              <a:buChar char="o"/>
            </a:pP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Special issue in </a:t>
            </a:r>
            <a:r>
              <a:rPr lang="en-US" sz="29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Fisheries </a:t>
            </a:r>
            <a:r>
              <a:rPr lang="en-US" sz="29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n-US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(see Preface and Journal Proposal)</a:t>
            </a:r>
            <a:endParaRPr lang="en-US" sz="29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lvl="2" indent="-187325" algn="l"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29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To include papers beyond those developed from presentations here</a:t>
            </a:r>
          </a:p>
          <a:p>
            <a:pPr marL="231775" indent="-119063" algn="l">
              <a:buSzPct val="100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Daily time schedule, presentation/group discussion formats </a:t>
            </a:r>
          </a:p>
          <a:p>
            <a:pPr marL="231775" indent="-119063" algn="l">
              <a:buSzPct val="100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WebEx/remote locales, building </a:t>
            </a:r>
            <a:r>
              <a:rPr lang="en-US" sz="29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facilities, arranged refreshments/events, lunch </a:t>
            </a:r>
            <a:r>
              <a:rPr lang="en-US" sz="29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options</a:t>
            </a:r>
            <a:endParaRPr lang="en-US" sz="2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7696200" y="5771792"/>
            <a:ext cx="1066800" cy="982662"/>
            <a:chOff x="4848" y="3515"/>
            <a:chExt cx="672" cy="619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534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8658" y="1661652"/>
            <a:ext cx="8686800" cy="35052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1650" indent="-196850">
              <a:buClr>
                <a:schemeClr val="accent1"/>
              </a:buClr>
              <a:buSzPct val="13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Continue with selectivity research (2-yr timeframe, 2013-14)</a:t>
            </a:r>
          </a:p>
          <a:p>
            <a:pPr marL="501650" indent="-196850">
              <a:buClr>
                <a:schemeClr val="accent1"/>
              </a:buClr>
              <a:buSzPct val="13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Start other projects involved in </a:t>
            </a:r>
            <a:r>
              <a:rPr lang="en-US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Good Practices in Stock Assessment Modeling </a:t>
            </a: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Program (e.g., growth, stock-recruitment, data/likelihood weighting, spatial structure, diagnostics, etc.)</a:t>
            </a:r>
          </a:p>
          <a:p>
            <a:pPr marL="501650" indent="-196850">
              <a:buClr>
                <a:schemeClr val="accent1"/>
              </a:buClr>
              <a:buSzPct val="13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Begin documentation of </a:t>
            </a:r>
            <a:r>
              <a:rPr lang="en-US" sz="2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Good Practices in Stock Assessment Modeling</a:t>
            </a:r>
            <a:endParaRPr lang="en-US" sz="2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1650" indent="-196850">
              <a:buClr>
                <a:schemeClr val="accent1"/>
              </a:buClr>
              <a:buSzPct val="130000"/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Build on momentum to link formally with institutions conducting similar research and located regionally across the USA/other countries</a:t>
            </a:r>
            <a:endParaRPr lang="en-US" sz="1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55662" lvl="2" indent="-342900">
              <a:buClr>
                <a:schemeClr val="accent1"/>
              </a:buClr>
              <a:buSzPct val="130000"/>
              <a:buFont typeface="Arial" pitchFamily="34" charset="0"/>
              <a:buChar char="•"/>
            </a:pPr>
            <a:endParaRPr lang="en-US" sz="19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lvl="1" indent="-225425">
              <a:buClr>
                <a:schemeClr val="tx2"/>
              </a:buClr>
              <a:buSzPct val="80000"/>
              <a:buFont typeface="Wingdings" pitchFamily="2" charset="2"/>
              <a:buChar char="Ø"/>
            </a:pPr>
            <a:endParaRPr lang="en-US" sz="2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609600"/>
            <a:ext cx="73152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Future Work for CAPAM</a:t>
            </a:r>
            <a:endParaRPr lang="en-US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J:\CAPAM\Misc\Logo_IATTC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9906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_0"/>
          <p:cNvPicPr/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5715000"/>
            <a:ext cx="914400" cy="914400"/>
          </a:xfrm>
          <a:prstGeom prst="rect">
            <a:avLst/>
          </a:prstGeom>
          <a:noFill/>
          <a:extLst/>
        </p:spPr>
      </p:pic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7696200" y="5580063"/>
            <a:ext cx="1066800" cy="982662"/>
            <a:chOff x="4848" y="3515"/>
            <a:chExt cx="672" cy="61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515"/>
              <a:ext cx="672" cy="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826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5174</TotalTime>
  <Words>402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McDaniel</dc:creator>
  <cp:lastModifiedBy>LJ User</cp:lastModifiedBy>
  <cp:revision>103</cp:revision>
  <dcterms:created xsi:type="dcterms:W3CDTF">2013-02-13T22:31:02Z</dcterms:created>
  <dcterms:modified xsi:type="dcterms:W3CDTF">2013-03-12T14:23:32Z</dcterms:modified>
</cp:coreProperties>
</file>