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1" r:id="rId2"/>
    <p:sldId id="272" r:id="rId3"/>
    <p:sldId id="273" r:id="rId4"/>
    <p:sldId id="274" r:id="rId5"/>
    <p:sldId id="266" r:id="rId6"/>
    <p:sldId id="256" r:id="rId7"/>
    <p:sldId id="275" r:id="rId8"/>
    <p:sldId id="269" r:id="rId9"/>
    <p:sldId id="267" r:id="rId10"/>
    <p:sldId id="270" r:id="rId11"/>
    <p:sldId id="258" r:id="rId12"/>
    <p:sldId id="257" r:id="rId13"/>
    <p:sldId id="276" r:id="rId14"/>
    <p:sldId id="260" r:id="rId15"/>
    <p:sldId id="261" r:id="rId16"/>
    <p:sldId id="259" r:id="rId17"/>
    <p:sldId id="262" r:id="rId18"/>
    <p:sldId id="263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2" d="100"/>
          <a:sy n="42" d="100"/>
        </p:scale>
        <p:origin x="-112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338719-BD4C-4E2C-9EA8-CD41455AE1B4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1381E-714F-4F7F-9D62-77774579279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6434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F2C84F1-6E12-4BF8-86A7-412084112E3B}" type="slidenum">
              <a:rPr lang="en-US"/>
              <a:pPr/>
              <a:t>12</a:t>
            </a:fld>
            <a:endParaRPr lang="en-US"/>
          </a:p>
        </p:txBody>
      </p:sp>
      <p:sp>
        <p:nvSpPr>
          <p:cNvPr id="24578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1435" tIns="45718" rIns="91435" bIns="45718" anchor="b"/>
          <a:lstStyle/>
          <a:p>
            <a:pPr algn="r"/>
            <a:fld id="{4A61956C-E909-47EC-9C37-F9CE408992DA}" type="slidenum">
              <a:rPr lang="en-US" sz="1200">
                <a:cs typeface="Arial" charset="0"/>
              </a:rPr>
              <a:pPr algn="r"/>
              <a:t>12</a:t>
            </a:fld>
            <a:endParaRPr lang="en-US" sz="1200">
              <a:cs typeface="Arial" charset="0"/>
            </a:endParaRPr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 lIns="91435" tIns="45718" rIns="91435" bIns="45718"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6C336-203B-4F19-ACEE-10CE1B22AE9A}" type="datetimeFigureOut">
              <a:rPr lang="en-US" smtClean="0"/>
              <a:pPr/>
              <a:t>3/14/2013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B45F16-D22B-489B-941D-28C81C32554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62001"/>
            <a:ext cx="7772400" cy="283845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Experimental estimation of </a:t>
            </a:r>
            <a:br>
              <a:rPr lang="en-US" dirty="0" smtClean="0"/>
            </a:br>
            <a:r>
              <a:rPr lang="en-US" dirty="0" smtClean="0"/>
              <a:t>snow crab </a:t>
            </a:r>
            <a:r>
              <a:rPr lang="en-US" dirty="0" err="1" smtClean="0"/>
              <a:t>catchability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by the eastern Bering Sea bottom trawl survey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886200"/>
            <a:ext cx="6858000" cy="17526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0070C0"/>
                </a:solidFill>
              </a:rPr>
              <a:t>David Somerton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 RACE </a:t>
            </a:r>
            <a:r>
              <a:rPr lang="en-US" dirty="0" err="1" smtClean="0">
                <a:solidFill>
                  <a:srgbClr val="0070C0"/>
                </a:solidFill>
              </a:rPr>
              <a:t>Groundfish</a:t>
            </a:r>
            <a:r>
              <a:rPr lang="en-US" dirty="0" smtClean="0">
                <a:solidFill>
                  <a:srgbClr val="0070C0"/>
                </a:solidFill>
              </a:rPr>
              <a:t> Assessment Program </a:t>
            </a:r>
          </a:p>
          <a:p>
            <a:pPr algn="l"/>
            <a:r>
              <a:rPr lang="en-US" dirty="0" smtClean="0">
                <a:solidFill>
                  <a:srgbClr val="0070C0"/>
                </a:solidFill>
              </a:rPr>
              <a:t>Alaska Fisheries Science Center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3810000"/>
            <a:ext cx="1981200" cy="19476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7800" y="1219200"/>
            <a:ext cx="6400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1. Subsequent trawl research using a bottom contact sensor showed footrope clearance increased in deep water and on a muddier bottom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1447800" y="2971800"/>
            <a:ext cx="6248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2. Crab fisher organizations banded together to form the Bering Sea Fisheries Research Foundation to support crab stock assessment research. 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1447800" y="4953000"/>
            <a:ext cx="609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3. Developed their own crab survey using a special purpose crab trawl.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81200" y="1752600"/>
            <a:ext cx="5153025" cy="4233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1371600" y="457200"/>
            <a:ext cx="662940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dirty="0">
                <a:latin typeface="Times New Roman" pitchFamily="18" charset="0"/>
              </a:rPr>
              <a:t>2010 </a:t>
            </a:r>
            <a:r>
              <a:rPr lang="en-US" sz="3200" dirty="0" smtClean="0">
                <a:latin typeface="Times New Roman" pitchFamily="18" charset="0"/>
              </a:rPr>
              <a:t> </a:t>
            </a:r>
            <a:r>
              <a:rPr lang="en-US" sz="3200" dirty="0" err="1" smtClean="0">
                <a:latin typeface="Times New Roman" pitchFamily="18" charset="0"/>
              </a:rPr>
              <a:t>SurveyTrawl</a:t>
            </a:r>
            <a:r>
              <a:rPr lang="en-US" sz="3200" dirty="0" smtClean="0">
                <a:latin typeface="Times New Roman" pitchFamily="18" charset="0"/>
              </a:rPr>
              <a:t> Efficiency </a:t>
            </a:r>
            <a:r>
              <a:rPr lang="en-US" sz="3200" dirty="0">
                <a:latin typeface="Times New Roman" pitchFamily="18" charset="0"/>
              </a:rPr>
              <a:t>S</a:t>
            </a:r>
            <a:r>
              <a:rPr lang="en-US" sz="3200" dirty="0" smtClean="0">
                <a:latin typeface="Times New Roman" pitchFamily="18" charset="0"/>
              </a:rPr>
              <a:t>tudy</a:t>
            </a:r>
            <a:endParaRPr lang="en-US" sz="3200" dirty="0">
              <a:latin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81000"/>
            <a:ext cx="4267200" cy="3055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381000"/>
            <a:ext cx="41910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3546099"/>
            <a:ext cx="4267200" cy="31220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24400" y="3581400"/>
            <a:ext cx="4191000" cy="306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8200" y="2057400"/>
            <a:ext cx="73152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Completed 92 side by side stations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Modeled trawl efficiency as  smooth functions of width, depth, sediment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066800" y="1143000"/>
            <a:ext cx="6696075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3276600"/>
            <a:ext cx="4695825" cy="348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752600" y="228600"/>
            <a:ext cx="4681082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990600" y="457200"/>
            <a:ext cx="6772275" cy="574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52550" y="452438"/>
            <a:ext cx="64389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685800"/>
            <a:ext cx="59436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0600" y="1981200"/>
            <a:ext cx="701040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800" dirty="0" smtClean="0"/>
              <a:t> Survey </a:t>
            </a:r>
            <a:r>
              <a:rPr lang="en-US" sz="2800" dirty="0" err="1" smtClean="0"/>
              <a:t>catchability</a:t>
            </a:r>
            <a:r>
              <a:rPr lang="en-US" sz="2800" dirty="0" smtClean="0"/>
              <a:t> is likely to not be a logistic function of size.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Need to explore how to represent more complex shapes in SS models.</a:t>
            </a:r>
          </a:p>
          <a:p>
            <a:pPr>
              <a:buFont typeface="Arial" pitchFamily="34" charset="0"/>
              <a:buChar char="•"/>
            </a:pPr>
            <a:endParaRPr lang="en-US" sz="2800" dirty="0" smtClean="0"/>
          </a:p>
          <a:p>
            <a:pPr>
              <a:buFont typeface="Arial" pitchFamily="34" charset="0"/>
              <a:buChar char="•"/>
            </a:pPr>
            <a:r>
              <a:rPr lang="en-US" sz="2800" dirty="0" smtClean="0"/>
              <a:t>It is likely possible to estimate  survey </a:t>
            </a:r>
            <a:r>
              <a:rPr lang="en-US" sz="2800" dirty="0" err="1" smtClean="0"/>
              <a:t>catchability</a:t>
            </a:r>
            <a:r>
              <a:rPr lang="en-US" sz="2800" dirty="0" smtClean="0"/>
              <a:t> for most survey gears that sample a measurable volume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143000" y="762000"/>
            <a:ext cx="7239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Conclusions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Definition of terms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600200"/>
            <a:ext cx="76962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Sampling efficiency = 				sampled density / true density</a:t>
            </a:r>
          </a:p>
          <a:p>
            <a:endParaRPr lang="en-US" dirty="0" smtClean="0"/>
          </a:p>
          <a:p>
            <a:r>
              <a:rPr lang="en-US" dirty="0" err="1" smtClean="0"/>
              <a:t>Catchability</a:t>
            </a:r>
            <a:r>
              <a:rPr lang="en-US" dirty="0" smtClean="0"/>
              <a:t> =							 survey estimated pop / true pop</a:t>
            </a:r>
          </a:p>
          <a:p>
            <a:endParaRPr lang="en-US" dirty="0" smtClean="0"/>
          </a:p>
          <a:p>
            <a:r>
              <a:rPr lang="en-US" dirty="0" smtClean="0"/>
              <a:t>Q = max value of </a:t>
            </a:r>
            <a:r>
              <a:rPr lang="en-US" dirty="0" err="1" smtClean="0"/>
              <a:t>catchability</a:t>
            </a:r>
            <a:r>
              <a:rPr lang="en-US" dirty="0" smtClean="0"/>
              <a:t> </a:t>
            </a:r>
          </a:p>
          <a:p>
            <a:pPr lvl="1">
              <a:buNone/>
            </a:pPr>
            <a:r>
              <a:rPr lang="en-US" dirty="0" smtClean="0"/>
              <a:t>	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efficiency experiments</a:t>
            </a:r>
            <a:endParaRPr lang="en-US" dirty="0"/>
          </a:p>
        </p:txBody>
      </p:sp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04800" y="2286000"/>
            <a:ext cx="361000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648200" y="2286000"/>
            <a:ext cx="4215036" cy="41182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efficiency experiments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219200" y="1828800"/>
            <a:ext cx="7100888" cy="4382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981200"/>
            <a:ext cx="5816720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457200" y="533400"/>
            <a:ext cx="8153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Example: Bering sea snow crab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76400" y="1371600"/>
            <a:ext cx="6067425" cy="5149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371600" y="304800"/>
            <a:ext cx="6781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EBS bottom trawl survey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:\Graphics\Somerton\PMunro nets.t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371600" y="1828800"/>
            <a:ext cx="5699125" cy="445452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828800" y="381000"/>
            <a:ext cx="586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1998 Bottom Trawl Efficiency Study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1524000"/>
            <a:ext cx="5877258" cy="4914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600200" y="533400"/>
            <a:ext cx="6172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smtClean="0"/>
              <a:t>Experimental area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00200" y="685800"/>
            <a:ext cx="5981700" cy="559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919</TotalTime>
  <Words>171</Words>
  <Application>Microsoft Office PowerPoint</Application>
  <PresentationFormat>On-screen Show (4:3)</PresentationFormat>
  <Paragraphs>33</Paragraphs>
  <Slides>19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Office Theme</vt:lpstr>
      <vt:lpstr>Experimental estimation of  snow crab catchability  by the eastern Bering Sea bottom trawl survey </vt:lpstr>
      <vt:lpstr>Definition of terms</vt:lpstr>
      <vt:lpstr>Sampling efficiency experiments</vt:lpstr>
      <vt:lpstr>Sampling efficiency experiments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david.somerton</dc:creator>
  <cp:lastModifiedBy>Jenny McDaniel</cp:lastModifiedBy>
  <cp:revision>72</cp:revision>
  <dcterms:created xsi:type="dcterms:W3CDTF">2013-02-07T22:30:51Z</dcterms:created>
  <dcterms:modified xsi:type="dcterms:W3CDTF">2013-03-14T16:01:32Z</dcterms:modified>
</cp:coreProperties>
</file>