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diagrams/data2.xml" ContentType="application/vnd.openxmlformats-officedocument.drawingml.diagramData+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9" r:id="rId2"/>
    <p:sldId id="261" r:id="rId3"/>
    <p:sldId id="281" r:id="rId4"/>
    <p:sldId id="282" r:id="rId5"/>
    <p:sldId id="311" r:id="rId6"/>
    <p:sldId id="312" r:id="rId7"/>
    <p:sldId id="283" r:id="rId8"/>
    <p:sldId id="284" r:id="rId9"/>
    <p:sldId id="262" r:id="rId10"/>
    <p:sldId id="287" r:id="rId11"/>
    <p:sldId id="308" r:id="rId12"/>
    <p:sldId id="290" r:id="rId13"/>
    <p:sldId id="289" r:id="rId14"/>
    <p:sldId id="292" r:id="rId15"/>
    <p:sldId id="293" r:id="rId16"/>
    <p:sldId id="294" r:id="rId17"/>
    <p:sldId id="309" r:id="rId18"/>
    <p:sldId id="295" r:id="rId19"/>
    <p:sldId id="296" r:id="rId20"/>
    <p:sldId id="286" r:id="rId21"/>
    <p:sldId id="267" r:id="rId22"/>
    <p:sldId id="297" r:id="rId23"/>
    <p:sldId id="298" r:id="rId24"/>
    <p:sldId id="299" r:id="rId25"/>
    <p:sldId id="268" r:id="rId26"/>
    <p:sldId id="300" r:id="rId27"/>
    <p:sldId id="301" r:id="rId28"/>
    <p:sldId id="302" r:id="rId29"/>
    <p:sldId id="274" r:id="rId30"/>
    <p:sldId id="303" r:id="rId31"/>
    <p:sldId id="306" r:id="rId32"/>
    <p:sldId id="305" r:id="rId33"/>
    <p:sldId id="307" r:id="rId34"/>
    <p:sldId id="310" r:id="rId35"/>
  </p:sldIdLst>
  <p:sldSz cx="9144000" cy="6858000" type="screen4x3"/>
  <p:notesSz cx="6858000" cy="9144000"/>
  <p:defaultText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Title" id="{779CC93D-E52E-4D84-901B-11D7331DD495}">
          <p14:sldIdLst>
            <p14:sldId id="259"/>
          </p14:sldIdLst>
        </p14:section>
        <p14:section name="Introduction" id="{ABA716BF-3A5C-4ADB-94C9-CFEF84EBA240}">
          <p14:sldIdLst>
            <p14:sldId id="261"/>
            <p14:sldId id="281"/>
            <p14:sldId id="282"/>
            <p14:sldId id="283"/>
          </p14:sldIdLst>
        </p14:section>
        <p14:section name="Materials and methods" id="{7F1C99D6-4C8F-45FE-A064-A6A970D5D6DF}">
          <p14:sldIdLst>
            <p14:sldId id="284"/>
            <p14:sldId id="262"/>
            <p14:sldId id="287"/>
            <p14:sldId id="288"/>
            <p14:sldId id="290"/>
            <p14:sldId id="289"/>
            <p14:sldId id="291"/>
            <p14:sldId id="292"/>
            <p14:sldId id="293"/>
            <p14:sldId id="294"/>
            <p14:sldId id="295"/>
            <p14:sldId id="296"/>
          </p14:sldIdLst>
        </p14:section>
        <p14:section name="Results" id="{6D9936A3-3945-4757-BC8B-B5C252D8E036}">
          <p14:sldIdLst>
            <p14:sldId id="286"/>
            <p14:sldId id="267"/>
            <p14:sldId id="297"/>
            <p14:sldId id="298"/>
            <p14:sldId id="299"/>
            <p14:sldId id="268"/>
            <p14:sldId id="300"/>
            <p14:sldId id="301"/>
            <p14:sldId id="302"/>
          </p14:sldIdLst>
        </p14:section>
        <p14:section name="Discussion" id="{8C0305C9-B152-4FBA-A789-FE1976D53990}">
          <p14:sldIdLst>
            <p14:sldId id="274"/>
            <p14:sldId id="303"/>
            <p14:sldId id="306"/>
            <p14:sldId id="305"/>
          </p14:sldIdLst>
        </p14:section>
        <p14:section name="Reference" id="{3F78B471-41DA-46F2-A8E4-97E471896AB3}">
          <p14:sldIdLst>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9ED6"/>
    <a:srgbClr val="00330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495" autoAdjust="0"/>
    <p:restoredTop sz="82222" autoAdjust="0"/>
  </p:normalViewPr>
  <p:slideViewPr>
    <p:cSldViewPr>
      <p:cViewPr varScale="1">
        <p:scale>
          <a:sx n="72" d="100"/>
          <a:sy n="72" d="100"/>
        </p:scale>
        <p:origin x="-17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6" d="100"/>
          <a:sy n="86" d="100"/>
        </p:scale>
        <p:origin x="-384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zh-CN"/>
        </a:p>
      </dgm:t>
    </dgm:pt>
    <dgm:pt modelId="{74EE5CD8-078F-4590-BF9C-A341A294A016}">
      <dgm:prSet phldrT="[Text]" custT="1"/>
      <dgm:spPr/>
      <dgm:t>
        <a:bodyPr/>
        <a:lstStyle/>
        <a:p>
          <a:r>
            <a:rPr lang="zh-CN" sz="4400"/>
            <a:t>1</a:t>
          </a:r>
        </a:p>
      </dgm:t>
    </dgm:pt>
    <dgm:pt modelId="{BB568D76-3363-43D3-B00C-3359A643216C}" type="parTrans" cxnId="{F40F9561-0D4C-44CF-91EF-A92B1DBDE44B}">
      <dgm:prSet/>
      <dgm:spPr/>
      <dgm:t>
        <a:bodyPr/>
        <a:lstStyle/>
        <a:p>
          <a:endParaRPr lang="zh-CN" sz="3200"/>
        </a:p>
      </dgm:t>
    </dgm:pt>
    <dgm:pt modelId="{CF9FB981-E6ED-4440-AC98-4E4E2ABA2C55}" type="sibTrans" cxnId="{F40F9561-0D4C-44CF-91EF-A92B1DBDE44B}">
      <dgm:prSet/>
      <dgm:spPr/>
      <dgm:t>
        <a:bodyPr/>
        <a:lstStyle/>
        <a:p>
          <a:endParaRPr lang="zh-CN" sz="3200"/>
        </a:p>
      </dgm:t>
    </dgm:pt>
    <dgm:pt modelId="{AA046201-5C4D-445E-BF0B-5C6D2B0A1945}">
      <dgm:prSet phldrT="[Text]" custT="1"/>
      <dgm:spPr/>
      <dgm:t>
        <a:bodyPr/>
        <a:lstStyle/>
        <a:p>
          <a:r>
            <a:rPr lang="zh-CN" sz="4400"/>
            <a:t>2</a:t>
          </a:r>
        </a:p>
      </dgm:t>
    </dgm:pt>
    <dgm:pt modelId="{FE92FC33-5E0F-4302-9E80-A69E8ACDDE56}" type="parTrans" cxnId="{B8AF1086-D7BE-446F-9133-738B599E9A7D}">
      <dgm:prSet/>
      <dgm:spPr/>
      <dgm:t>
        <a:bodyPr/>
        <a:lstStyle/>
        <a:p>
          <a:endParaRPr lang="zh-CN" sz="3200"/>
        </a:p>
      </dgm:t>
    </dgm:pt>
    <dgm:pt modelId="{40767EFF-7D52-4469-ACEE-7D28E67337E2}" type="sibTrans" cxnId="{B8AF1086-D7BE-446F-9133-738B599E9A7D}">
      <dgm:prSet/>
      <dgm:spPr/>
      <dgm:t>
        <a:bodyPr/>
        <a:lstStyle/>
        <a:p>
          <a:endParaRPr lang="zh-CN" sz="3200"/>
        </a:p>
      </dgm:t>
    </dgm:pt>
    <dgm:pt modelId="{C59269D0-92A5-481C-BA64-727AFB0DD545}">
      <dgm:prSet phldrT="[Text]" custT="1"/>
      <dgm:spPr/>
      <dgm:t>
        <a:bodyPr/>
        <a:lstStyle/>
        <a:p>
          <a:r>
            <a:rPr lang="en-US" sz="3200" b="1" dirty="0" smtClean="0"/>
            <a:t>Data collection</a:t>
          </a:r>
          <a:endParaRPr lang="zh-CN"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zh-CN" sz="3200"/>
        </a:p>
      </dgm:t>
    </dgm:pt>
    <dgm:pt modelId="{266DE8E8-1339-41C4-B9A7-6148496C7FA9}" type="sibTrans" cxnId="{9071FB3B-D26B-4384-BD1A-80C12C62D02C}">
      <dgm:prSet/>
      <dgm:spPr/>
      <dgm:t>
        <a:bodyPr/>
        <a:lstStyle/>
        <a:p>
          <a:endParaRPr lang="zh-CN" sz="3200"/>
        </a:p>
      </dgm:t>
    </dgm:pt>
    <dgm:pt modelId="{1E4D3931-0DBD-4211-A24A-6AF364284B1E}">
      <dgm:prSet phldrT="[Text]" custT="1"/>
      <dgm:spPr/>
      <dgm:t>
        <a:bodyPr/>
        <a:lstStyle/>
        <a:p>
          <a:pPr marL="280988" indent="-280988"/>
          <a:r>
            <a:rPr lang="en-US" sz="3200" b="1" dirty="0" smtClean="0"/>
            <a:t>The survey vessels, areas, durations and fishing gears</a:t>
          </a:r>
          <a:endParaRPr lang="zh-CN"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zh-CN" sz="3200"/>
        </a:p>
      </dgm:t>
    </dgm:pt>
    <dgm:pt modelId="{FC93695B-FD0E-4353-B1FD-4328F4386DEC}" type="parTrans" cxnId="{63E4D827-0083-4625-9FD6-043D8D32091E}">
      <dgm:prSet/>
      <dgm:spPr/>
      <dgm:t>
        <a:bodyPr/>
        <a:lstStyle/>
        <a:p>
          <a:endParaRPr lang="zh-CN"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zh-CN"/>
        </a:p>
      </dgm:t>
    </dgm:pt>
    <dgm:pt modelId="{C4407577-18A2-46E0-8805-2838042EB67A}" type="pres">
      <dgm:prSet presAssocID="{74EE5CD8-078F-4590-BF9C-A341A294A016}" presName="linNode" presStyleCnt="0"/>
      <dgm:spPr/>
      <dgm:t>
        <a:bodyPr/>
        <a:lstStyle/>
        <a:p>
          <a:endParaRPr lang="zh-CN"/>
        </a:p>
      </dgm:t>
    </dgm:pt>
    <dgm:pt modelId="{7E429971-BC57-430F-BB25-C0574E5E39E3}" type="pres">
      <dgm:prSet presAssocID="{74EE5CD8-078F-4590-BF9C-A341A294A016}" presName="parentText" presStyleLbl="node1" presStyleIdx="0" presStyleCnt="2" custLinFactNeighborY="-15667">
        <dgm:presLayoutVars>
          <dgm:chMax val="1"/>
          <dgm:bulletEnabled val="1"/>
        </dgm:presLayoutVars>
      </dgm:prSet>
      <dgm:spPr>
        <a:prstGeom prst="roundRect">
          <a:avLst/>
        </a:prstGeom>
      </dgm:spPr>
      <dgm:t>
        <a:bodyPr/>
        <a:lstStyle/>
        <a:p>
          <a:endParaRPr lang="zh-CN"/>
        </a:p>
      </dgm:t>
    </dgm:pt>
    <dgm:pt modelId="{D54B1729-BC98-42C1-9C6C-D65DCBA4358F}" type="pres">
      <dgm:prSet presAssocID="{74EE5CD8-078F-4590-BF9C-A341A294A016}" presName="descendantText" presStyleLbl="alignAccFollowNode1" presStyleIdx="0" presStyleCnt="2" custScaleX="259632">
        <dgm:presLayoutVars>
          <dgm:bulletEnabled val="1"/>
        </dgm:presLayoutVars>
      </dgm:prSet>
      <dgm:spPr>
        <a:prstGeom prst="rect">
          <a:avLst/>
        </a:prstGeom>
      </dgm:spPr>
      <dgm:t>
        <a:bodyPr/>
        <a:lstStyle/>
        <a:p>
          <a:endParaRPr lang="zh-CN"/>
        </a:p>
      </dgm:t>
    </dgm:pt>
    <dgm:pt modelId="{AB8574CC-D4F2-4555-AEE3-F4EE58B11D03}" type="pres">
      <dgm:prSet presAssocID="{CF9FB981-E6ED-4440-AC98-4E4E2ABA2C55}" presName="sp" presStyleCnt="0"/>
      <dgm:spPr/>
      <dgm:t>
        <a:bodyPr/>
        <a:lstStyle/>
        <a:p>
          <a:endParaRPr lang="zh-CN"/>
        </a:p>
      </dgm:t>
    </dgm:pt>
    <dgm:pt modelId="{85B8F607-FDD8-476A-ADBE-E1250824F294}" type="pres">
      <dgm:prSet presAssocID="{AA046201-5C4D-445E-BF0B-5C6D2B0A1945}" presName="linNode" presStyleCnt="0"/>
      <dgm:spPr/>
      <dgm:t>
        <a:bodyPr/>
        <a:lstStyle/>
        <a:p>
          <a:endParaRPr lang="zh-CN"/>
        </a:p>
      </dgm:t>
    </dgm:pt>
    <dgm:pt modelId="{C04276DC-EE64-470A-B8BC-09067B8045FA}" type="pres">
      <dgm:prSet presAssocID="{AA046201-5C4D-445E-BF0B-5C6D2B0A1945}" presName="parentText" presStyleLbl="node1" presStyleIdx="1" presStyleCnt="2">
        <dgm:presLayoutVars>
          <dgm:chMax val="1"/>
          <dgm:bulletEnabled val="1"/>
        </dgm:presLayoutVars>
      </dgm:prSet>
      <dgm:spPr>
        <a:prstGeom prst="roundRect">
          <a:avLst/>
        </a:prstGeom>
      </dgm:spPr>
      <dgm:t>
        <a:bodyPr/>
        <a:lstStyle/>
        <a:p>
          <a:endParaRPr lang="zh-CN"/>
        </a:p>
      </dgm:t>
    </dgm:pt>
    <dgm:pt modelId="{B37A5355-225B-4C6F-AED7-6C620F99EECC}" type="pres">
      <dgm:prSet presAssocID="{AA046201-5C4D-445E-BF0B-5C6D2B0A1945}" presName="descendantText" presStyleLbl="alignAccFollowNode1" presStyleIdx="1" presStyleCnt="2" custScaleX="259632">
        <dgm:presLayoutVars>
          <dgm:bulletEnabled val="1"/>
        </dgm:presLayoutVars>
      </dgm:prSet>
      <dgm:spPr>
        <a:prstGeom prst="rect">
          <a:avLst/>
        </a:prstGeom>
      </dgm:spPr>
      <dgm:t>
        <a:bodyPr/>
        <a:lstStyle/>
        <a:p>
          <a:endParaRPr lang="zh-CN"/>
        </a:p>
      </dgm:t>
    </dgm:pt>
  </dgm:ptLst>
  <dgm:cxnLst>
    <dgm:cxn modelId="{AFF7133D-5E9D-4613-9299-006F9E49301B}" type="presOf" srcId="{AA046201-5C4D-445E-BF0B-5C6D2B0A1945}" destId="{C04276DC-EE64-470A-B8BC-09067B8045FA}"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B6416E04-E5DE-46CA-AD27-47EBE280D636}" type="presOf" srcId="{C59269D0-92A5-481C-BA64-727AFB0DD545}" destId="{B37A5355-225B-4C6F-AED7-6C620F99EECC}"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zh-CN"/>
        </a:p>
      </dgm:t>
    </dgm:pt>
    <dgm:pt modelId="{74EE5CD8-078F-4590-BF9C-A341A294A016}">
      <dgm:prSet phldrT="[Text]" custT="1"/>
      <dgm:spPr/>
      <dgm:t>
        <a:bodyPr/>
        <a:lstStyle/>
        <a:p>
          <a:r>
            <a:rPr lang="zh-CN" sz="4400"/>
            <a:t>1</a:t>
          </a:r>
        </a:p>
      </dgm:t>
    </dgm:pt>
    <dgm:pt modelId="{BB568D76-3363-43D3-B00C-3359A643216C}" type="parTrans" cxnId="{F40F9561-0D4C-44CF-91EF-A92B1DBDE44B}">
      <dgm:prSet/>
      <dgm:spPr/>
      <dgm:t>
        <a:bodyPr/>
        <a:lstStyle/>
        <a:p>
          <a:endParaRPr lang="zh-CN" sz="3200"/>
        </a:p>
      </dgm:t>
    </dgm:pt>
    <dgm:pt modelId="{CF9FB981-E6ED-4440-AC98-4E4E2ABA2C55}" type="sibTrans" cxnId="{F40F9561-0D4C-44CF-91EF-A92B1DBDE44B}">
      <dgm:prSet/>
      <dgm:spPr/>
      <dgm:t>
        <a:bodyPr/>
        <a:lstStyle/>
        <a:p>
          <a:endParaRPr lang="zh-CN" sz="3200"/>
        </a:p>
      </dgm:t>
    </dgm:pt>
    <dgm:pt modelId="{D1776C8F-2B10-4075-8DF7-7F65AB725ED5}">
      <dgm:prSet phldrT="[Text]" custT="1"/>
      <dgm:spPr/>
      <dgm:t>
        <a:bodyPr/>
        <a:lstStyle/>
        <a:p>
          <a:r>
            <a:rPr lang="zh-CN" sz="4400" smtClean="0"/>
            <a:t>3</a:t>
          </a:r>
          <a:endParaRPr lang="zh-CN" sz="4400" dirty="0"/>
        </a:p>
      </dgm:t>
    </dgm:pt>
    <dgm:pt modelId="{7291E740-3E17-41B3-99D3-1D67AE37CC3F}" type="parTrans" cxnId="{7077B78D-FCDC-4519-8416-DC357ACD5043}">
      <dgm:prSet/>
      <dgm:spPr/>
      <dgm:t>
        <a:bodyPr/>
        <a:lstStyle/>
        <a:p>
          <a:endParaRPr lang="zh-CN" sz="3200"/>
        </a:p>
      </dgm:t>
    </dgm:pt>
    <dgm:pt modelId="{88B75C29-8054-417D-BCE3-878A55118F6D}" type="sibTrans" cxnId="{7077B78D-FCDC-4519-8416-DC357ACD5043}">
      <dgm:prSet/>
      <dgm:spPr/>
      <dgm:t>
        <a:bodyPr/>
        <a:lstStyle/>
        <a:p>
          <a:endParaRPr lang="zh-CN" sz="3200"/>
        </a:p>
      </dgm:t>
    </dgm:pt>
    <dgm:pt modelId="{6BE4E373-0656-4EDC-821E-BE09C952B1F6}">
      <dgm:prSet phldrT="[Text]" custT="1"/>
      <dgm:spPr/>
      <dgm:t>
        <a:bodyPr/>
        <a:lstStyle/>
        <a:p>
          <a:r>
            <a:rPr lang="en-US" sz="2800" b="1" dirty="0" smtClean="0"/>
            <a:t>The evaluation on selectivity by depth and temperature</a:t>
          </a:r>
          <a:endParaRPr lang="zh-CN" sz="28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zh-CN" sz="3200"/>
        </a:p>
      </dgm:t>
    </dgm:pt>
    <dgm:pt modelId="{E17B9BF1-2948-497F-8EC7-3BF734D839DB}" type="sibTrans" cxnId="{119690D4-400B-468B-8BA0-5C9C9E2AFEAF}">
      <dgm:prSet/>
      <dgm:spPr/>
      <dgm:t>
        <a:bodyPr/>
        <a:lstStyle/>
        <a:p>
          <a:endParaRPr lang="zh-CN" sz="3200"/>
        </a:p>
      </dgm:t>
    </dgm:pt>
    <dgm:pt modelId="{1E4D3931-0DBD-4211-A24A-6AF364284B1E}">
      <dgm:prSet phldrT="[Text]" custT="1"/>
      <dgm:spPr/>
      <dgm:t>
        <a:bodyPr/>
        <a:lstStyle/>
        <a:p>
          <a:pPr marL="280988" indent="-280988"/>
          <a:r>
            <a:rPr lang="en-US" sz="2800" b="1" dirty="0" smtClean="0"/>
            <a:t>Analytical method</a:t>
          </a:r>
          <a:r>
            <a:rPr lang="en-US" sz="2800" b="1" i="1" dirty="0" smtClean="0"/>
            <a:t> </a:t>
          </a:r>
          <a:r>
            <a:rPr lang="en-US" sz="2800" b="1" dirty="0" smtClean="0"/>
            <a:t>of hook depth</a:t>
          </a:r>
          <a:endParaRPr lang="zh-CN" sz="2800" b="1"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zh-CN" sz="3200"/>
        </a:p>
      </dgm:t>
    </dgm:pt>
    <dgm:pt modelId="{FC93695B-FD0E-4353-B1FD-4328F4386DEC}" type="parTrans" cxnId="{63E4D827-0083-4625-9FD6-043D8D32091E}">
      <dgm:prSet/>
      <dgm:spPr/>
      <dgm:t>
        <a:bodyPr/>
        <a:lstStyle/>
        <a:p>
          <a:endParaRPr lang="zh-CN" sz="3200"/>
        </a:p>
      </dgm:t>
    </dgm:pt>
    <dgm:pt modelId="{AA046201-5C4D-445E-BF0B-5C6D2B0A1945}">
      <dgm:prSet phldrT="[Text]" custT="1"/>
      <dgm:spPr/>
      <dgm:t>
        <a:bodyPr/>
        <a:lstStyle/>
        <a:p>
          <a:r>
            <a:rPr lang="zh-CN" sz="4400"/>
            <a:t>2</a:t>
          </a:r>
        </a:p>
      </dgm:t>
    </dgm:pt>
    <dgm:pt modelId="{40767EFF-7D52-4469-ACEE-7D28E67337E2}" type="sibTrans" cxnId="{B8AF1086-D7BE-446F-9133-738B599E9A7D}">
      <dgm:prSet/>
      <dgm:spPr/>
      <dgm:t>
        <a:bodyPr/>
        <a:lstStyle/>
        <a:p>
          <a:endParaRPr lang="zh-CN" sz="3200"/>
        </a:p>
      </dgm:t>
    </dgm:pt>
    <dgm:pt modelId="{FE92FC33-5E0F-4302-9E80-A69E8ACDDE56}" type="parTrans" cxnId="{B8AF1086-D7BE-446F-9133-738B599E9A7D}">
      <dgm:prSet/>
      <dgm:spPr/>
      <dgm:t>
        <a:bodyPr/>
        <a:lstStyle/>
        <a:p>
          <a:endParaRPr lang="zh-CN" sz="3200"/>
        </a:p>
      </dgm:t>
    </dgm:pt>
    <dgm:pt modelId="{C59269D0-92A5-481C-BA64-727AFB0DD54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t>The process of fisheries data</a:t>
          </a:r>
          <a:endParaRPr lang="zh-CN" sz="2800" dirty="0" smtClean="0">
            <a:effectLst>
              <a:outerShdw blurRad="38100" dist="38100" dir="2700000" algn="tl">
                <a:srgbClr val="000000">
                  <a:alpha val="43137"/>
                </a:srgbClr>
              </a:outerShdw>
            </a:effectLst>
          </a:endParaRPr>
        </a:p>
        <a:p>
          <a:pPr marL="285750" indent="0" defTabSz="1244600">
            <a:lnSpc>
              <a:spcPct val="90000"/>
            </a:lnSpc>
            <a:spcBef>
              <a:spcPct val="0"/>
            </a:spcBef>
            <a:spcAft>
              <a:spcPct val="15000"/>
            </a:spcAft>
            <a:buNone/>
          </a:pPr>
          <a:endParaRPr lang="zh-CN" sz="2800" dirty="0">
            <a:effectLst>
              <a:outerShdw blurRad="38100" dist="38100" dir="2700000" algn="tl">
                <a:srgbClr val="000000">
                  <a:alpha val="43137"/>
                </a:srgbClr>
              </a:outerShdw>
            </a:effectLst>
          </a:endParaRPr>
        </a:p>
      </dgm:t>
    </dgm:pt>
    <dgm:pt modelId="{266DE8E8-1339-41C4-B9A7-6148496C7FA9}" type="sibTrans" cxnId="{9071FB3B-D26B-4384-BD1A-80C12C62D02C}">
      <dgm:prSet/>
      <dgm:spPr/>
      <dgm:t>
        <a:bodyPr/>
        <a:lstStyle/>
        <a:p>
          <a:endParaRPr lang="zh-CN" sz="3200"/>
        </a:p>
      </dgm:t>
    </dgm:pt>
    <dgm:pt modelId="{312CC84D-092F-422A-AA24-A4619DBBB7BE}" type="parTrans" cxnId="{9071FB3B-D26B-4384-BD1A-80C12C62D02C}">
      <dgm:prSet/>
      <dgm:spPr/>
      <dgm:t>
        <a:bodyPr/>
        <a:lstStyle/>
        <a:p>
          <a:endParaRPr lang="zh-CN"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zh-CN"/>
        </a:p>
      </dgm:t>
    </dgm:pt>
    <dgm:pt modelId="{C4407577-18A2-46E0-8805-2838042EB67A}" type="pres">
      <dgm:prSet presAssocID="{74EE5CD8-078F-4590-BF9C-A341A294A016}" presName="linNode" presStyleCnt="0"/>
      <dgm:spPr/>
      <dgm:t>
        <a:bodyPr/>
        <a:lstStyle/>
        <a:p>
          <a:endParaRPr lang="zh-CN"/>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zh-CN"/>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zh-CN"/>
        </a:p>
      </dgm:t>
    </dgm:pt>
    <dgm:pt modelId="{AB8574CC-D4F2-4555-AEE3-F4EE58B11D03}" type="pres">
      <dgm:prSet presAssocID="{CF9FB981-E6ED-4440-AC98-4E4E2ABA2C55}" presName="sp" presStyleCnt="0"/>
      <dgm:spPr/>
      <dgm:t>
        <a:bodyPr/>
        <a:lstStyle/>
        <a:p>
          <a:endParaRPr lang="zh-CN"/>
        </a:p>
      </dgm:t>
    </dgm:pt>
    <dgm:pt modelId="{85B8F607-FDD8-476A-ADBE-E1250824F294}" type="pres">
      <dgm:prSet presAssocID="{AA046201-5C4D-445E-BF0B-5C6D2B0A1945}" presName="linNode" presStyleCnt="0"/>
      <dgm:spPr/>
      <dgm:t>
        <a:bodyPr/>
        <a:lstStyle/>
        <a:p>
          <a:endParaRPr lang="zh-CN"/>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zh-CN"/>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zh-CN"/>
        </a:p>
      </dgm:t>
    </dgm:pt>
    <dgm:pt modelId="{5ACAA866-A8A8-4183-97B5-CEEAB1525C60}" type="pres">
      <dgm:prSet presAssocID="{40767EFF-7D52-4469-ACEE-7D28E67337E2}" presName="sp" presStyleCnt="0"/>
      <dgm:spPr/>
      <dgm:t>
        <a:bodyPr/>
        <a:lstStyle/>
        <a:p>
          <a:endParaRPr lang="zh-CN"/>
        </a:p>
      </dgm:t>
    </dgm:pt>
    <dgm:pt modelId="{477213BE-9E91-4950-8451-7F60796F47F4}" type="pres">
      <dgm:prSet presAssocID="{D1776C8F-2B10-4075-8DF7-7F65AB725ED5}" presName="linNode" presStyleCnt="0"/>
      <dgm:spPr/>
      <dgm:t>
        <a:bodyPr/>
        <a:lstStyle/>
        <a:p>
          <a:endParaRPr lang="zh-CN"/>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zh-CN"/>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zh-CN"/>
        </a:p>
      </dgm:t>
    </dgm:pt>
  </dgm:ptLst>
  <dgm:cxnLst>
    <dgm:cxn modelId="{7077B78D-FCDC-4519-8416-DC357ACD5043}" srcId="{F6FEADD9-F67D-41F5-BA4C-3C84956E7F46}" destId="{D1776C8F-2B10-4075-8DF7-7F65AB725ED5}" srcOrd="2" destOrd="0" parTransId="{7291E740-3E17-41B3-99D3-1D67AE37CC3F}" sibTransId="{88B75C29-8054-417D-BCE3-878A55118F6D}"/>
    <dgm:cxn modelId="{1F66ECFD-EF18-447E-AD9B-0B1A99EBA51A}" type="presOf" srcId="{C59269D0-92A5-481C-BA64-727AFB0DD545}" destId="{B37A5355-225B-4C6F-AED7-6C620F99EECC}" srcOrd="0" destOrd="0" presId="urn:microsoft.com/office/officeart/2005/8/layout/vList5"/>
    <dgm:cxn modelId="{24140C7D-665B-4075-B723-73280DB4BCA2}" type="presOf" srcId="{AA046201-5C4D-445E-BF0B-5C6D2B0A1945}" destId="{C04276DC-EE64-470A-B8BC-09067B8045FA}"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6E1046C-603E-4BB9-B8D9-6B1874059BF1}" type="presOf" srcId="{F6FEADD9-F67D-41F5-BA4C-3C84956E7F46}" destId="{AAE7A1E6-6847-453D-B55B-8A82BF138C1D}"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AB800A8-66A9-4D99-9014-DF4DB8844080}" type="presOf" srcId="{1E4D3931-0DBD-4211-A24A-6AF364284B1E}" destId="{D54B1729-BC98-42C1-9C6C-D65DCBA4358F}" srcOrd="0" destOrd="0" presId="urn:microsoft.com/office/officeart/2005/8/layout/vList5"/>
    <dgm:cxn modelId="{A7187752-1ACF-46F2-8A72-F59A8F3FCDEE}" type="presOf" srcId="{74EE5CD8-078F-4590-BF9C-A341A294A016}" destId="{7E429971-BC57-430F-BB25-C0574E5E39E3}"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119690D4-400B-468B-8BA0-5C9C9E2AFEAF}" srcId="{D1776C8F-2B10-4075-8DF7-7F65AB725ED5}" destId="{6BE4E373-0656-4EDC-821E-BE09C952B1F6}" srcOrd="0" destOrd="0" parTransId="{34218063-BF94-4304-99BD-B3F7BA4D3C8F}" sibTransId="{E17B9BF1-2948-497F-8EC7-3BF734D839DB}"/>
    <dgm:cxn modelId="{7A091086-56E3-43A5-819B-723279774034}" type="presOf" srcId="{6BE4E373-0656-4EDC-821E-BE09C952B1F6}" destId="{C7C3E6FD-D83F-4BDA-907E-B5EE041DA931}" srcOrd="0" destOrd="0" presId="urn:microsoft.com/office/officeart/2005/8/layout/vList5"/>
    <dgm:cxn modelId="{7D45033C-D306-4C93-AB1A-2E1083E00120}" type="presOf" srcId="{D1776C8F-2B10-4075-8DF7-7F65AB725ED5}" destId="{F5034101-5B7D-4FE7-B47A-5A48CF39606B}"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AD1DE3E4-B3CE-4DA1-BDED-2E5B5E9ECC65}" type="presParOf" srcId="{AAE7A1E6-6847-453D-B55B-8A82BF138C1D}" destId="{C4407577-18A2-46E0-8805-2838042EB67A}" srcOrd="0" destOrd="0" presId="urn:microsoft.com/office/officeart/2005/8/layout/vList5"/>
    <dgm:cxn modelId="{18E5A49A-1287-4793-B08D-8B5F5E90BFA6}" type="presParOf" srcId="{C4407577-18A2-46E0-8805-2838042EB67A}" destId="{7E429971-BC57-430F-BB25-C0574E5E39E3}" srcOrd="0" destOrd="0" presId="urn:microsoft.com/office/officeart/2005/8/layout/vList5"/>
    <dgm:cxn modelId="{8B84C767-2B77-4670-A5AE-C45050821905}" type="presParOf" srcId="{C4407577-18A2-46E0-8805-2838042EB67A}" destId="{D54B1729-BC98-42C1-9C6C-D65DCBA4358F}" srcOrd="1" destOrd="0" presId="urn:microsoft.com/office/officeart/2005/8/layout/vList5"/>
    <dgm:cxn modelId="{220E5439-9723-45CE-AF6D-BA800DA90D7A}" type="presParOf" srcId="{AAE7A1E6-6847-453D-B55B-8A82BF138C1D}" destId="{AB8574CC-D4F2-4555-AEE3-F4EE58B11D03}" srcOrd="1" destOrd="0" presId="urn:microsoft.com/office/officeart/2005/8/layout/vList5"/>
    <dgm:cxn modelId="{5D751352-FB7C-4359-95AE-5456E7D8070D}" type="presParOf" srcId="{AAE7A1E6-6847-453D-B55B-8A82BF138C1D}" destId="{85B8F607-FDD8-476A-ADBE-E1250824F294}" srcOrd="2" destOrd="0" presId="urn:microsoft.com/office/officeart/2005/8/layout/vList5"/>
    <dgm:cxn modelId="{71CEFD0E-460E-4F74-8004-272A1D359A01}" type="presParOf" srcId="{85B8F607-FDD8-476A-ADBE-E1250824F294}" destId="{C04276DC-EE64-470A-B8BC-09067B8045FA}" srcOrd="0" destOrd="0" presId="urn:microsoft.com/office/officeart/2005/8/layout/vList5"/>
    <dgm:cxn modelId="{6B3A771B-D45E-440A-A1ED-E2BE7EDE49C4}" type="presParOf" srcId="{85B8F607-FDD8-476A-ADBE-E1250824F294}" destId="{B37A5355-225B-4C6F-AED7-6C620F99EECC}" srcOrd="1" destOrd="0" presId="urn:microsoft.com/office/officeart/2005/8/layout/vList5"/>
    <dgm:cxn modelId="{5C86994D-8A04-442F-8A0C-6EB640CDB9CA}" type="presParOf" srcId="{AAE7A1E6-6847-453D-B55B-8A82BF138C1D}" destId="{5ACAA866-A8A8-4183-97B5-CEEAB1525C60}" srcOrd="3" destOrd="0" presId="urn:microsoft.com/office/officeart/2005/8/layout/vList5"/>
    <dgm:cxn modelId="{EA555AD0-CFEA-438A-9291-4EBD819EEE6E}" type="presParOf" srcId="{AAE7A1E6-6847-453D-B55B-8A82BF138C1D}" destId="{477213BE-9E91-4950-8451-7F60796F47F4}" srcOrd="4" destOrd="0" presId="urn:microsoft.com/office/officeart/2005/8/layout/vList5"/>
    <dgm:cxn modelId="{68241276-8291-432A-9C43-288D32C50E2E}" type="presParOf" srcId="{477213BE-9E91-4950-8451-7F60796F47F4}" destId="{F5034101-5B7D-4FE7-B47A-5A48CF39606B}" srcOrd="0" destOrd="0" presId="urn:microsoft.com/office/officeart/2005/8/layout/vList5"/>
    <dgm:cxn modelId="{F3DEAF27-BE4B-4717-B279-8A55B3AE8E3B}" type="presParOf" srcId="{477213BE-9E91-4950-8451-7F60796F47F4}" destId="{C7C3E6FD-D83F-4BDA-907E-B5EE041DA931}"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t>The first survey</a:t>
          </a:r>
          <a:endParaRPr lang="zh-CN" sz="32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sz="4400" kern="1200"/>
            <a:t>1</a:t>
          </a:r>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The second survey</a:t>
          </a:r>
          <a:endParaRPr lang="zh-CN"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sz="4400" kern="1200"/>
            <a:t>2</a:t>
          </a:r>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The survey methods items in two surveys</a:t>
          </a:r>
          <a:endParaRPr lang="zh-CN"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sz="4400" kern="1200"/>
            <a:t>3</a:t>
          </a:r>
        </a:p>
      </dsp:txBody>
      <dsp:txXfrm>
        <a:off x="53098" y="2805317"/>
        <a:ext cx="979514" cy="1203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244600">
            <a:lnSpc>
              <a:spcPct val="90000"/>
            </a:lnSpc>
            <a:spcBef>
              <a:spcPct val="0"/>
            </a:spcBef>
            <a:spcAft>
              <a:spcPct val="15000"/>
            </a:spcAft>
            <a:buChar char="••"/>
          </a:pPr>
          <a:r>
            <a:rPr lang="en-US" sz="2800" kern="1200" dirty="0" smtClean="0"/>
            <a:t>Analytical method</a:t>
          </a:r>
          <a:r>
            <a:rPr lang="en-US" sz="2800" i="1" kern="1200" dirty="0" smtClean="0"/>
            <a:t> </a:t>
          </a:r>
          <a:r>
            <a:rPr lang="en-US" sz="2800" kern="1200" dirty="0" smtClean="0"/>
            <a:t>of hook depth</a:t>
          </a:r>
          <a:endParaRPr lang="zh-CN" sz="28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sz="4400" kern="1200"/>
            <a:t>1</a:t>
          </a:r>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The process of fisheries data</a:t>
          </a:r>
          <a:endParaRPr lang="zh-CN" sz="28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sz="4400" kern="1200"/>
            <a:t>2</a:t>
          </a:r>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The evaluation on selectivity of depth and temperature</a:t>
          </a:r>
          <a:endParaRPr lang="zh-CN" sz="28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sz="4400" kern="1200"/>
            <a:t>3</a:t>
          </a:r>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D83FDC75-7F73-4A4A-A77C-09AADF00E0EA}" type="datetimeFigureOut">
              <a:rPr lang="en-US" altLang="zh-CN" smtClean="0"/>
              <a:pPr/>
              <a:t>3/12/2013</a:t>
            </a:fld>
            <a:endParaRPr lang="zh-CN"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459226BF-1F13-42D3-80DC-373E7ADD1EBC}" type="slidenum">
              <a:rPr lang="zh-CN" smtClean="0"/>
              <a:pPr/>
              <a:t>‹#›</a:t>
            </a:fld>
            <a:endParaRPr lang="zh-CN" dirty="0"/>
          </a:p>
        </p:txBody>
      </p:sp>
    </p:spTree>
    <p:extLst>
      <p:ext uri="{BB962C8B-B14F-4D97-AF65-F5344CB8AC3E}">
        <p14:creationId xmlns="" xmlns:p14="http://schemas.microsoft.com/office/powerpoint/2010/main" val="1183797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48AEF76B-3757-4A0B-AF93-28494465C1DD}" type="datetimeFigureOut">
              <a:rPr/>
              <a:pPr/>
              <a:t>12/17/2009</a:t>
            </a:fld>
            <a:endParaRPr 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75693FD4-8F83-4EF7-AC3F-0DC0388986B0}" type="slidenum">
              <a:rPr/>
              <a:pPr/>
              <a:t>‹#›</a:t>
            </a:fld>
            <a:endParaRPr lang="zh-CN"/>
          </a:p>
        </p:txBody>
      </p:sp>
    </p:spTree>
    <p:extLst>
      <p:ext uri="{BB962C8B-B14F-4D97-AF65-F5344CB8AC3E}">
        <p14:creationId xmlns="" xmlns:p14="http://schemas.microsoft.com/office/powerpoint/2010/main" val="954776143"/>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smtClean="0"/>
          </a:p>
          <a:p>
            <a:endParaRPr lang="zh-CN" dirty="0" smtClean="0"/>
          </a:p>
          <a:p>
            <a:endParaRPr lang="zh-CN" dirty="0"/>
          </a:p>
        </p:txBody>
      </p:sp>
      <p:sp>
        <p:nvSpPr>
          <p:cNvPr id="4" name="Slide Number Placeholder 3"/>
          <p:cNvSpPr>
            <a:spLocks noGrp="1"/>
          </p:cNvSpPr>
          <p:nvPr>
            <p:ph type="sldNum" sz="quarter" idx="10"/>
          </p:nvPr>
        </p:nvSpPr>
        <p:spPr/>
        <p:txBody>
          <a:bodyPr/>
          <a:lstStyle/>
          <a:p>
            <a:fld id="{EC6EAC7D-5A89-47C2-8ABA-56C9C2DEF7A4}" type="slidenum">
              <a:rPr lang="zh-CN" smtClean="0"/>
              <a:pPr/>
              <a:t>1</a:t>
            </a:fld>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zh-CN"/>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13</a:t>
            </a:fld>
            <a:endParaRPr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lang="zh-CN"/>
            </a:pPr>
            <a:r>
              <a:rPr lang="en-US" sz="1200" kern="1200" dirty="0" smtClean="0">
                <a:solidFill>
                  <a:schemeClr val="tx1"/>
                </a:solidFill>
                <a:latin typeface="+mn-lt"/>
                <a:ea typeface="+mn-ea"/>
                <a:cs typeface="+mn-cs"/>
              </a:rPr>
              <a:t>The data collected in the two survey were as follows: operation parameters (deployment position and time, course and speed, line shooter speed, number of HBF, time interval between two hooks, etc), the code of hook with which a fish was caught, number of hooked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and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per day, and the fork length of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and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measured by the tape. The temperature vertical profile in each site was also measured by XR-620 (RBR Co, Canada).The actual hook depth was measured by TDR2050, and the three dimensional current profiles were measured by Acoustic Doppler Current Profiler (ADCP, NOTREK Co, Norway). The deepest water column for which we measured was limited by the maximum length (= 450 m) of wires that were fixed to the instruments.</a:t>
            </a:r>
            <a:endParaRPr lang="zh-CN" altLang="en-US" sz="12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lang="zh-CN"/>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14</a:t>
            </a:fld>
            <a:endParaRPr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zh-CN"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zh-CN"/>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16</a:t>
            </a:fld>
            <a:endParaRPr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zh-CN"/>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18</a:t>
            </a:fld>
            <a:endParaRPr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zh-CN"/>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19</a:t>
            </a:fld>
            <a:endParaRPr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CN"/>
            </a:pPr>
            <a:r>
              <a:rPr lang="zh-CN" dirty="0" smtClean="0"/>
              <a:t>每个主题使用一个节标题，以便清楚传达给观众。 </a:t>
            </a:r>
          </a:p>
          <a:p>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20</a:t>
            </a:fld>
            <a:endParaRPr 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smtClean="0">
                <a:solidFill>
                  <a:schemeClr val="tx1"/>
                </a:solidFill>
                <a:latin typeface="+mn-lt"/>
                <a:ea typeface="+mn-ea"/>
                <a:cs typeface="+mn-cs"/>
              </a:rPr>
              <a:t>The length structure of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in each water layer and each temperature range in Gilbert Islands were obtained (Fig3, Fig4).</a:t>
            </a:r>
            <a:endParaRPr lang="zh-CN" dirty="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21</a:t>
            </a:fld>
            <a:endParaRPr 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baseline="0" dirty="0" smtClean="0"/>
              <a:t>。 </a:t>
            </a:r>
            <a:endParaRPr lang="zh-CN" dirty="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22</a:t>
            </a:fld>
            <a:endParaRPr 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smtClean="0">
                <a:solidFill>
                  <a:schemeClr val="tx1"/>
                </a:solidFill>
                <a:latin typeface="+mn-lt"/>
                <a:ea typeface="+mn-ea"/>
                <a:cs typeface="+mn-cs"/>
              </a:rPr>
              <a:t>The length structure of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in each water layer and each temperature range in Gilbert Islands were obtained (Fig5, and 6).</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23</a:t>
            </a:fld>
            <a:endParaRPr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zh-CN" smtClean="0"/>
              <a:pPr/>
              <a:t>2</a:t>
            </a:fld>
            <a:endParaRPr 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baseline="0" dirty="0" smtClean="0"/>
              <a:t>。 </a:t>
            </a:r>
            <a:endParaRPr lang="zh-CN" dirty="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24</a:t>
            </a:fld>
            <a:endParaRPr 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was no significant difference between the length structure of all samples and the length structure at different depth layers for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catch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 2). There was no significant difference among the length structures of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catch at different depth layers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 2).</a:t>
            </a:r>
            <a:endParaRPr lang="zh-CN" dirty="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25</a:t>
            </a:fld>
            <a:endParaRPr 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smtClean="0">
                <a:solidFill>
                  <a:schemeClr val="tx1"/>
                </a:solidFill>
                <a:latin typeface="+mn-lt"/>
                <a:ea typeface="+mn-ea"/>
                <a:cs typeface="+mn-cs"/>
              </a:rPr>
              <a:t>There was no significant difference between the length structure of all samples and the length structure at different temperature ranges for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catch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 3). There was no significant difference among the length structures of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catch at different temperature ranges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except the length structures of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catch between 25-26 </a:t>
            </a:r>
            <a:r>
              <a:rPr lang="zh-CN" alt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27-28</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26</a:t>
            </a:fld>
            <a:endParaRPr 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was no significant difference between the length structure of all samples and the length structure at different depth for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catch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(Tables 4). There was no significant difference among the length structures of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catch at different depth layers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ranges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(Tables 4). </a:t>
            </a:r>
            <a:endParaRPr lang="zh-CN" dirty="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27</a:t>
            </a:fld>
            <a:endParaRPr 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smtClean="0">
                <a:solidFill>
                  <a:schemeClr val="tx1"/>
                </a:solidFill>
                <a:latin typeface="+mn-lt"/>
                <a:ea typeface="+mn-ea"/>
                <a:cs typeface="+mn-cs"/>
              </a:rPr>
              <a:t>There was no significant difference between the length structure of all samples and the length structure at different temperature ranges for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catch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(Tables 5). There was no significant difference among the length structures of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catch at different temperature ranges (</a:t>
            </a:r>
            <a:r>
              <a:rPr lang="en-US" sz="1200" i="1" kern="1200" dirty="0" smtClean="0">
                <a:solidFill>
                  <a:schemeClr val="tx1"/>
                </a:solidFill>
                <a:latin typeface="+mn-lt"/>
                <a:ea typeface="+mn-ea"/>
                <a:cs typeface="+mn-cs"/>
              </a:rPr>
              <a:t>p</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0.05) (Tables 5).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28</a:t>
            </a:fld>
            <a:endParaRPr 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fishing depth of the deep </a:t>
            </a:r>
            <a:r>
              <a:rPr lang="en-US" sz="1200" kern="1200" dirty="0" err="1" smtClean="0">
                <a:solidFill>
                  <a:schemeClr val="tx1"/>
                </a:solidFill>
                <a:latin typeface="+mn-lt"/>
                <a:ea typeface="+mn-ea"/>
                <a:cs typeface="+mn-cs"/>
              </a:rPr>
              <a:t>longline</a:t>
            </a:r>
            <a:r>
              <a:rPr lang="en-US" sz="1200" kern="1200" dirty="0" smtClean="0">
                <a:solidFill>
                  <a:schemeClr val="tx1"/>
                </a:solidFill>
                <a:latin typeface="+mn-lt"/>
                <a:ea typeface="+mn-ea"/>
                <a:cs typeface="+mn-cs"/>
              </a:rPr>
              <a:t> was from 40 to 400 m (Song et al., 2009) and caught fewer juveniles (</a:t>
            </a:r>
            <a:r>
              <a:rPr lang="en-US" sz="1200" kern="1200" dirty="0" err="1" smtClean="0">
                <a:solidFill>
                  <a:schemeClr val="tx1"/>
                </a:solidFill>
                <a:latin typeface="+mn-lt"/>
                <a:ea typeface="+mn-ea"/>
                <a:cs typeface="+mn-cs"/>
              </a:rPr>
              <a:t>Dagorn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Restrepo</a:t>
            </a:r>
            <a:r>
              <a:rPr lang="en-US" sz="1200" kern="1200" dirty="0" smtClean="0">
                <a:solidFill>
                  <a:schemeClr val="tx1"/>
                </a:solidFill>
                <a:latin typeface="+mn-lt"/>
                <a:ea typeface="+mn-ea"/>
                <a:cs typeface="+mn-cs"/>
              </a:rPr>
              <a:t>, 2011). The tagging study suggested that the adult </a:t>
            </a:r>
            <a:r>
              <a:rPr lang="en-US" sz="1200" kern="1200" dirty="0" err="1" smtClean="0">
                <a:solidFill>
                  <a:schemeClr val="tx1"/>
                </a:solidFill>
                <a:latin typeface="+mn-lt"/>
                <a:ea typeface="+mn-ea"/>
                <a:cs typeface="+mn-cs"/>
              </a:rPr>
              <a:t>yellowfin</a:t>
            </a:r>
            <a:r>
              <a:rPr lang="en-US" sz="1200" kern="1200" dirty="0" smtClean="0">
                <a:solidFill>
                  <a:schemeClr val="tx1"/>
                </a:solidFill>
                <a:latin typeface="+mn-lt"/>
                <a:ea typeface="+mn-ea"/>
                <a:cs typeface="+mn-cs"/>
              </a:rPr>
              <a:t> tuna experienced the vertical movement from sea surface to 270 m and the temperature from 11.1 to 27.9 </a:t>
            </a:r>
            <a:r>
              <a:rPr lang="zh-CN" alt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day time (Brill et al. 1999). The adult </a:t>
            </a:r>
            <a:r>
              <a:rPr lang="en-US" sz="1200" kern="1200" dirty="0" err="1" smtClean="0">
                <a:solidFill>
                  <a:schemeClr val="tx1"/>
                </a:solidFill>
                <a:latin typeface="+mn-lt"/>
                <a:ea typeface="+mn-ea"/>
                <a:cs typeface="+mn-cs"/>
              </a:rPr>
              <a:t>bigeye</a:t>
            </a:r>
            <a:r>
              <a:rPr lang="en-US" sz="1200" kern="1200" dirty="0" smtClean="0">
                <a:solidFill>
                  <a:schemeClr val="tx1"/>
                </a:solidFill>
                <a:latin typeface="+mn-lt"/>
                <a:ea typeface="+mn-ea"/>
                <a:cs typeface="+mn-cs"/>
              </a:rPr>
              <a:t> tuna experienced the vertical movement from sea surface to 500 m and the temperature from 10.0 to 29.9 </a:t>
            </a:r>
            <a:r>
              <a:rPr lang="zh-CN" alt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day time (Schaefer and Fuller, 2002; </a:t>
            </a:r>
            <a:r>
              <a:rPr lang="en-US" sz="1200" kern="1200" dirty="0" err="1" smtClean="0">
                <a:solidFill>
                  <a:schemeClr val="tx1"/>
                </a:solidFill>
                <a:latin typeface="+mn-lt"/>
                <a:ea typeface="+mn-ea"/>
                <a:cs typeface="+mn-cs"/>
              </a:rPr>
              <a:t>Musyl</a:t>
            </a:r>
            <a:r>
              <a:rPr lang="en-US" sz="1200" kern="1200" dirty="0" smtClean="0">
                <a:solidFill>
                  <a:schemeClr val="tx1"/>
                </a:solidFill>
                <a:latin typeface="+mn-lt"/>
                <a:ea typeface="+mn-ea"/>
                <a:cs typeface="+mn-cs"/>
              </a:rPr>
              <a:t> et al., 2003; Song et al., 2009).</a:t>
            </a:r>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29</a:t>
            </a:fld>
            <a:endParaRPr 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30</a:t>
            </a:fld>
            <a:endParaRPr 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31</a:t>
            </a:fld>
            <a:endParaRPr 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32</a:t>
            </a:fld>
            <a:endParaRPr 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zh-CN" dirty="0" smtClean="0"/>
              <a:t>Microsoft </a:t>
            </a:r>
            <a:r>
              <a:rPr lang="zh-CN" b="1" dirty="0" smtClean="0"/>
              <a:t>Engineering Excellence</a:t>
            </a:r>
            <a:endParaRPr lang="zh-CN" dirty="0" smtClean="0"/>
          </a:p>
        </p:txBody>
      </p:sp>
      <p:sp>
        <p:nvSpPr>
          <p:cNvPr id="43011" name="Rectangle 25"/>
          <p:cNvSpPr>
            <a:spLocks noGrp="1" noChangeArrowheads="1"/>
          </p:cNvSpPr>
          <p:nvPr>
            <p:ph type="ftr" sz="quarter" idx="4"/>
          </p:nvPr>
        </p:nvSpPr>
        <p:spPr>
          <a:noFill/>
        </p:spPr>
        <p:txBody>
          <a:bodyPr/>
          <a:lstStyle/>
          <a:p>
            <a:r>
              <a:rPr lang="zh-CN" dirty="0" smtClean="0"/>
              <a:t>Microsoft 机密</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altLang="zh-CN" smtClean="0"/>
              <a:pPr/>
              <a:t>33</a:t>
            </a:fld>
            <a:endParaRPr lang="zh-CN"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pPr>
              <a:buFontTx/>
              <a:buNone/>
            </a:pPr>
            <a:endParaRPr lang="zh-CN" dirty="0" smtClean="0"/>
          </a:p>
          <a:p>
            <a:endParaRPr lang="zh-CN" dirty="0" smtClean="0"/>
          </a:p>
          <a:p>
            <a:endParaRPr lang="zh-CN" dirty="0" smtClean="0"/>
          </a:p>
          <a:p>
            <a:endParaRPr 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None/>
            </a:pPr>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zh-CN" smtClean="0"/>
              <a:pPr/>
              <a:t>3</a:t>
            </a:fld>
            <a:endParaRPr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buAutoNum type="arabicPeriod"/>
            </a:pPr>
            <a:r>
              <a:rPr lang="en-US" altLang="zh-CN" sz="1200" kern="1200" dirty="0" smtClean="0">
                <a:solidFill>
                  <a:schemeClr val="tx1"/>
                </a:solidFill>
                <a:effectLst/>
                <a:latin typeface="+mn-lt"/>
                <a:ea typeface="+mn-ea"/>
                <a:cs typeface="+mn-cs"/>
              </a:rPr>
              <a:t>The S–R relationship is often integrated into an age-structured, statistical catch-at-age/length model to improve estimates of recruitment, other population parameters, and management quantities.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But there is no agreed idea about whether there are differences in catch-at-length among each water layers or temperature ranges.</a:t>
            </a:r>
          </a:p>
          <a:p>
            <a:pPr marL="228600" indent="-228600" algn="just">
              <a:buAutoNum type="arabicPeriod"/>
            </a:pPr>
            <a:r>
              <a:rPr lang="en-US" altLang="zh-CN" sz="1200" kern="1200" dirty="0" smtClean="0">
                <a:solidFill>
                  <a:schemeClr val="tx1"/>
                </a:solidFill>
                <a:effectLst/>
                <a:latin typeface="+mn-lt"/>
                <a:ea typeface="+mn-ea"/>
                <a:cs typeface="+mn-cs"/>
              </a:rPr>
              <a:t>Although the tuna </a:t>
            </a:r>
            <a:r>
              <a:rPr lang="en-US" altLang="zh-CN" sz="1200" kern="1200" dirty="0" err="1" smtClean="0">
                <a:solidFill>
                  <a:schemeClr val="tx1"/>
                </a:solidFill>
                <a:effectLst/>
                <a:latin typeface="+mn-lt"/>
                <a:ea typeface="+mn-ea"/>
                <a:cs typeface="+mn-cs"/>
              </a:rPr>
              <a:t>longline</a:t>
            </a:r>
            <a:r>
              <a:rPr lang="en-US" altLang="zh-CN" sz="1200" kern="1200" dirty="0" smtClean="0">
                <a:solidFill>
                  <a:schemeClr val="tx1"/>
                </a:solidFill>
                <a:effectLst/>
                <a:latin typeface="+mn-lt"/>
                <a:ea typeface="+mn-ea"/>
                <a:cs typeface="+mn-cs"/>
              </a:rPr>
              <a:t> CPUEs were standardized by depth or temperature to adjust for the change in depth of </a:t>
            </a:r>
            <a:r>
              <a:rPr lang="en-US" altLang="zh-CN" sz="1200" kern="1200" dirty="0" err="1" smtClean="0">
                <a:solidFill>
                  <a:schemeClr val="tx1"/>
                </a:solidFill>
                <a:effectLst/>
                <a:latin typeface="+mn-lt"/>
                <a:ea typeface="+mn-ea"/>
                <a:cs typeface="+mn-cs"/>
              </a:rPr>
              <a:t>longlines</a:t>
            </a:r>
            <a:r>
              <a:rPr lang="en-US" altLang="zh-CN" sz="1200" kern="1200" dirty="0" smtClean="0">
                <a:solidFill>
                  <a:schemeClr val="tx1"/>
                </a:solidFill>
                <a:effectLst/>
                <a:latin typeface="+mn-lt"/>
                <a:ea typeface="+mn-ea"/>
                <a:cs typeface="+mn-cs"/>
              </a:rPr>
              <a:t>, the selectivity by depth or temperature was not changed in the stock assessment. Many catch-at-age analyses now integrate diverse auxiliary information, such as catch, effort, and the age or length compositions from the fishery and any surveys, and abundance indices.</a:t>
            </a:r>
            <a:endParaRPr lang="zh-CN" dirty="0"/>
          </a:p>
        </p:txBody>
      </p:sp>
      <p:sp>
        <p:nvSpPr>
          <p:cNvPr id="4" name="Slide Number Placeholder 3"/>
          <p:cNvSpPr>
            <a:spLocks noGrp="1"/>
          </p:cNvSpPr>
          <p:nvPr>
            <p:ph type="sldNum" sz="quarter" idx="10"/>
          </p:nvPr>
        </p:nvSpPr>
        <p:spPr/>
        <p:txBody>
          <a:bodyPr/>
          <a:lstStyle/>
          <a:p>
            <a:fld id="{75693FD4-8F83-4EF7-AC3F-0DC0388986B0}" type="slidenum">
              <a:rPr lang="zh-CN" smtClean="0"/>
              <a:pPr/>
              <a:t>4</a:t>
            </a:fld>
            <a:endParaRPr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7</a:t>
            </a:fld>
            <a:endParaRPr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p>
        </p:txBody>
      </p:sp>
      <p:sp>
        <p:nvSpPr>
          <p:cNvPr id="4" name="Slide Number Placeholder 3"/>
          <p:cNvSpPr>
            <a:spLocks noGrp="1"/>
          </p:cNvSpPr>
          <p:nvPr>
            <p:ph type="sldNum" sz="quarter" idx="10"/>
          </p:nvPr>
        </p:nvSpPr>
        <p:spPr/>
        <p:txBody>
          <a:bodyPr/>
          <a:lstStyle/>
          <a:p>
            <a:fld id="{75693FD4-8F83-4EF7-AC3F-0DC0388986B0}" type="slidenum">
              <a:rPr lang="en-US" altLang="zh-CN" smtClean="0"/>
              <a:pPr/>
              <a:t>8</a:t>
            </a:fld>
            <a:endParaRPr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zh-CN"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zh-CN"/>
            </a:pPr>
            <a:r>
              <a:rPr lang="zh-CN" b="0" dirty="0" smtClean="0"/>
              <a:t>此培训完成后，受众能够做些什么?</a:t>
            </a:r>
            <a:r>
              <a:rPr lang="zh-CN" b="0" baseline="0" dirty="0" smtClean="0"/>
              <a:t>  </a:t>
            </a:r>
            <a:r>
              <a:rPr lang="zh-CN" dirty="0" smtClean="0"/>
              <a:t> 简要描述受众将通过哪些方式从此演示文稿受益。</a:t>
            </a:r>
            <a:r>
              <a:rPr lang="zh-CN" baseline="0" dirty="0" smtClean="0"/>
              <a:t> </a:t>
            </a:r>
            <a:r>
              <a:rPr lang="zh-CN" dirty="0" smtClean="0"/>
              <a:t> </a:t>
            </a:r>
            <a:r>
              <a:rPr lang="zh-CN" baseline="0" dirty="0" smtClean="0"/>
              <a:t>  </a:t>
            </a: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10</a:t>
            </a:fld>
            <a:endParaRPr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zh-CN"/>
            </a:pPr>
            <a:endParaRPr lang="zh-CN" dirty="0" smtClean="0"/>
          </a:p>
        </p:txBody>
      </p:sp>
      <p:sp>
        <p:nvSpPr>
          <p:cNvPr id="4" name="Slide Number Placeholder 3"/>
          <p:cNvSpPr>
            <a:spLocks noGrp="1"/>
          </p:cNvSpPr>
          <p:nvPr>
            <p:ph type="sldNum" sz="quarter" idx="10"/>
          </p:nvPr>
        </p:nvSpPr>
        <p:spPr/>
        <p:txBody>
          <a:bodyPr/>
          <a:lstStyle/>
          <a:p>
            <a:fld id="{EC6EAC7D-5A89-47C2-8ABA-56C9C2DEF7A4}" type="slidenum">
              <a:rPr lang="en-US" altLang="zh-CN" smtClean="0"/>
              <a:pPr/>
              <a:t>12</a:t>
            </a:fld>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zh-CN" b="1" cap="small" baseline="0">
                <a:solidFill>
                  <a:srgbClr val="003300"/>
                </a:solidFill>
              </a:defRPr>
            </a:lvl1pPr>
          </a:lstStyle>
          <a:p>
            <a:r>
              <a:rPr kumimoji="0" lang="zh-CN"/>
              <a:t>单击此处编辑母版标题样式</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zh-CN" sz="2000" b="0">
                <a:solidFill>
                  <a:schemeClr val="tx1"/>
                </a:solidFill>
                <a:latin typeface="Georgia" pitchFamily="18" charset="0"/>
              </a:defRPr>
            </a:lvl1pPr>
            <a:lvl2pPr marL="457200" indent="0" algn="ctr" eaLnBrk="1" latinLnBrk="0" hangingPunct="1">
              <a:buNone/>
              <a:defRPr kumimoji="0" lang="zh-CN">
                <a:solidFill>
                  <a:schemeClr val="tx1">
                    <a:tint val="75000"/>
                  </a:schemeClr>
                </a:solidFill>
              </a:defRPr>
            </a:lvl2pPr>
            <a:lvl3pPr marL="914400" indent="0" algn="ctr" eaLnBrk="1" latinLnBrk="0" hangingPunct="1">
              <a:buNone/>
              <a:defRPr kumimoji="0" lang="zh-CN">
                <a:solidFill>
                  <a:schemeClr val="tx1">
                    <a:tint val="75000"/>
                  </a:schemeClr>
                </a:solidFill>
              </a:defRPr>
            </a:lvl3pPr>
            <a:lvl4pPr marL="1371600" indent="0" algn="ctr" eaLnBrk="1" latinLnBrk="0" hangingPunct="1">
              <a:buNone/>
              <a:defRPr kumimoji="0" lang="zh-CN">
                <a:solidFill>
                  <a:schemeClr val="tx1">
                    <a:tint val="75000"/>
                  </a:schemeClr>
                </a:solidFill>
              </a:defRPr>
            </a:lvl4pPr>
            <a:lvl5pPr marL="1828800" indent="0" algn="ctr" eaLnBrk="1" latinLnBrk="0" hangingPunct="1">
              <a:buNone/>
              <a:defRPr kumimoji="0" lang="zh-CN">
                <a:solidFill>
                  <a:schemeClr val="tx1">
                    <a:tint val="75000"/>
                  </a:schemeClr>
                </a:solidFill>
              </a:defRPr>
            </a:lvl5pPr>
            <a:lvl6pPr marL="2286000" indent="0" algn="ctr" eaLnBrk="1" latinLnBrk="0" hangingPunct="1">
              <a:buNone/>
              <a:defRPr kumimoji="0" lang="zh-CN">
                <a:solidFill>
                  <a:schemeClr val="tx1">
                    <a:tint val="75000"/>
                  </a:schemeClr>
                </a:solidFill>
              </a:defRPr>
            </a:lvl6pPr>
            <a:lvl7pPr marL="2743200" indent="0" algn="ctr" eaLnBrk="1" latinLnBrk="0" hangingPunct="1">
              <a:buNone/>
              <a:defRPr kumimoji="0" lang="zh-CN">
                <a:solidFill>
                  <a:schemeClr val="tx1">
                    <a:tint val="75000"/>
                  </a:schemeClr>
                </a:solidFill>
              </a:defRPr>
            </a:lvl7pPr>
            <a:lvl8pPr marL="3200400" indent="0" algn="ctr" eaLnBrk="1" latinLnBrk="0" hangingPunct="1">
              <a:buNone/>
              <a:defRPr kumimoji="0" lang="zh-CN">
                <a:solidFill>
                  <a:schemeClr val="tx1">
                    <a:tint val="75000"/>
                  </a:schemeClr>
                </a:solidFill>
              </a:defRPr>
            </a:lvl8pPr>
            <a:lvl9pPr marL="3657600" indent="0" algn="ctr" eaLnBrk="1" latinLnBrk="0" hangingPunct="1">
              <a:buNone/>
              <a:defRPr kumimoji="0" lang="zh-CN">
                <a:solidFill>
                  <a:schemeClr val="tx1">
                    <a:tint val="75000"/>
                  </a:schemeClr>
                </a:solidFill>
              </a:defRPr>
            </a:lvl9pPr>
          </a:lstStyle>
          <a:p>
            <a:pPr eaLnBrk="1" latinLnBrk="0" hangingPunct="1"/>
            <a:r>
              <a:rPr lang="zh-CN" altLang="en-US" smtClean="0"/>
              <a:t>单击此处编辑母版副标题样式</a:t>
            </a:r>
            <a:endParaRPr/>
          </a:p>
        </p:txBody>
      </p:sp>
      <p:pic>
        <p:nvPicPr>
          <p:cNvPr id="7" name="Picture 6"/>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zh-CN" sz="2000" baseline="0"/>
            </a:lvl1pPr>
          </a:lstStyle>
          <a:p>
            <a:r>
              <a:rPr kumimoji="0" lang="zh-CN"/>
              <a:t>公司徽标</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CN" altLang="en-US" smtClean="0"/>
              <a:t>单击此处编辑母版标题样式</a:t>
            </a:r>
            <a:endParaRPr/>
          </a:p>
        </p:txBody>
      </p:sp>
      <p:sp>
        <p:nvSpPr>
          <p:cNvPr id="3" name="Date Placeholder 2"/>
          <p:cNvSpPr>
            <a:spLocks noGrp="1"/>
          </p:cNvSpPr>
          <p:nvPr>
            <p:ph type="dt" sz="half" idx="10"/>
          </p:nvPr>
        </p:nvSpPr>
        <p:spPr/>
        <p:txBody>
          <a:bodyPr/>
          <a:lstStyle/>
          <a:p>
            <a:fld id="{757B281C-5159-4971-8228-52B9A72E9ED2}" type="datetimeFigureOut">
              <a:rPr/>
              <a:pPr/>
              <a:t>12/17/2009</a:t>
            </a:fld>
            <a:endParaRPr kumimoji="0" lang="zh-CN"/>
          </a:p>
        </p:txBody>
      </p:sp>
      <p:sp>
        <p:nvSpPr>
          <p:cNvPr id="4" name="Footer Placeholder 3"/>
          <p:cNvSpPr>
            <a:spLocks noGrp="1"/>
          </p:cNvSpPr>
          <p:nvPr>
            <p:ph type="ftr" sz="quarter" idx="11"/>
          </p:nvPr>
        </p:nvSpPr>
        <p:spPr/>
        <p:txBody>
          <a:bodyPr/>
          <a:lstStyle/>
          <a:p>
            <a:endParaRPr kumimoji="0" lang="zh-CN"/>
          </a:p>
        </p:txBody>
      </p:sp>
      <p:sp>
        <p:nvSpPr>
          <p:cNvPr id="5" name="Slide Number Placeholder 4"/>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pPr/>
              <a:t>12/17/2009</a:t>
            </a:fld>
            <a:endParaRPr kumimoji="0" lang="zh-CN"/>
          </a:p>
        </p:txBody>
      </p:sp>
      <p:sp>
        <p:nvSpPr>
          <p:cNvPr id="3" name="Footer Placeholder 2"/>
          <p:cNvSpPr>
            <a:spLocks noGrp="1"/>
          </p:cNvSpPr>
          <p:nvPr>
            <p:ph type="ftr" sz="quarter" idx="11"/>
          </p:nvPr>
        </p:nvSpPr>
        <p:spPr/>
        <p:txBody>
          <a:bodyPr/>
          <a:lstStyle/>
          <a:p>
            <a:endParaRPr kumimoji="0" lang="zh-CN"/>
          </a:p>
        </p:txBody>
      </p:sp>
      <p:sp>
        <p:nvSpPr>
          <p:cNvPr id="4" name="Slide Number Placeholder 3"/>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仅显示背景">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pPr/>
              <a:t>12/17/2009</a:t>
            </a:fld>
            <a:endParaRPr kumimoji="0" lang="zh-CN"/>
          </a:p>
        </p:txBody>
      </p:sp>
      <p:sp>
        <p:nvSpPr>
          <p:cNvPr id="4" name="Footer Placeholder 4"/>
          <p:cNvSpPr>
            <a:spLocks noGrp="1"/>
          </p:cNvSpPr>
          <p:nvPr>
            <p:ph type="ftr" sz="quarter" idx="11"/>
          </p:nvPr>
        </p:nvSpPr>
        <p:spPr>
          <a:xfrm>
            <a:off x="3352800" y="6356350"/>
            <a:ext cx="2895600" cy="365125"/>
          </a:xfrm>
        </p:spPr>
        <p:txBody>
          <a:bodyPr/>
          <a:lstStyle/>
          <a:p>
            <a:endParaRPr kumimoji="0" lang="zh-CN"/>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kumimoji="0" lang="zh-CN"/>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zh-CN" sz="4000" b="1" cap="small" baseline="0">
                <a:solidFill>
                  <a:srgbClr val="003300"/>
                </a:solidFill>
              </a:defRPr>
            </a:lvl1pPr>
          </a:lstStyle>
          <a:p>
            <a:r>
              <a:rPr kumimoji="0" lang="zh-CN"/>
              <a:t>单击此处编辑母版标题样式</a:t>
            </a: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zh-CN"/>
          </a:p>
        </p:txBody>
      </p:sp>
      <p:sp>
        <p:nvSpPr>
          <p:cNvPr id="5" name="Footer Placeholder 4"/>
          <p:cNvSpPr>
            <a:spLocks noGrp="1"/>
          </p:cNvSpPr>
          <p:nvPr>
            <p:ph type="ftr" sz="quarter" idx="11"/>
          </p:nvPr>
        </p:nvSpPr>
        <p:spPr/>
        <p:txBody>
          <a:bodyPr/>
          <a:lstStyle/>
          <a:p>
            <a:endParaRPr kumimoji="0" lang="zh-CN"/>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zh-CN"/>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zh-CN" sz="1800"/>
            </a:lvl1pPr>
          </a:lstStyle>
          <a:p>
            <a:r>
              <a:rPr kumimoji="0" lang="zh-CN"/>
              <a:t>公司徽标</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zh-CN"/>
            </a:lvl1pPr>
          </a:lstStyle>
          <a:p>
            <a:r>
              <a:rPr kumimoji="0" lang="zh-CN"/>
              <a:t>单击此处可编辑母版标题样式</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zh-CN" sz="3200">
                <a:latin typeface="+mn-lt"/>
              </a:defRPr>
            </a:lvl1pPr>
            <a:lvl2pPr eaLnBrk="1" latinLnBrk="0" hangingPunct="1">
              <a:defRPr kumimoji="0" lang="zh-CN" sz="2800">
                <a:latin typeface="+mn-lt"/>
              </a:defRPr>
            </a:lvl2pPr>
            <a:lvl3pPr eaLnBrk="1" latinLnBrk="0" hangingPunct="1">
              <a:defRPr kumimoji="0" lang="zh-CN" sz="2400">
                <a:latin typeface="+mn-lt"/>
              </a:defRPr>
            </a:lvl3pPr>
            <a:lvl4pPr eaLnBrk="1" latinLnBrk="0" hangingPunct="1">
              <a:defRPr kumimoji="0" lang="zh-CN" sz="2400">
                <a:latin typeface="+mn-lt"/>
              </a:defRPr>
            </a:lvl4pPr>
            <a:lvl5pPr eaLnBrk="1" latinLnBrk="0" hangingPunct="1">
              <a:defRPr kumimoji="0" lang="zh-CN" sz="2400">
                <a:latin typeface="+mn-lt"/>
              </a:defRPr>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zh-CN"/>
          </a:p>
        </p:txBody>
      </p:sp>
      <p:sp>
        <p:nvSpPr>
          <p:cNvPr id="5" name="Footer Placeholder 4"/>
          <p:cNvSpPr>
            <a:spLocks noGrp="1"/>
          </p:cNvSpPr>
          <p:nvPr>
            <p:ph type="ftr" sz="quarter" idx="11"/>
          </p:nvPr>
        </p:nvSpPr>
        <p:spPr/>
        <p:txBody>
          <a:bodyPr/>
          <a:lstStyle/>
          <a:p>
            <a:endParaRPr kumimoji="0" lang="zh-CN"/>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kumimoji="0" lang="zh-CN"/>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CN" altLang="en-US" smtClean="0"/>
              <a:t>单击此处编辑母版标题样式</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zh-CN" sz="2800"/>
            </a:lvl1pPr>
            <a:lvl2pPr eaLnBrk="1" latinLnBrk="0" hangingPunct="1">
              <a:defRPr kumimoji="0" lang="zh-CN" sz="2400"/>
            </a:lvl2pPr>
            <a:lvl3pPr eaLnBrk="1" latinLnBrk="0" hangingPunct="1">
              <a:defRPr kumimoji="0" lang="zh-CN" sz="2000"/>
            </a:lvl3pPr>
            <a:lvl4pPr eaLnBrk="1" latinLnBrk="0" hangingPunct="1">
              <a:defRPr kumimoji="0" lang="zh-CN" sz="1800"/>
            </a:lvl4pPr>
            <a:lvl5pPr eaLnBrk="1" latinLnBrk="0" hangingPunct="1">
              <a:defRPr kumimoji="0" lang="zh-CN" sz="1800"/>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zh-CN" sz="2800"/>
            </a:lvl1pPr>
            <a:lvl2pPr eaLnBrk="1" latinLnBrk="0" hangingPunct="1">
              <a:defRPr kumimoji="0" lang="zh-CN" sz="2400"/>
            </a:lvl2pPr>
            <a:lvl3pPr eaLnBrk="1" latinLnBrk="0" hangingPunct="1">
              <a:defRPr kumimoji="0" lang="zh-CN" sz="2000"/>
            </a:lvl3pPr>
            <a:lvl4pPr eaLnBrk="1" latinLnBrk="0" hangingPunct="1">
              <a:defRPr kumimoji="0" lang="zh-CN" sz="1800"/>
            </a:lvl4pPr>
            <a:lvl5pPr eaLnBrk="1" latinLnBrk="0" hangingPunct="1">
              <a:defRPr kumimoji="0" lang="zh-CN" sz="1800"/>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zh-CN"/>
          </a:p>
        </p:txBody>
      </p:sp>
      <p:sp>
        <p:nvSpPr>
          <p:cNvPr id="6" name="Footer Placeholder 5"/>
          <p:cNvSpPr>
            <a:spLocks noGrp="1"/>
          </p:cNvSpPr>
          <p:nvPr>
            <p:ph type="ftr" sz="quarter" idx="11"/>
          </p:nvPr>
        </p:nvSpPr>
        <p:spPr/>
        <p:txBody>
          <a:bodyPr/>
          <a:lstStyle/>
          <a:p>
            <a:endParaRPr kumimoji="0" lang="zh-CN"/>
          </a:p>
        </p:txBody>
      </p:sp>
      <p:sp>
        <p:nvSpPr>
          <p:cNvPr id="7" name="Slide Number Placeholder 6"/>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zh-CN"/>
            </a:lvl1pPr>
          </a:lstStyle>
          <a:p>
            <a:pPr eaLnBrk="1" latinLnBrk="0" hangingPunct="1"/>
            <a:r>
              <a:rPr lang="zh-CN" altLang="en-US" smtClean="0"/>
              <a:t>单击此处编辑母版标题样式</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zh-CN" sz="2400" b="1"/>
            </a:lvl1pPr>
            <a:lvl2pPr marL="457200" indent="0" eaLnBrk="1" latinLnBrk="0" hangingPunct="1">
              <a:buNone/>
              <a:defRPr kumimoji="0" lang="zh-CN" sz="2000" b="1"/>
            </a:lvl2pPr>
            <a:lvl3pPr marL="914400" indent="0" eaLnBrk="1" latinLnBrk="0" hangingPunct="1">
              <a:buNone/>
              <a:defRPr kumimoji="0" lang="zh-CN" sz="1800" b="1"/>
            </a:lvl3pPr>
            <a:lvl4pPr marL="1371600" indent="0" eaLnBrk="1" latinLnBrk="0" hangingPunct="1">
              <a:buNone/>
              <a:defRPr kumimoji="0" lang="zh-CN" sz="1600" b="1"/>
            </a:lvl4pPr>
            <a:lvl5pPr marL="1828800" indent="0" eaLnBrk="1" latinLnBrk="0" hangingPunct="1">
              <a:buNone/>
              <a:defRPr kumimoji="0" lang="zh-CN" sz="1600" b="1"/>
            </a:lvl5pPr>
            <a:lvl6pPr marL="2286000" indent="0" eaLnBrk="1" latinLnBrk="0" hangingPunct="1">
              <a:buNone/>
              <a:defRPr kumimoji="0" lang="zh-CN" sz="1600" b="1"/>
            </a:lvl6pPr>
            <a:lvl7pPr marL="2743200" indent="0" eaLnBrk="1" latinLnBrk="0" hangingPunct="1">
              <a:buNone/>
              <a:defRPr kumimoji="0" lang="zh-CN" sz="1600" b="1"/>
            </a:lvl7pPr>
            <a:lvl8pPr marL="3200400" indent="0" eaLnBrk="1" latinLnBrk="0" hangingPunct="1">
              <a:buNone/>
              <a:defRPr kumimoji="0" lang="zh-CN" sz="1600" b="1"/>
            </a:lvl8pPr>
            <a:lvl9pPr marL="3657600" indent="0" eaLnBrk="1" latinLnBrk="0" hangingPunct="1">
              <a:buNone/>
              <a:defRPr kumimoji="0" lang="zh-CN" sz="1600" b="1"/>
            </a:lvl9pPr>
          </a:lstStyle>
          <a:p>
            <a:pPr lvl="0" eaLnBrk="1" latinLnBrk="0" hangingPunct="1"/>
            <a:r>
              <a:rPr lang="zh-CN" altLang="en-US" smtClean="0"/>
              <a:t>单击此处编辑母版文本样式</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zh-CN" sz="2400"/>
            </a:lvl1pPr>
            <a:lvl2pPr eaLnBrk="1" latinLnBrk="0" hangingPunct="1">
              <a:defRPr kumimoji="0" lang="zh-CN" sz="2000"/>
            </a:lvl2pPr>
            <a:lvl3pPr eaLnBrk="1" latinLnBrk="0" hangingPunct="1">
              <a:defRPr kumimoji="0" lang="zh-CN" sz="1800"/>
            </a:lvl3pPr>
            <a:lvl4pPr eaLnBrk="1" latinLnBrk="0" hangingPunct="1">
              <a:defRPr kumimoji="0" lang="zh-CN" sz="1600"/>
            </a:lvl4pPr>
            <a:lvl5pPr eaLnBrk="1" latinLnBrk="0" hangingPunct="1">
              <a:defRPr kumimoji="0" lang="zh-CN" sz="1600"/>
            </a:lvl5pPr>
            <a:lvl6pPr eaLnBrk="1" latinLnBrk="0" hangingPunct="1">
              <a:defRPr kumimoji="0" lang="zh-CN" sz="1600"/>
            </a:lvl6pPr>
            <a:lvl7pPr eaLnBrk="1" latinLnBrk="0" hangingPunct="1">
              <a:defRPr kumimoji="0" lang="zh-CN" sz="1600"/>
            </a:lvl7pPr>
            <a:lvl8pPr eaLnBrk="1" latinLnBrk="0" hangingPunct="1">
              <a:defRPr kumimoji="0" lang="zh-CN" sz="1600"/>
            </a:lvl8pPr>
            <a:lvl9pPr eaLnBrk="1" latinLnBrk="0" hangingPunct="1">
              <a:defRPr kumimoji="0" lang="zh-CN"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zh-CN" sz="2400" b="1"/>
            </a:lvl1pPr>
            <a:lvl2pPr marL="457200" indent="0" eaLnBrk="1" latinLnBrk="0" hangingPunct="1">
              <a:buNone/>
              <a:defRPr kumimoji="0" lang="zh-CN" sz="2000" b="1"/>
            </a:lvl2pPr>
            <a:lvl3pPr marL="914400" indent="0" eaLnBrk="1" latinLnBrk="0" hangingPunct="1">
              <a:buNone/>
              <a:defRPr kumimoji="0" lang="zh-CN" sz="1800" b="1"/>
            </a:lvl3pPr>
            <a:lvl4pPr marL="1371600" indent="0" eaLnBrk="1" latinLnBrk="0" hangingPunct="1">
              <a:buNone/>
              <a:defRPr kumimoji="0" lang="zh-CN" sz="1600" b="1"/>
            </a:lvl4pPr>
            <a:lvl5pPr marL="1828800" indent="0" eaLnBrk="1" latinLnBrk="0" hangingPunct="1">
              <a:buNone/>
              <a:defRPr kumimoji="0" lang="zh-CN" sz="1600" b="1"/>
            </a:lvl5pPr>
            <a:lvl6pPr marL="2286000" indent="0" eaLnBrk="1" latinLnBrk="0" hangingPunct="1">
              <a:buNone/>
              <a:defRPr kumimoji="0" lang="zh-CN" sz="1600" b="1"/>
            </a:lvl6pPr>
            <a:lvl7pPr marL="2743200" indent="0" eaLnBrk="1" latinLnBrk="0" hangingPunct="1">
              <a:buNone/>
              <a:defRPr kumimoji="0" lang="zh-CN" sz="1600" b="1"/>
            </a:lvl7pPr>
            <a:lvl8pPr marL="3200400" indent="0" eaLnBrk="1" latinLnBrk="0" hangingPunct="1">
              <a:buNone/>
              <a:defRPr kumimoji="0" lang="zh-CN" sz="1600" b="1"/>
            </a:lvl8pPr>
            <a:lvl9pPr marL="3657600" indent="0" eaLnBrk="1" latinLnBrk="0" hangingPunct="1">
              <a:buNone/>
              <a:defRPr kumimoji="0" lang="zh-CN" sz="1600" b="1"/>
            </a:lvl9pPr>
          </a:lstStyle>
          <a:p>
            <a:pPr lvl="0" eaLnBrk="1" latinLnBrk="0" hangingPunct="1"/>
            <a:r>
              <a:rPr lang="zh-CN" altLang="en-US" smtClean="0"/>
              <a:t>单击此处编辑母版文本样式</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zh-CN" sz="2400"/>
            </a:lvl1pPr>
            <a:lvl2pPr eaLnBrk="1" latinLnBrk="0" hangingPunct="1">
              <a:defRPr kumimoji="0" lang="zh-CN" sz="2000"/>
            </a:lvl2pPr>
            <a:lvl3pPr eaLnBrk="1" latinLnBrk="0" hangingPunct="1">
              <a:defRPr kumimoji="0" lang="zh-CN" sz="1800"/>
            </a:lvl3pPr>
            <a:lvl4pPr eaLnBrk="1" latinLnBrk="0" hangingPunct="1">
              <a:defRPr kumimoji="0" lang="zh-CN" sz="1600"/>
            </a:lvl4pPr>
            <a:lvl5pPr eaLnBrk="1" latinLnBrk="0" hangingPunct="1">
              <a:defRPr kumimoji="0" lang="zh-CN" sz="1600"/>
            </a:lvl5pPr>
            <a:lvl6pPr eaLnBrk="1" latinLnBrk="0" hangingPunct="1">
              <a:defRPr kumimoji="0" lang="zh-CN" sz="1600"/>
            </a:lvl6pPr>
            <a:lvl7pPr eaLnBrk="1" latinLnBrk="0" hangingPunct="1">
              <a:defRPr kumimoji="0" lang="zh-CN" sz="1600"/>
            </a:lvl7pPr>
            <a:lvl8pPr eaLnBrk="1" latinLnBrk="0" hangingPunct="1">
              <a:defRPr kumimoji="0" lang="zh-CN" sz="1600"/>
            </a:lvl8pPr>
            <a:lvl9pPr eaLnBrk="1" latinLnBrk="0" hangingPunct="1">
              <a:defRPr kumimoji="0" lang="zh-CN"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7" name="Date Placeholder 6"/>
          <p:cNvSpPr>
            <a:spLocks noGrp="1"/>
          </p:cNvSpPr>
          <p:nvPr>
            <p:ph type="dt" sz="half" idx="10"/>
          </p:nvPr>
        </p:nvSpPr>
        <p:spPr/>
        <p:txBody>
          <a:bodyPr/>
          <a:lstStyle/>
          <a:p>
            <a:fld id="{757B281C-5159-4971-8228-52B9A72E9ED2}" type="datetimeFigureOut">
              <a:rPr/>
              <a:pPr/>
              <a:t>12/17/2009</a:t>
            </a:fld>
            <a:endParaRPr kumimoji="0" lang="zh-CN"/>
          </a:p>
        </p:txBody>
      </p:sp>
      <p:sp>
        <p:nvSpPr>
          <p:cNvPr id="8" name="Footer Placeholder 7"/>
          <p:cNvSpPr>
            <a:spLocks noGrp="1"/>
          </p:cNvSpPr>
          <p:nvPr>
            <p:ph type="ftr" sz="quarter" idx="11"/>
          </p:nvPr>
        </p:nvSpPr>
        <p:spPr/>
        <p:txBody>
          <a:bodyPr/>
          <a:lstStyle/>
          <a:p>
            <a:endParaRPr kumimoji="0" lang="zh-CN"/>
          </a:p>
        </p:txBody>
      </p:sp>
      <p:sp>
        <p:nvSpPr>
          <p:cNvPr id="9" name="Slide Number Placeholder 8"/>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zh-CN" sz="2000" b="1"/>
            </a:lvl1pPr>
          </a:lstStyle>
          <a:p>
            <a:pPr eaLnBrk="1" latinLnBrk="0" hangingPunct="1"/>
            <a:r>
              <a:rPr lang="zh-CN" altLang="en-US" smtClean="0"/>
              <a:t>单击此处编辑母版标题样式</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zh-CN" sz="3200"/>
            </a:lvl1pPr>
            <a:lvl2pPr eaLnBrk="1" latinLnBrk="0" hangingPunct="1">
              <a:defRPr kumimoji="0" lang="zh-CN" sz="2800"/>
            </a:lvl2pPr>
            <a:lvl3pPr eaLnBrk="1" latinLnBrk="0" hangingPunct="1">
              <a:defRPr kumimoji="0" lang="zh-CN" sz="2400"/>
            </a:lvl3pPr>
            <a:lvl4pPr eaLnBrk="1" latinLnBrk="0" hangingPunct="1">
              <a:defRPr kumimoji="0" lang="zh-CN" sz="2000"/>
            </a:lvl4pPr>
            <a:lvl5pPr eaLnBrk="1" latinLnBrk="0" hangingPunct="1">
              <a:defRPr kumimoji="0" lang="zh-CN" sz="2000"/>
            </a:lvl5pPr>
            <a:lvl6pPr eaLnBrk="1" latinLnBrk="0" hangingPunct="1">
              <a:defRPr kumimoji="0" lang="zh-CN" sz="2000"/>
            </a:lvl6pPr>
            <a:lvl7pPr eaLnBrk="1" latinLnBrk="0" hangingPunct="1">
              <a:defRPr kumimoji="0" lang="zh-CN" sz="2000"/>
            </a:lvl7pPr>
            <a:lvl8pPr eaLnBrk="1" latinLnBrk="0" hangingPunct="1">
              <a:defRPr kumimoji="0" lang="zh-CN" sz="2000"/>
            </a:lvl8pPr>
            <a:lvl9pPr eaLnBrk="1" latinLnBrk="0" hangingPunct="1">
              <a:defRPr kumimoji="0" lang="zh-CN"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zh-CN" sz="1400"/>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eaLnBrk="1" latinLnBrk="0" hangingPunct="1"/>
            <a:r>
              <a:rPr lang="zh-CN" altLang="en-US" smtClean="0"/>
              <a:t>单击此处编辑母版文本样式</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zh-CN"/>
          </a:p>
        </p:txBody>
      </p:sp>
      <p:sp>
        <p:nvSpPr>
          <p:cNvPr id="6" name="Footer Placeholder 5"/>
          <p:cNvSpPr>
            <a:spLocks noGrp="1"/>
          </p:cNvSpPr>
          <p:nvPr>
            <p:ph type="ftr" sz="quarter" idx="11"/>
          </p:nvPr>
        </p:nvSpPr>
        <p:spPr/>
        <p:txBody>
          <a:bodyPr/>
          <a:lstStyle/>
          <a:p>
            <a:endParaRPr kumimoji="0" lang="zh-CN"/>
          </a:p>
        </p:txBody>
      </p:sp>
      <p:sp>
        <p:nvSpPr>
          <p:cNvPr id="7" name="Slide Number Placeholder 6"/>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zh-CN" sz="2000" b="1"/>
            </a:lvl1pPr>
          </a:lstStyle>
          <a:p>
            <a:pPr eaLnBrk="1" latinLnBrk="0" hangingPunct="1"/>
            <a:r>
              <a:rPr lang="zh-CN" altLang="en-US" smtClean="0"/>
              <a:t>单击此处编辑母版标题样式</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zh-CN" sz="3200"/>
            </a:lvl1pPr>
            <a:lvl2pPr marL="457200" indent="0" eaLnBrk="1" latinLnBrk="0" hangingPunct="1">
              <a:buNone/>
              <a:defRPr kumimoji="0" lang="zh-CN" sz="2800"/>
            </a:lvl2pPr>
            <a:lvl3pPr marL="914400" indent="0" eaLnBrk="1" latinLnBrk="0" hangingPunct="1">
              <a:buNone/>
              <a:defRPr kumimoji="0" lang="zh-CN" sz="2400"/>
            </a:lvl3pPr>
            <a:lvl4pPr marL="1371600" indent="0" eaLnBrk="1" latinLnBrk="0" hangingPunct="1">
              <a:buNone/>
              <a:defRPr kumimoji="0" lang="zh-CN" sz="2000"/>
            </a:lvl4pPr>
            <a:lvl5pPr marL="1828800" indent="0" eaLnBrk="1" latinLnBrk="0" hangingPunct="1">
              <a:buNone/>
              <a:defRPr kumimoji="0" lang="zh-CN" sz="2000"/>
            </a:lvl5pPr>
            <a:lvl6pPr marL="2286000" indent="0" eaLnBrk="1" latinLnBrk="0" hangingPunct="1">
              <a:buNone/>
              <a:defRPr kumimoji="0" lang="zh-CN" sz="2000"/>
            </a:lvl6pPr>
            <a:lvl7pPr marL="2743200" indent="0" eaLnBrk="1" latinLnBrk="0" hangingPunct="1">
              <a:buNone/>
              <a:defRPr kumimoji="0" lang="zh-CN" sz="2000"/>
            </a:lvl7pPr>
            <a:lvl8pPr marL="3200400" indent="0" eaLnBrk="1" latinLnBrk="0" hangingPunct="1">
              <a:buNone/>
              <a:defRPr kumimoji="0" lang="zh-CN" sz="2000"/>
            </a:lvl8pPr>
            <a:lvl9pPr marL="3657600" indent="0" eaLnBrk="1" latinLnBrk="0" hangingPunct="1">
              <a:buNone/>
              <a:defRPr kumimoji="0" lang="zh-CN" sz="2000"/>
            </a:lvl9pPr>
          </a:lstStyle>
          <a:p>
            <a:pPr eaLnBrk="1" latinLnBrk="0" hangingPunct="1"/>
            <a:r>
              <a:rPr lang="zh-CN" altLang="en-US" smtClean="0"/>
              <a:t>单击图标添加图片</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zh-CN" sz="1400"/>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eaLnBrk="1" latinLnBrk="0" hangingPunct="1"/>
            <a:r>
              <a:rPr lang="zh-CN" altLang="en-US" smtClean="0"/>
              <a:t>单击此处编辑母版文本样式</a:t>
            </a:r>
          </a:p>
        </p:txBody>
      </p:sp>
      <p:sp>
        <p:nvSpPr>
          <p:cNvPr id="5" name="Date Placeholder 4"/>
          <p:cNvSpPr>
            <a:spLocks noGrp="1"/>
          </p:cNvSpPr>
          <p:nvPr>
            <p:ph type="dt" sz="half" idx="10"/>
          </p:nvPr>
        </p:nvSpPr>
        <p:spPr/>
        <p:txBody>
          <a:bodyPr/>
          <a:lstStyle/>
          <a:p>
            <a:fld id="{757B281C-5159-4971-8228-52B9A72E9ED2}" type="datetimeFigureOut">
              <a:rPr/>
              <a:pPr/>
              <a:t>12/17/2009</a:t>
            </a:fld>
            <a:endParaRPr kumimoji="0" lang="zh-CN"/>
          </a:p>
        </p:txBody>
      </p:sp>
      <p:sp>
        <p:nvSpPr>
          <p:cNvPr id="6" name="Footer Placeholder 5"/>
          <p:cNvSpPr>
            <a:spLocks noGrp="1"/>
          </p:cNvSpPr>
          <p:nvPr>
            <p:ph type="ftr" sz="quarter" idx="11"/>
          </p:nvPr>
        </p:nvSpPr>
        <p:spPr/>
        <p:txBody>
          <a:bodyPr/>
          <a:lstStyle/>
          <a:p>
            <a:endParaRPr kumimoji="0" lang="zh-CN"/>
          </a:p>
        </p:txBody>
      </p:sp>
      <p:sp>
        <p:nvSpPr>
          <p:cNvPr id="7" name="Slide Number Placeholder 6"/>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zh-CN"/>
          </a:p>
        </p:txBody>
      </p:sp>
      <p:sp>
        <p:nvSpPr>
          <p:cNvPr id="5" name="Footer Placeholder 4"/>
          <p:cNvSpPr>
            <a:spLocks noGrp="1"/>
          </p:cNvSpPr>
          <p:nvPr>
            <p:ph type="ftr" sz="quarter" idx="11"/>
          </p:nvPr>
        </p:nvSpPr>
        <p:spPr/>
        <p:txBody>
          <a:bodyPr/>
          <a:lstStyle/>
          <a:p>
            <a:endParaRPr kumimoji="0" lang="zh-CN"/>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zh-CN" altLang="en-US" smtClean="0"/>
              <a:t>单击此处编辑母版标题样式</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p>
            <a:fld id="{757B281C-5159-4971-8228-52B9A72E9ED2}" type="datetimeFigureOut">
              <a:rPr/>
              <a:pPr/>
              <a:t>12/17/2009</a:t>
            </a:fld>
            <a:endParaRPr kumimoji="0" lang="zh-CN"/>
          </a:p>
        </p:txBody>
      </p:sp>
      <p:sp>
        <p:nvSpPr>
          <p:cNvPr id="5" name="Footer Placeholder 4"/>
          <p:cNvSpPr>
            <a:spLocks noGrp="1"/>
          </p:cNvSpPr>
          <p:nvPr>
            <p:ph type="ftr" sz="quarter" idx="11"/>
          </p:nvPr>
        </p:nvSpPr>
        <p:spPr/>
        <p:txBody>
          <a:bodyPr/>
          <a:lstStyle/>
          <a:p>
            <a:endParaRPr kumimoji="0" lang="zh-CN"/>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zh-CN"/>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zh-CN" altLang="en-US" smtClean="0"/>
              <a:t>单击此处编辑母版标题样式</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zh-CN" sz="1200">
                <a:solidFill>
                  <a:schemeClr val="tx1">
                    <a:tint val="75000"/>
                  </a:schemeClr>
                </a:solidFill>
              </a:defRPr>
            </a:lvl1pPr>
          </a:lstStyle>
          <a:p>
            <a:fld id="{757B281C-5159-4971-8228-52B9A72E9ED2}" type="datetimeFigureOut">
              <a:rPr/>
              <a:pPr/>
              <a:t>12/17/2009</a:t>
            </a:fld>
            <a:endParaRPr kumimoji="0" lang="zh-CN"/>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zh-CN" sz="1200">
                <a:solidFill>
                  <a:schemeClr val="tx1">
                    <a:tint val="75000"/>
                  </a:schemeClr>
                </a:solidFill>
              </a:defRPr>
            </a:lvl1pPr>
          </a:lstStyle>
          <a:p>
            <a:endParaRPr kumimoji="0" lang="zh-CN"/>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zh-CN" sz="1200">
                <a:solidFill>
                  <a:schemeClr val="tx1">
                    <a:tint val="75000"/>
                  </a:schemeClr>
                </a:solidFill>
              </a:defRPr>
            </a:lvl1pPr>
          </a:lstStyle>
          <a:p>
            <a:fld id="{33D6E5A2-EC83-451F-A719-9AC1370DD5CF}" type="slidenum">
              <a:rPr/>
              <a:pPr/>
              <a:t>‹#›</a:t>
            </a:fld>
            <a:endParaRPr kumimoji="0" lang="zh-CN"/>
          </a:p>
        </p:txBody>
      </p:sp>
      <p:pic>
        <p:nvPicPr>
          <p:cNvPr id="8" name="Picture 7"/>
          <p:cNvPicPr>
            <a:picLocks noChangeAspect="1"/>
          </p:cNvPicPr>
          <p:nvPr/>
        </p:nvPicPr>
        <p:blipFill rotWithShape="1">
          <a:blip r:embed="rId15" cstate="email">
            <a:extLst>
              <a:ext uri="{28A0092B-C50C-407E-A947-70E740481C1C}">
                <a14:useLocalDpi xmlns=""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zh-CN"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zh-CN"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CN"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CN"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CN"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p:bodyStyle>
    <p:otherStyle>
      <a:defPPr>
        <a:defRPr kumimoji="0" lang="zh-CN"/>
      </a:defPPr>
      <a:lvl1pPr marL="0" algn="l" defTabSz="914400" rtl="0" eaLnBrk="1" latinLnBrk="0" hangingPunct="1">
        <a:defRPr kumimoji="0" lang="zh-CN" sz="1800" kern="1200">
          <a:solidFill>
            <a:schemeClr val="tx1"/>
          </a:solidFill>
          <a:latin typeface="+mn-lt"/>
          <a:ea typeface="+mn-ea"/>
          <a:cs typeface="+mn-cs"/>
        </a:defRPr>
      </a:lvl1pPr>
      <a:lvl2pPr marL="457200" algn="l" defTabSz="914400" rtl="0" eaLnBrk="1" latinLnBrk="0" hangingPunct="1">
        <a:defRPr kumimoji="0" lang="zh-CN" sz="1800" kern="1200">
          <a:solidFill>
            <a:schemeClr val="tx1"/>
          </a:solidFill>
          <a:latin typeface="+mn-lt"/>
          <a:ea typeface="+mn-ea"/>
          <a:cs typeface="+mn-cs"/>
        </a:defRPr>
      </a:lvl2pPr>
      <a:lvl3pPr marL="914400" algn="l" defTabSz="914400" rtl="0" eaLnBrk="1" latinLnBrk="0" hangingPunct="1">
        <a:defRPr kumimoji="0" lang="zh-CN" sz="1800" kern="1200">
          <a:solidFill>
            <a:schemeClr val="tx1"/>
          </a:solidFill>
          <a:latin typeface="+mn-lt"/>
          <a:ea typeface="+mn-ea"/>
          <a:cs typeface="+mn-cs"/>
        </a:defRPr>
      </a:lvl3pPr>
      <a:lvl4pPr marL="1371600" algn="l" defTabSz="914400" rtl="0" eaLnBrk="1" latinLnBrk="0" hangingPunct="1">
        <a:defRPr kumimoji="0" lang="zh-CN" sz="1800" kern="1200">
          <a:solidFill>
            <a:schemeClr val="tx1"/>
          </a:solidFill>
          <a:latin typeface="+mn-lt"/>
          <a:ea typeface="+mn-ea"/>
          <a:cs typeface="+mn-cs"/>
        </a:defRPr>
      </a:lvl4pPr>
      <a:lvl5pPr marL="1828800" algn="l" defTabSz="914400" rtl="0" eaLnBrk="1" latinLnBrk="0" hangingPunct="1">
        <a:defRPr kumimoji="0" lang="zh-CN" sz="1800" kern="1200">
          <a:solidFill>
            <a:schemeClr val="tx1"/>
          </a:solidFill>
          <a:latin typeface="+mn-lt"/>
          <a:ea typeface="+mn-ea"/>
          <a:cs typeface="+mn-cs"/>
        </a:defRPr>
      </a:lvl5pPr>
      <a:lvl6pPr marL="2286000" algn="l" defTabSz="914400" rtl="0" eaLnBrk="1" latinLnBrk="0" hangingPunct="1">
        <a:defRPr kumimoji="0" lang="zh-CN" sz="1800" kern="1200">
          <a:solidFill>
            <a:schemeClr val="tx1"/>
          </a:solidFill>
          <a:latin typeface="+mn-lt"/>
          <a:ea typeface="+mn-ea"/>
          <a:cs typeface="+mn-cs"/>
        </a:defRPr>
      </a:lvl6pPr>
      <a:lvl7pPr marL="2743200" algn="l" defTabSz="914400" rtl="0" eaLnBrk="1" latinLnBrk="0" hangingPunct="1">
        <a:defRPr kumimoji="0" lang="zh-CN" sz="1800" kern="1200">
          <a:solidFill>
            <a:schemeClr val="tx1"/>
          </a:solidFill>
          <a:latin typeface="+mn-lt"/>
          <a:ea typeface="+mn-ea"/>
          <a:cs typeface="+mn-cs"/>
        </a:defRPr>
      </a:lvl7pPr>
      <a:lvl8pPr marL="3200400" algn="l" defTabSz="914400" rtl="0" eaLnBrk="1" latinLnBrk="0" hangingPunct="1">
        <a:defRPr kumimoji="0" lang="zh-CN" sz="1800" kern="1200">
          <a:solidFill>
            <a:schemeClr val="tx1"/>
          </a:solidFill>
          <a:latin typeface="+mn-lt"/>
          <a:ea typeface="+mn-ea"/>
          <a:cs typeface="+mn-cs"/>
        </a:defRPr>
      </a:lvl8pPr>
      <a:lvl9pPr marL="3657600" algn="l" defTabSz="914400" rtl="0" eaLnBrk="1" latinLnBrk="0" hangingPunct="1">
        <a:defRPr kumimoji="0"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18.emf"/><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image" Target="../media/image19.emf"/><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png"/><Relationship Id="rId5" Type="http://schemas.openxmlformats.org/officeDocument/2006/relationships/image" Target="../media/image20.emf"/><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21.emf"/><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22.emf"/><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331640" y="1340768"/>
            <a:ext cx="7416824" cy="1656184"/>
          </a:xfrm>
        </p:spPr>
        <p:txBody>
          <a:bodyPr>
            <a:noAutofit/>
          </a:bodyPr>
          <a:lstStyle/>
          <a:p>
            <a:pPr algn="just"/>
            <a:r>
              <a:rPr lang="en-US" altLang="zh-CN" sz="2400" cap="none" dirty="0" smtClean="0">
                <a:latin typeface="Times New Roman" pitchFamily="18" charset="0"/>
                <a:cs typeface="Times New Roman" pitchFamily="18" charset="0"/>
              </a:rPr>
              <a:t> The length </a:t>
            </a:r>
            <a:r>
              <a:rPr lang="en-US" altLang="zh-CN" sz="2400" cap="none" dirty="0">
                <a:latin typeface="Times New Roman" pitchFamily="18" charset="0"/>
                <a:cs typeface="Times New Roman" pitchFamily="18" charset="0"/>
              </a:rPr>
              <a:t>structure of </a:t>
            </a:r>
            <a:r>
              <a:rPr lang="en-US" altLang="zh-CN" sz="2400" cap="none" dirty="0" err="1">
                <a:latin typeface="Times New Roman" pitchFamily="18" charset="0"/>
                <a:cs typeface="Times New Roman" pitchFamily="18" charset="0"/>
              </a:rPr>
              <a:t>bigeye</a:t>
            </a:r>
            <a:r>
              <a:rPr lang="en-US" altLang="zh-CN" sz="2400" cap="none" dirty="0">
                <a:latin typeface="Times New Roman" pitchFamily="18" charset="0"/>
                <a:cs typeface="Times New Roman" pitchFamily="18" charset="0"/>
              </a:rPr>
              <a:t> tuna and </a:t>
            </a:r>
            <a:r>
              <a:rPr lang="en-US" altLang="zh-CN" sz="2400" cap="none" dirty="0" err="1">
                <a:latin typeface="Times New Roman" pitchFamily="18" charset="0"/>
                <a:cs typeface="Times New Roman" pitchFamily="18" charset="0"/>
              </a:rPr>
              <a:t>yellowfin</a:t>
            </a:r>
            <a:r>
              <a:rPr lang="en-US" altLang="zh-CN" sz="2400" cap="none" dirty="0">
                <a:latin typeface="Times New Roman" pitchFamily="18" charset="0"/>
                <a:cs typeface="Times New Roman" pitchFamily="18" charset="0"/>
              </a:rPr>
              <a:t> tuna catch at different depth layers and temperature ranges: an application to the </a:t>
            </a:r>
            <a:r>
              <a:rPr lang="en-US" altLang="zh-CN" sz="2400" cap="none" dirty="0" err="1">
                <a:latin typeface="Times New Roman" pitchFamily="18" charset="0"/>
                <a:cs typeface="Times New Roman" pitchFamily="18" charset="0"/>
              </a:rPr>
              <a:t>longline</a:t>
            </a:r>
            <a:r>
              <a:rPr lang="en-US" altLang="zh-CN" sz="2400" cap="none" dirty="0">
                <a:latin typeface="Times New Roman" pitchFamily="18" charset="0"/>
                <a:cs typeface="Times New Roman" pitchFamily="18" charset="0"/>
              </a:rPr>
              <a:t> fisheries in the waters near </a:t>
            </a:r>
            <a:r>
              <a:rPr lang="en-US" altLang="zh-CN" sz="2400" cap="none" dirty="0" smtClean="0">
                <a:latin typeface="Times New Roman" pitchFamily="18" charset="0"/>
                <a:cs typeface="Times New Roman" pitchFamily="18" charset="0"/>
              </a:rPr>
              <a:t>Gilbert </a:t>
            </a:r>
            <a:r>
              <a:rPr lang="en-US" altLang="zh-CN" sz="2400" cap="none" dirty="0">
                <a:latin typeface="Times New Roman" pitchFamily="18" charset="0"/>
                <a:cs typeface="Times New Roman" pitchFamily="18" charset="0"/>
              </a:rPr>
              <a:t>Islands</a:t>
            </a:r>
            <a:endParaRPr lang="zh-CN" sz="2400" cap="none" dirty="0">
              <a:latin typeface="Times New Roman" pitchFamily="18" charset="0"/>
              <a:cs typeface="Times New Roman" pitchFamily="18" charset="0"/>
            </a:endParaRPr>
          </a:p>
        </p:txBody>
      </p:sp>
      <p:sp>
        <p:nvSpPr>
          <p:cNvPr id="3" name="Subtitle 2"/>
          <p:cNvSpPr>
            <a:spLocks noGrp="1"/>
          </p:cNvSpPr>
          <p:nvPr>
            <p:ph type="subTitle" idx="1"/>
            <p:custDataLst>
              <p:tags r:id="rId3"/>
            </p:custDataLst>
          </p:nvPr>
        </p:nvSpPr>
        <p:spPr>
          <a:xfrm>
            <a:off x="4643438" y="4869160"/>
            <a:ext cx="4379522" cy="1131608"/>
          </a:xfrm>
        </p:spPr>
        <p:txBody>
          <a:bodyPr>
            <a:normAutofit fontScale="92500" lnSpcReduction="20000"/>
          </a:bodyPr>
          <a:lstStyle/>
          <a:p>
            <a:r>
              <a:rPr lang="en-US" altLang="zh-CN" sz="2400" b="1" dirty="0" smtClean="0">
                <a:latin typeface="+mn-lt"/>
              </a:rPr>
              <a:t>Liming Song &amp; </a:t>
            </a:r>
            <a:r>
              <a:rPr lang="en-US" altLang="zh-CN" sz="2400" b="1" dirty="0" err="1" smtClean="0">
                <a:latin typeface="+mn-lt"/>
              </a:rPr>
              <a:t>Jialiang</a:t>
            </a:r>
            <a:r>
              <a:rPr lang="en-US" altLang="zh-CN" sz="2400" b="1" dirty="0" smtClean="0">
                <a:latin typeface="+mn-lt"/>
              </a:rPr>
              <a:t> Yang</a:t>
            </a:r>
          </a:p>
          <a:p>
            <a:endParaRPr lang="en-US" altLang="zh-CN" sz="2400" dirty="0" smtClean="0">
              <a:latin typeface="+mn-lt"/>
            </a:endParaRPr>
          </a:p>
          <a:p>
            <a:r>
              <a:rPr lang="en-US" altLang="zh-CN" sz="3000" dirty="0" smtClean="0">
                <a:latin typeface="+mn-lt"/>
              </a:rPr>
              <a:t>Shanghai Ocean University</a:t>
            </a:r>
            <a:endParaRPr lang="zh-CN" sz="3000" dirty="0">
              <a:latin typeface="+mn-lt"/>
            </a:endParaRPr>
          </a:p>
        </p:txBody>
      </p:sp>
      <p:pic>
        <p:nvPicPr>
          <p:cNvPr id="4"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85720" y="0"/>
            <a:ext cx="8091518" cy="1143000"/>
          </a:xfrm>
        </p:spPr>
        <p:txBody>
          <a:bodyPr>
            <a:normAutofit/>
          </a:bodyPr>
          <a:lstStyle/>
          <a:p>
            <a:r>
              <a:rPr lang="en-US" sz="2000" b="1" dirty="0" smtClean="0">
                <a:latin typeface="Times New Roman" pitchFamily="18" charset="0"/>
                <a:cs typeface="Times New Roman" pitchFamily="18" charset="0"/>
              </a:rPr>
              <a:t>Table 1 Vessels, </a:t>
            </a:r>
            <a:r>
              <a:rPr lang="en-US" sz="2000" b="1" dirty="0" err="1" smtClean="0">
                <a:latin typeface="Times New Roman" pitchFamily="18" charset="0"/>
                <a:cs typeface="Times New Roman" pitchFamily="18" charset="0"/>
              </a:rPr>
              <a:t>longline</a:t>
            </a:r>
            <a:r>
              <a:rPr lang="en-US" sz="2000" b="1" dirty="0" smtClean="0">
                <a:latin typeface="Times New Roman" pitchFamily="18" charset="0"/>
                <a:cs typeface="Times New Roman" pitchFamily="18" charset="0"/>
              </a:rPr>
              <a:t> gear specifications (one basket), operational characteristics, survey durations, and survey areas during 2009 and 2010 </a:t>
            </a:r>
            <a:endParaRPr altLang="en-US" sz="2000" b="1" dirty="0">
              <a:latin typeface="Times New Roman" pitchFamily="18" charset="0"/>
              <a:cs typeface="Times New Roman" pitchFamily="18" charset="0"/>
            </a:endParaRPr>
          </a:p>
        </p:txBody>
      </p:sp>
      <p:graphicFrame>
        <p:nvGraphicFramePr>
          <p:cNvPr id="5" name="内容占位符 4"/>
          <p:cNvGraphicFramePr>
            <a:graphicFrameLocks noGrp="1"/>
          </p:cNvGraphicFramePr>
          <p:nvPr>
            <p:ph sz="half" idx="1"/>
          </p:nvPr>
        </p:nvGraphicFramePr>
        <p:xfrm>
          <a:off x="785786" y="1178560"/>
          <a:ext cx="8101012" cy="5679440"/>
        </p:xfrm>
        <a:graphic>
          <a:graphicData uri="http://schemas.openxmlformats.org/drawingml/2006/table">
            <a:tbl>
              <a:tblPr firstRow="1" bandRow="1">
                <a:tableStyleId>{5C22544A-7EE6-4342-B048-85BDC9FD1C3A}</a:tableStyleId>
              </a:tblPr>
              <a:tblGrid>
                <a:gridCol w="2025253"/>
                <a:gridCol w="2025253"/>
                <a:gridCol w="2025253"/>
                <a:gridCol w="2025253"/>
              </a:tblGrid>
              <a:tr h="370840">
                <a:tc>
                  <a:txBody>
                    <a:bodyPr/>
                    <a:lstStyle/>
                    <a:p>
                      <a:pPr algn="just">
                        <a:lnSpc>
                          <a:spcPct val="150000"/>
                        </a:lnSpc>
                        <a:spcAft>
                          <a:spcPts val="0"/>
                        </a:spcAft>
                      </a:pPr>
                      <a:r>
                        <a:rPr lang="en-US" sz="1600" b="1" kern="100" dirty="0">
                          <a:latin typeface="Times New Roman" pitchFamily="18" charset="0"/>
                          <a:ea typeface="宋体"/>
                          <a:cs typeface="Times New Roman" pitchFamily="18" charset="0"/>
                        </a:rPr>
                        <a:t>Year</a:t>
                      </a:r>
                      <a:endParaRPr lang="zh-CN" sz="1600" b="1" kern="100" dirty="0">
                        <a:latin typeface="Times New Roman" pitchFamily="18" charset="0"/>
                        <a:ea typeface="宋体"/>
                        <a:cs typeface="Times New Roman" pitchFamily="18" charset="0"/>
                      </a:endParaRPr>
                    </a:p>
                  </a:txBody>
                  <a:tcPr marL="68580" marR="68580" marT="0" marB="0" anchor="ctr"/>
                </a:tc>
                <a:tc>
                  <a:txBody>
                    <a:bodyPr/>
                    <a:lstStyle/>
                    <a:p>
                      <a:pPr algn="just">
                        <a:lnSpc>
                          <a:spcPct val="150000"/>
                        </a:lnSpc>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lnSpc>
                          <a:spcPct val="150000"/>
                        </a:lnSpc>
                        <a:spcAft>
                          <a:spcPts val="0"/>
                        </a:spcAft>
                      </a:pPr>
                      <a:r>
                        <a:rPr lang="en-US" sz="1600" b="1" kern="100">
                          <a:latin typeface="Times New Roman" pitchFamily="18" charset="0"/>
                          <a:ea typeface="宋体"/>
                          <a:cs typeface="Times New Roman" pitchFamily="18" charset="0"/>
                        </a:rPr>
                        <a:t>2009</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just">
                        <a:lnSpc>
                          <a:spcPct val="150000"/>
                        </a:lnSpc>
                        <a:spcAft>
                          <a:spcPts val="0"/>
                        </a:spcAft>
                      </a:pPr>
                      <a:r>
                        <a:rPr lang="en-US" sz="1600" b="1" kern="100" dirty="0">
                          <a:latin typeface="Times New Roman" pitchFamily="18" charset="0"/>
                          <a:ea typeface="宋体"/>
                          <a:cs typeface="Times New Roman" pitchFamily="18" charset="0"/>
                        </a:rPr>
                        <a:t>2010</a:t>
                      </a:r>
                      <a:endParaRPr lang="zh-CN" sz="1600" b="1" kern="100" dirty="0">
                        <a:latin typeface="Times New Roman" pitchFamily="18" charset="0"/>
                        <a:ea typeface="宋体"/>
                        <a:cs typeface="Times New Roman" pitchFamily="18" charset="0"/>
                      </a:endParaRPr>
                    </a:p>
                  </a:txBody>
                  <a:tcPr marL="68580" marR="68580" marT="0" marB="0" anchor="ctr"/>
                </a:tc>
              </a:tr>
              <a:tr h="370840">
                <a:tc>
                  <a:txBody>
                    <a:bodyPr/>
                    <a:lstStyle/>
                    <a:p>
                      <a:pPr algn="l">
                        <a:spcAft>
                          <a:spcPts val="0"/>
                        </a:spcAft>
                      </a:pPr>
                      <a:r>
                        <a:rPr lang="en-US" sz="1600" b="1" kern="100">
                          <a:latin typeface="Times New Roman" pitchFamily="18" charset="0"/>
                          <a:ea typeface="宋体"/>
                          <a:cs typeface="Times New Roman" pitchFamily="18" charset="0"/>
                        </a:rPr>
                        <a:t>Name of vessel</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Shenglianchen</a:t>
                      </a:r>
                      <a:endParaRPr lang="zh-CN" sz="1600" b="1" kern="100">
                        <a:latin typeface="Times New Roman" pitchFamily="18" charset="0"/>
                        <a:ea typeface="宋体"/>
                        <a:cs typeface="Times New Roman" pitchFamily="18" charset="0"/>
                      </a:endParaRPr>
                    </a:p>
                    <a:p>
                      <a:pPr algn="l">
                        <a:spcAft>
                          <a:spcPts val="0"/>
                        </a:spcAft>
                      </a:pPr>
                      <a:r>
                        <a:rPr lang="en-US" sz="1600" b="1" kern="100">
                          <a:latin typeface="Times New Roman" pitchFamily="18" charset="0"/>
                          <a:ea typeface="宋体"/>
                          <a:cs typeface="Times New Roman" pitchFamily="18" charset="0"/>
                        </a:rPr>
                        <a:t> No.719</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Shengliangchen </a:t>
                      </a:r>
                      <a:endParaRPr lang="zh-CN" sz="1600" b="1" kern="100">
                        <a:latin typeface="Times New Roman" pitchFamily="18" charset="0"/>
                        <a:ea typeface="宋体"/>
                        <a:cs typeface="Times New Roman" pitchFamily="18" charset="0"/>
                      </a:endParaRPr>
                    </a:p>
                    <a:p>
                      <a:pPr algn="l">
                        <a:spcAft>
                          <a:spcPts val="0"/>
                        </a:spcAft>
                      </a:pPr>
                      <a:r>
                        <a:rPr lang="en-US" sz="1600" b="1" kern="100">
                          <a:latin typeface="Times New Roman" pitchFamily="18" charset="0"/>
                          <a:ea typeface="宋体"/>
                          <a:cs typeface="Times New Roman" pitchFamily="18" charset="0"/>
                        </a:rPr>
                        <a:t>No.901</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600" b="1" kern="100" dirty="0">
                          <a:latin typeface="Times New Roman" pitchFamily="18" charset="0"/>
                          <a:ea typeface="宋体"/>
                          <a:cs typeface="Times New Roman" pitchFamily="18" charset="0"/>
                        </a:rPr>
                        <a:t>Vessel</a:t>
                      </a:r>
                      <a:endParaRPr lang="zh-CN" sz="1600" b="1" kern="100" dirty="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Length (m)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32.28</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26.80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Engine power (kW)</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220.00</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400.00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600" b="1" kern="100">
                          <a:latin typeface="Times New Roman" pitchFamily="18" charset="0"/>
                          <a:ea typeface="宋体"/>
                          <a:cs typeface="Times New Roman" pitchFamily="18" charset="0"/>
                        </a:rPr>
                        <a:t>Mainline</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Diameter (mm)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3.6</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3.6</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Material</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Mono Nylon </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Mono Nylon </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Length (km)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110</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110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600" b="1" kern="100">
                          <a:latin typeface="Times New Roman" pitchFamily="18" charset="0"/>
                          <a:ea typeface="宋体"/>
                          <a:cs typeface="Times New Roman" pitchFamily="18" charset="0"/>
                        </a:rPr>
                        <a:t>Float</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Diameter (mm)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360</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360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Material</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Plastics (PVC)</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Plastics (PVC)</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600" b="1" kern="100">
                          <a:latin typeface="Times New Roman" pitchFamily="18" charset="0"/>
                          <a:ea typeface="宋体"/>
                          <a:cs typeface="Times New Roman" pitchFamily="18" charset="0"/>
                        </a:rPr>
                        <a:t>Float line</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Diameter (mm)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4.2</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5.0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Material</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Multifilament Nylon</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Multifilament Nylon</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Length (m)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20</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30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600" b="1" kern="100">
                          <a:latin typeface="Times New Roman" pitchFamily="18" charset="0"/>
                          <a:ea typeface="宋体"/>
                          <a:cs typeface="Times New Roman" pitchFamily="18" charset="0"/>
                        </a:rPr>
                        <a:t>Branch line</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Length (m)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18</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18</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Diameter (mm)</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1.2-3.0</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latin typeface="Times New Roman" pitchFamily="18" charset="0"/>
                          <a:ea typeface="宋体"/>
                          <a:cs typeface="Times New Roman" pitchFamily="18" charset="0"/>
                        </a:rPr>
                        <a:t>1.2-3.0</a:t>
                      </a:r>
                      <a:endParaRPr lang="zh-CN" sz="1600" b="1" kern="10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6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600" b="1" kern="100">
                          <a:latin typeface="Times New Roman" pitchFamily="18" charset="0"/>
                          <a:ea typeface="宋体"/>
                          <a:cs typeface="Times New Roman" pitchFamily="18" charset="0"/>
                        </a:rPr>
                        <a:t>Type</a:t>
                      </a:r>
                      <a:r>
                        <a:rPr lang="en-US" sz="1600" b="1" kern="100" baseline="30000">
                          <a:latin typeface="Times New Roman" pitchFamily="18" charset="0"/>
                          <a:ea typeface="宋体"/>
                          <a:cs typeface="Times New Roman" pitchFamily="18" charset="0"/>
                        </a:rPr>
                        <a:t>a</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a:solidFill>
                            <a:srgbClr val="000000"/>
                          </a:solidFill>
                          <a:latin typeface="Times New Roman" pitchFamily="18" charset="0"/>
                          <a:ea typeface="宋体"/>
                          <a:cs typeface="Times New Roman" pitchFamily="18" charset="0"/>
                        </a:rPr>
                        <a:t>1-16</a:t>
                      </a:r>
                      <a:endParaRPr lang="zh-CN" sz="16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600" b="1" kern="100" dirty="0">
                          <a:latin typeface="Times New Roman" pitchFamily="18" charset="0"/>
                          <a:ea typeface="宋体"/>
                          <a:cs typeface="Times New Roman" pitchFamily="18" charset="0"/>
                        </a:rPr>
                        <a:t>1-16</a:t>
                      </a:r>
                      <a:endParaRPr lang="zh-CN" sz="1600" b="1" kern="100" dirty="0">
                        <a:latin typeface="Times New Roman" pitchFamily="18" charset="0"/>
                        <a:ea typeface="宋体"/>
                        <a:cs typeface="Times New Roman" pitchFamily="18" charset="0"/>
                      </a:endParaRPr>
                    </a:p>
                  </a:txBody>
                  <a:tcPr marL="68580" marR="68580" marT="0" marB="0" anchor="ctr"/>
                </a:tc>
              </a:tr>
            </a:tbl>
          </a:graphicData>
        </a:graphic>
      </p:graphicFrame>
      <p:pic>
        <p:nvPicPr>
          <p:cNvPr id="4" name="Picture 2"/>
          <p:cNvPicPr>
            <a:picLocks noChangeAspect="1" noChangeArrowheads="1"/>
          </p:cNvPicPr>
          <p:nvPr/>
        </p:nvPicPr>
        <p:blipFill>
          <a:blip r:embed="rId5">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0"/>
            <a:ext cx="8077200" cy="1000108"/>
          </a:xfrm>
        </p:spPr>
        <p:txBody>
          <a:bodyPr>
            <a:normAutofit/>
          </a:bodyPr>
          <a:lstStyle/>
          <a:p>
            <a:r>
              <a:rPr lang="en-US" sz="2400" b="1" dirty="0" smtClean="0">
                <a:latin typeface="Times New Roman" pitchFamily="18" charset="0"/>
                <a:cs typeface="Times New Roman" pitchFamily="18" charset="0"/>
              </a:rPr>
              <a:t>Table 1 (continue)</a:t>
            </a:r>
            <a:endParaRPr lang="zh-CN" altLang="en-US" sz="2400" dirty="0"/>
          </a:p>
        </p:txBody>
      </p:sp>
      <p:graphicFrame>
        <p:nvGraphicFramePr>
          <p:cNvPr id="4" name="内容占位符 3"/>
          <p:cNvGraphicFramePr>
            <a:graphicFrameLocks noGrp="1"/>
          </p:cNvGraphicFramePr>
          <p:nvPr>
            <p:ph idx="1"/>
          </p:nvPr>
        </p:nvGraphicFramePr>
        <p:xfrm>
          <a:off x="785786" y="762000"/>
          <a:ext cx="8077200" cy="5918200"/>
        </p:xfrm>
        <a:graphic>
          <a:graphicData uri="http://schemas.openxmlformats.org/drawingml/2006/table">
            <a:tbl>
              <a:tblPr firstRow="1" bandRow="1">
                <a:tableStyleId>{5C22544A-7EE6-4342-B048-85BDC9FD1C3A}</a:tableStyleId>
              </a:tblPr>
              <a:tblGrid>
                <a:gridCol w="1500198"/>
                <a:gridCol w="1730682"/>
                <a:gridCol w="2698474"/>
                <a:gridCol w="2147846"/>
              </a:tblGrid>
              <a:tr h="370840">
                <a:tc>
                  <a:txBody>
                    <a:bodyPr/>
                    <a:lstStyle/>
                    <a:p>
                      <a:pPr algn="just">
                        <a:lnSpc>
                          <a:spcPct val="150000"/>
                        </a:lnSpc>
                        <a:spcAft>
                          <a:spcPts val="0"/>
                        </a:spcAft>
                      </a:pPr>
                      <a:r>
                        <a:rPr lang="en-US" sz="1200" b="1" kern="100" dirty="0">
                          <a:latin typeface="Times New Roman" pitchFamily="18" charset="0"/>
                          <a:ea typeface="宋体"/>
                          <a:cs typeface="Times New Roman" pitchFamily="18" charset="0"/>
                        </a:rPr>
                        <a:t>Year</a:t>
                      </a:r>
                      <a:endParaRPr lang="zh-CN" sz="1200" b="1" kern="100" dirty="0">
                        <a:latin typeface="Times New Roman" pitchFamily="18" charset="0"/>
                        <a:ea typeface="宋体"/>
                        <a:cs typeface="Times New Roman" pitchFamily="18" charset="0"/>
                      </a:endParaRPr>
                    </a:p>
                  </a:txBody>
                  <a:tcPr marL="68580" marR="68580" marT="0" marB="0" anchor="ctr"/>
                </a:tc>
                <a:tc>
                  <a:txBody>
                    <a:bodyPr/>
                    <a:lstStyle/>
                    <a:p>
                      <a:pPr algn="just">
                        <a:lnSpc>
                          <a:spcPct val="150000"/>
                        </a:lnSpc>
                        <a:spcAft>
                          <a:spcPts val="0"/>
                        </a:spcAft>
                      </a:pPr>
                      <a:endParaRPr lang="zh-CN" sz="1200" b="1" kern="100" dirty="0">
                        <a:latin typeface="Times New Roman" pitchFamily="18" charset="0"/>
                        <a:ea typeface="宋体"/>
                        <a:cs typeface="Times New Roman" pitchFamily="18" charset="0"/>
                      </a:endParaRPr>
                    </a:p>
                  </a:txBody>
                  <a:tcPr marL="68580" marR="68580" marT="0" marB="0" anchor="ctr"/>
                </a:tc>
                <a:tc>
                  <a:txBody>
                    <a:bodyPr/>
                    <a:lstStyle/>
                    <a:p>
                      <a:pPr algn="just">
                        <a:lnSpc>
                          <a:spcPct val="150000"/>
                        </a:lnSpc>
                        <a:spcAft>
                          <a:spcPts val="0"/>
                        </a:spcAft>
                      </a:pPr>
                      <a:r>
                        <a:rPr lang="en-US" sz="1200" b="1" kern="100" dirty="0" smtClean="0">
                          <a:latin typeface="Times New Roman" pitchFamily="18" charset="0"/>
                          <a:ea typeface="宋体"/>
                          <a:cs typeface="Times New Roman" pitchFamily="18" charset="0"/>
                        </a:rPr>
                        <a:t>2009</a:t>
                      </a:r>
                      <a:endParaRPr lang="en-US" sz="1200" b="1" kern="100" dirty="0">
                        <a:latin typeface="Times New Roman" pitchFamily="18" charset="0"/>
                        <a:ea typeface="宋体"/>
                        <a:cs typeface="Times New Roman" pitchFamily="18" charset="0"/>
                      </a:endParaRPr>
                    </a:p>
                  </a:txBody>
                  <a:tcPr marL="68580" marR="68580" marT="0" marB="0" anchor="ctr"/>
                </a:tc>
                <a:tc>
                  <a:txBody>
                    <a:bodyPr/>
                    <a:lstStyle/>
                    <a:p>
                      <a:pPr algn="just">
                        <a:lnSpc>
                          <a:spcPct val="150000"/>
                        </a:lnSpc>
                        <a:spcAft>
                          <a:spcPts val="0"/>
                        </a:spcAft>
                      </a:pPr>
                      <a:r>
                        <a:rPr lang="en-US" sz="1200" b="1" kern="100" dirty="0" smtClean="0">
                          <a:latin typeface="Times New Roman" pitchFamily="18" charset="0"/>
                          <a:ea typeface="宋体"/>
                          <a:cs typeface="Times New Roman" pitchFamily="18" charset="0"/>
                        </a:rPr>
                        <a:t>2010</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l">
                        <a:spcAft>
                          <a:spcPts val="0"/>
                        </a:spcAft>
                      </a:pPr>
                      <a:r>
                        <a:rPr lang="en-US" sz="1200" b="1" kern="100">
                          <a:latin typeface="Times New Roman" pitchFamily="18" charset="0"/>
                          <a:ea typeface="宋体"/>
                          <a:cs typeface="Times New Roman" pitchFamily="18" charset="0"/>
                        </a:rPr>
                        <a:t>Name of vessel</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endParaRPr lang="zh-CN" sz="1200" b="1" kern="100" dirty="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err="1" smtClean="0">
                          <a:latin typeface="Times New Roman" pitchFamily="18" charset="0"/>
                          <a:ea typeface="宋体"/>
                          <a:cs typeface="Times New Roman" pitchFamily="18" charset="0"/>
                        </a:rPr>
                        <a:t>Shenglianchen</a:t>
                      </a:r>
                      <a:r>
                        <a:rPr lang="en-US" sz="1200" b="1" kern="100" dirty="0" smtClean="0">
                          <a:latin typeface="Times New Roman" pitchFamily="18" charset="0"/>
                          <a:ea typeface="宋体"/>
                          <a:cs typeface="Times New Roman" pitchFamily="18" charset="0"/>
                        </a:rPr>
                        <a:t> No.719</a:t>
                      </a:r>
                      <a:endParaRPr lang="zh-CN" altLang="en-US" sz="1200" b="1" kern="100" dirty="0" smtClean="0">
                        <a:latin typeface="Times New Roman" pitchFamily="18" charset="0"/>
                        <a:ea typeface="+mn-ea"/>
                        <a:cs typeface="Times New Roman" pitchFamily="18" charset="0"/>
                      </a:endParaRPr>
                    </a:p>
                    <a:p>
                      <a:pPr algn="just">
                        <a:spcAft>
                          <a:spcPts val="0"/>
                        </a:spcAft>
                      </a:pPr>
                      <a:endParaRPr lang="en-US" sz="1200" b="1" kern="100" dirty="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err="1" smtClean="0">
                          <a:latin typeface="Times New Roman" pitchFamily="18" charset="0"/>
                          <a:ea typeface="宋体"/>
                          <a:cs typeface="Times New Roman" pitchFamily="18" charset="0"/>
                        </a:rPr>
                        <a:t>Shenglianchen</a:t>
                      </a:r>
                      <a:r>
                        <a:rPr lang="en-US" sz="1200" b="1" kern="100" dirty="0" smtClean="0">
                          <a:latin typeface="Times New Roman" pitchFamily="18" charset="0"/>
                          <a:ea typeface="宋体"/>
                          <a:cs typeface="Times New Roman" pitchFamily="18" charset="0"/>
                        </a:rPr>
                        <a:t> No.719</a:t>
                      </a:r>
                      <a:endParaRPr lang="zh-CN" altLang="en-US" sz="1200" b="1" kern="100" dirty="0" smtClean="0">
                        <a:latin typeface="Times New Roman" pitchFamily="18" charset="0"/>
                        <a:ea typeface="+mn-ea"/>
                        <a:cs typeface="Times New Roman" pitchFamily="18" charset="0"/>
                      </a:endParaRPr>
                    </a:p>
                    <a:p>
                      <a:pPr algn="l">
                        <a:spcAft>
                          <a:spcPts val="0"/>
                        </a:spcAft>
                      </a:pP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200" b="1" kern="100" dirty="0">
                          <a:latin typeface="Times New Roman" pitchFamily="18" charset="0"/>
                          <a:ea typeface="宋体"/>
                          <a:cs typeface="Times New Roman" pitchFamily="18" charset="0"/>
                        </a:rPr>
                        <a:t>Hook</a:t>
                      </a:r>
                      <a:endParaRPr lang="zh-CN" sz="1200" b="1" kern="100" dirty="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Ring Hook size</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35</a:t>
                      </a:r>
                      <a:endParaRPr lang="zh-CN" sz="1200" b="1" kern="100" dirty="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35</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Hooks between floats (HBF)</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21 or 25</a:t>
                      </a:r>
                      <a:endParaRPr lang="zh-CN" sz="1200" b="1" kern="100" dirty="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21 or 25</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Hook spacing (m)</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43.5</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41.2</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Circle Hook size</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17/0</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17/0</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200" b="1" kern="100">
                          <a:latin typeface="Times New Roman" pitchFamily="18" charset="0"/>
                          <a:ea typeface="宋体"/>
                          <a:cs typeface="Times New Roman" pitchFamily="18" charset="0"/>
                        </a:rPr>
                        <a:t>Bait</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Type</a:t>
                      </a:r>
                      <a:endParaRPr lang="zh-CN" sz="1200" b="1" kern="100">
                        <a:latin typeface="Times New Roman" pitchFamily="18" charset="0"/>
                        <a:ea typeface="宋体"/>
                        <a:cs typeface="Times New Roman" pitchFamily="18" charset="0"/>
                      </a:endParaRPr>
                    </a:p>
                  </a:txBody>
                  <a:tcPr marL="68580" marR="68580" marT="0" marB="0" anchor="ctr"/>
                </a:tc>
                <a:tc gridSpan="2">
                  <a:txBody>
                    <a:bodyPr/>
                    <a:lstStyle/>
                    <a:p>
                      <a:pPr algn="l">
                        <a:spcAft>
                          <a:spcPts val="0"/>
                        </a:spcAft>
                      </a:pPr>
                      <a:r>
                        <a:rPr lang="en-US" sz="1200" b="1" kern="100" dirty="0">
                          <a:latin typeface="Times New Roman" pitchFamily="18" charset="0"/>
                          <a:ea typeface="宋体"/>
                          <a:cs typeface="Times New Roman" pitchFamily="18" charset="0"/>
                        </a:rPr>
                        <a:t>Blue mackerel </a:t>
                      </a:r>
                      <a:r>
                        <a:rPr lang="en-US" sz="1200" b="1" kern="100" dirty="0" err="1">
                          <a:latin typeface="Times New Roman" pitchFamily="18" charset="0"/>
                          <a:ea typeface="宋体"/>
                          <a:cs typeface="Times New Roman" pitchFamily="18" charset="0"/>
                        </a:rPr>
                        <a:t>scad</a:t>
                      </a:r>
                      <a:r>
                        <a:rPr lang="en-US" sz="1200" b="1" kern="100" dirty="0">
                          <a:latin typeface="Times New Roman" pitchFamily="18" charset="0"/>
                          <a:ea typeface="宋体"/>
                          <a:cs typeface="Times New Roman" pitchFamily="18" charset="0"/>
                        </a:rPr>
                        <a:t>/squid</a:t>
                      </a:r>
                      <a:endParaRPr lang="zh-CN" sz="1200" b="1" kern="100" dirty="0">
                        <a:latin typeface="Times New Roman" pitchFamily="18" charset="0"/>
                        <a:ea typeface="宋体"/>
                        <a:cs typeface="Times New Roman" pitchFamily="18" charset="0"/>
                      </a:endParaRPr>
                    </a:p>
                  </a:txBody>
                  <a:tcPr marL="68580" marR="68580" marT="0" marB="0" anchor="ctr"/>
                </a:tc>
                <a:tc hMerge="1">
                  <a:txBody>
                    <a:bodyPr/>
                    <a:lstStyle/>
                    <a:p>
                      <a:endParaRPr lang="zh-CN" altLang="en-US"/>
                    </a:p>
                  </a:txBody>
                  <a:tcP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Size (g)</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150</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150</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200" b="1" kern="100">
                          <a:latin typeface="Times New Roman" pitchFamily="18" charset="0"/>
                          <a:ea typeface="宋体"/>
                          <a:cs typeface="Times New Roman" pitchFamily="18" charset="0"/>
                        </a:rPr>
                        <a:t>Operational</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Vessel speed (deployment) </a:t>
                      </a:r>
                      <a:endParaRPr lang="zh-CN" sz="1200" b="1" kern="100">
                        <a:latin typeface="Times New Roman" pitchFamily="18" charset="0"/>
                        <a:ea typeface="宋体"/>
                        <a:cs typeface="Times New Roman" pitchFamily="18" charset="0"/>
                      </a:endParaRPr>
                    </a:p>
                    <a:p>
                      <a:pPr algn="just">
                        <a:spcAft>
                          <a:spcPts val="0"/>
                        </a:spcAft>
                      </a:pPr>
                      <a:r>
                        <a:rPr lang="en-US" sz="1200" b="1" kern="100">
                          <a:latin typeface="Times New Roman" pitchFamily="18" charset="0"/>
                          <a:ea typeface="宋体"/>
                          <a:cs typeface="Times New Roman" pitchFamily="18" charset="0"/>
                        </a:rPr>
                        <a:t>(m s</a:t>
                      </a:r>
                      <a:r>
                        <a:rPr lang="en-US" sz="1200" b="1" kern="100" baseline="30000">
                          <a:latin typeface="Times New Roman" pitchFamily="18" charset="0"/>
                          <a:ea typeface="宋体"/>
                          <a:cs typeface="Times New Roman" pitchFamily="18" charset="0"/>
                        </a:rPr>
                        <a:t>-1</a:t>
                      </a:r>
                      <a:r>
                        <a:rPr lang="en-US" sz="1200" b="1" kern="100">
                          <a:latin typeface="Times New Roman" pitchFamily="18" charset="0"/>
                          <a:ea typeface="宋体"/>
                          <a:cs typeface="Times New Roman" pitchFamily="18" charset="0"/>
                        </a:rPr>
                        <a:t>)</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3.86</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3.86</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Line shooter speed (m s</a:t>
                      </a:r>
                      <a:r>
                        <a:rPr lang="en-US" sz="1200" b="1" kern="100" baseline="30000">
                          <a:latin typeface="Times New Roman" pitchFamily="18" charset="0"/>
                          <a:ea typeface="宋体"/>
                          <a:cs typeface="Times New Roman" pitchFamily="18" charset="0"/>
                        </a:rPr>
                        <a:t>-1</a:t>
                      </a:r>
                      <a:r>
                        <a:rPr lang="en-US" sz="1200" b="1" kern="100">
                          <a:latin typeface="Times New Roman" pitchFamily="18" charset="0"/>
                          <a:ea typeface="宋体"/>
                          <a:cs typeface="Times New Roman" pitchFamily="18" charset="0"/>
                        </a:rPr>
                        <a:t>)</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5.66</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5.40</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Time taken to shoot </a:t>
                      </a:r>
                      <a:endParaRPr lang="zh-CN" sz="1200" b="1" kern="100">
                        <a:latin typeface="Times New Roman" pitchFamily="18" charset="0"/>
                        <a:ea typeface="宋体"/>
                        <a:cs typeface="Times New Roman" pitchFamily="18" charset="0"/>
                      </a:endParaRPr>
                    </a:p>
                    <a:p>
                      <a:pPr algn="just">
                        <a:spcAft>
                          <a:spcPts val="0"/>
                        </a:spcAft>
                      </a:pPr>
                      <a:r>
                        <a:rPr lang="en-US" sz="1200" b="1" kern="100">
                          <a:latin typeface="Times New Roman" pitchFamily="18" charset="0"/>
                          <a:ea typeface="宋体"/>
                          <a:cs typeface="Times New Roman" pitchFamily="18" charset="0"/>
                        </a:rPr>
                        <a:t>between hooks (s)</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8.0</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8.0</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Length of the mainline between floats (m)</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1177</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1123</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r>
                        <a:rPr lang="en-US" sz="1200" b="1" kern="100">
                          <a:latin typeface="Times New Roman" pitchFamily="18" charset="0"/>
                          <a:ea typeface="宋体"/>
                          <a:cs typeface="Times New Roman" pitchFamily="18" charset="0"/>
                        </a:rPr>
                        <a:t>Sea-surface horizontal distance between floats (m)</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a:latin typeface="Times New Roman" pitchFamily="18" charset="0"/>
                          <a:ea typeface="宋体"/>
                          <a:cs typeface="Times New Roman" pitchFamily="18" charset="0"/>
                        </a:rPr>
                        <a:t>803</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803</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200" b="1" kern="0">
                          <a:latin typeface="Times New Roman" pitchFamily="18" charset="0"/>
                          <a:ea typeface="宋体"/>
                          <a:cs typeface="Times New Roman" pitchFamily="18" charset="0"/>
                        </a:rPr>
                        <a:t>survey duration</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0">
                          <a:latin typeface="Times New Roman" pitchFamily="18" charset="0"/>
                          <a:ea typeface="宋体"/>
                          <a:cs typeface="Times New Roman" pitchFamily="18" charset="0"/>
                        </a:rPr>
                        <a:t>Oct.- Dec. 2009</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Oct. 2010 –Jan. 2011</a:t>
                      </a:r>
                      <a:endParaRPr lang="zh-CN" sz="1200" b="1" kern="100" dirty="0">
                        <a:latin typeface="Times New Roman" pitchFamily="18" charset="0"/>
                        <a:ea typeface="宋体"/>
                        <a:cs typeface="Times New Roman" pitchFamily="18" charset="0"/>
                      </a:endParaRPr>
                    </a:p>
                  </a:txBody>
                  <a:tcPr marL="68580" marR="68580" marT="0" marB="0" anchor="ctr"/>
                </a:tc>
              </a:tr>
              <a:tr h="370840">
                <a:tc>
                  <a:txBody>
                    <a:bodyPr/>
                    <a:lstStyle/>
                    <a:p>
                      <a:pPr algn="just">
                        <a:spcAft>
                          <a:spcPts val="0"/>
                        </a:spcAft>
                      </a:pPr>
                      <a:r>
                        <a:rPr lang="en-US" sz="1200" b="1" kern="0">
                          <a:latin typeface="Times New Roman" pitchFamily="18" charset="0"/>
                          <a:ea typeface="宋体"/>
                          <a:cs typeface="Times New Roman" pitchFamily="18" charset="0"/>
                        </a:rPr>
                        <a:t>survey area</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just">
                        <a:spcAft>
                          <a:spcPts val="0"/>
                        </a:spcAft>
                      </a:pPr>
                      <a:endParaRPr lang="en-US"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0">
                          <a:latin typeface="Times New Roman" pitchFamily="18" charset="0"/>
                          <a:ea typeface="宋体"/>
                          <a:cs typeface="Times New Roman" pitchFamily="18" charset="0"/>
                        </a:rPr>
                        <a:t>6</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00</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N-2</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00</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S, </a:t>
                      </a:r>
                      <a:endParaRPr lang="zh-CN" sz="1200" b="1" kern="100">
                        <a:latin typeface="Times New Roman" pitchFamily="18" charset="0"/>
                        <a:ea typeface="宋体"/>
                        <a:cs typeface="Times New Roman" pitchFamily="18" charset="0"/>
                      </a:endParaRPr>
                    </a:p>
                    <a:p>
                      <a:pPr algn="l">
                        <a:spcAft>
                          <a:spcPts val="0"/>
                        </a:spcAft>
                      </a:pPr>
                      <a:r>
                        <a:rPr lang="en-US" sz="1200" b="1" kern="0">
                          <a:latin typeface="Times New Roman" pitchFamily="18" charset="0"/>
                          <a:ea typeface="宋体"/>
                          <a:cs typeface="Times New Roman" pitchFamily="18" charset="0"/>
                        </a:rPr>
                        <a:t>168</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00</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E- 178</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00</a:t>
                      </a:r>
                      <a:r>
                        <a:rPr lang="zh-CN" sz="1200" b="1" kern="0">
                          <a:latin typeface="Times New Roman" pitchFamily="18" charset="0"/>
                          <a:ea typeface="宋体"/>
                          <a:cs typeface="Times New Roman" pitchFamily="18" charset="0"/>
                        </a:rPr>
                        <a:t>′</a:t>
                      </a:r>
                      <a:r>
                        <a:rPr lang="en-US" sz="1200" b="1" kern="0">
                          <a:latin typeface="Times New Roman" pitchFamily="18" charset="0"/>
                          <a:ea typeface="宋体"/>
                          <a:cs typeface="Times New Roman" pitchFamily="18" charset="0"/>
                        </a:rPr>
                        <a:t>E</a:t>
                      </a:r>
                      <a:endParaRPr lang="zh-CN" sz="1200" b="1" kern="100">
                        <a:latin typeface="Times New Roman" pitchFamily="18" charset="0"/>
                        <a:ea typeface="宋体"/>
                        <a:cs typeface="Times New Roman" pitchFamily="18" charset="0"/>
                      </a:endParaRPr>
                    </a:p>
                  </a:txBody>
                  <a:tcPr marL="68580" marR="68580" marT="0" marB="0" anchor="ctr"/>
                </a:tc>
                <a:tc>
                  <a:txBody>
                    <a:bodyPr/>
                    <a:lstStyle/>
                    <a:p>
                      <a:pPr algn="l">
                        <a:spcAft>
                          <a:spcPts val="0"/>
                        </a:spcAft>
                      </a:pPr>
                      <a:r>
                        <a:rPr lang="en-US" sz="1200" b="1" kern="100" dirty="0">
                          <a:latin typeface="Times New Roman" pitchFamily="18" charset="0"/>
                          <a:ea typeface="宋体"/>
                          <a:cs typeface="Times New Roman" pitchFamily="18" charset="0"/>
                        </a:rPr>
                        <a:t>0</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48</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N-3</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34</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S, </a:t>
                      </a:r>
                      <a:endParaRPr lang="zh-CN" sz="1200" b="1" kern="100" dirty="0">
                        <a:latin typeface="Times New Roman" pitchFamily="18" charset="0"/>
                        <a:ea typeface="宋体"/>
                        <a:cs typeface="Times New Roman" pitchFamily="18" charset="0"/>
                      </a:endParaRPr>
                    </a:p>
                    <a:p>
                      <a:pPr algn="l">
                        <a:spcAft>
                          <a:spcPts val="0"/>
                        </a:spcAft>
                      </a:pPr>
                      <a:r>
                        <a:rPr lang="en-US" sz="1200" b="1" kern="100" dirty="0">
                          <a:latin typeface="Times New Roman" pitchFamily="18" charset="0"/>
                          <a:ea typeface="宋体"/>
                          <a:cs typeface="Times New Roman" pitchFamily="18" charset="0"/>
                        </a:rPr>
                        <a:t>169</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00</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E - 179</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59</a:t>
                      </a:r>
                      <a:r>
                        <a:rPr lang="zh-CN" sz="1200" b="1" kern="100" dirty="0">
                          <a:latin typeface="Times New Roman" pitchFamily="18" charset="0"/>
                          <a:ea typeface="宋体"/>
                          <a:cs typeface="Times New Roman" pitchFamily="18" charset="0"/>
                        </a:rPr>
                        <a:t>′</a:t>
                      </a:r>
                      <a:r>
                        <a:rPr lang="en-US" sz="1200" b="1" kern="100" dirty="0">
                          <a:latin typeface="Times New Roman" pitchFamily="18" charset="0"/>
                          <a:ea typeface="宋体"/>
                          <a:cs typeface="Times New Roman" pitchFamily="18" charset="0"/>
                        </a:rPr>
                        <a:t>E</a:t>
                      </a:r>
                      <a:endParaRPr lang="zh-CN" sz="1200" b="1" kern="100" dirty="0">
                        <a:latin typeface="Times New Roman" pitchFamily="18" charset="0"/>
                        <a:ea typeface="宋体"/>
                        <a:cs typeface="Times New Roman" pitchFamily="18" charset="0"/>
                      </a:endParaRPr>
                    </a:p>
                  </a:txBody>
                  <a:tcPr marL="68580" marR="68580" marT="0" marB="0" anchor="ctr"/>
                </a:tc>
              </a:tr>
            </a:tbl>
          </a:graphicData>
        </a:graphic>
      </p:graphicFrame>
      <p:pic>
        <p:nvPicPr>
          <p:cNvPr id="6" name="Picture 2"/>
          <p:cNvPicPr>
            <a:picLocks noChangeAspect="1" noChangeArrowheads="1"/>
          </p:cNvPicPr>
          <p:nvPr/>
        </p:nvPicPr>
        <p:blipFill>
          <a:blip r:embed="rId2">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altLang="zh-CN" dirty="0"/>
              <a:t>The survey areas </a:t>
            </a:r>
            <a:endParaRPr lang="zh-CN" altLang="zh-CN" dirty="0"/>
          </a:p>
        </p:txBody>
      </p:sp>
      <p:pic>
        <p:nvPicPr>
          <p:cNvPr id="6" name="图片 5"/>
          <p:cNvPicPr/>
          <p:nvPr/>
        </p:nvPicPr>
        <p:blipFill>
          <a:blip r:embed="rId5">
            <a:extLst>
              <a:ext uri="{28A0092B-C50C-407E-A947-70E740481C1C}">
                <a14:useLocalDpi xmlns="" xmlns:a14="http://schemas.microsoft.com/office/drawing/2010/main" val="0"/>
              </a:ext>
            </a:extLst>
          </a:blip>
          <a:srcRect/>
          <a:stretch>
            <a:fillRect/>
          </a:stretch>
        </p:blipFill>
        <p:spPr bwMode="auto">
          <a:xfrm>
            <a:off x="1043608" y="1484784"/>
            <a:ext cx="7632848" cy="5373216"/>
          </a:xfrm>
          <a:prstGeom prst="rect">
            <a:avLst/>
          </a:prstGeom>
          <a:noFill/>
          <a:ln>
            <a:noFill/>
          </a:ln>
        </p:spPr>
      </p:pic>
      <p:pic>
        <p:nvPicPr>
          <p:cNvPr id="4"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63100949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altLang="zh-CN" dirty="0"/>
              <a:t>The survey fishing gears</a:t>
            </a:r>
            <a:endParaRPr lang="zh-CN" altLang="zh-CN" dirty="0"/>
          </a:p>
        </p:txBody>
      </p:sp>
      <p:pic>
        <p:nvPicPr>
          <p:cNvPr id="5" name="图片 4"/>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115616" y="1412776"/>
            <a:ext cx="5328592" cy="2162175"/>
          </a:xfrm>
          <a:prstGeom prst="rect">
            <a:avLst/>
          </a:prstGeom>
          <a:noFill/>
          <a:ln>
            <a:noFill/>
          </a:ln>
        </p:spPr>
      </p:pic>
      <p:sp>
        <p:nvSpPr>
          <p:cNvPr id="8" name="TextBox 7"/>
          <p:cNvSpPr txBox="1"/>
          <p:nvPr/>
        </p:nvSpPr>
        <p:spPr>
          <a:xfrm>
            <a:off x="6029046" y="3205619"/>
            <a:ext cx="3115535" cy="369332"/>
          </a:xfrm>
          <a:prstGeom prst="rect">
            <a:avLst/>
          </a:prstGeom>
          <a:noFill/>
        </p:spPr>
        <p:txBody>
          <a:bodyPr wrap="square" rtlCol="0">
            <a:spAutoFit/>
          </a:bodyPr>
          <a:lstStyle/>
          <a:p>
            <a:pPr algn="just"/>
            <a:r>
              <a:rPr lang="en-US" altLang="zh-CN" dirty="0" smtClean="0"/>
              <a:t>The traditional fishing gear</a:t>
            </a:r>
            <a:endParaRPr lang="zh-CN" altLang="en-US" dirty="0"/>
          </a:p>
        </p:txBody>
      </p:sp>
      <p:sp>
        <p:nvSpPr>
          <p:cNvPr id="9" name="TextBox 8"/>
          <p:cNvSpPr txBox="1"/>
          <p:nvPr/>
        </p:nvSpPr>
        <p:spPr>
          <a:xfrm>
            <a:off x="6028465" y="6133946"/>
            <a:ext cx="3115535" cy="369332"/>
          </a:xfrm>
          <a:prstGeom prst="rect">
            <a:avLst/>
          </a:prstGeom>
          <a:noFill/>
        </p:spPr>
        <p:txBody>
          <a:bodyPr wrap="square" rtlCol="0">
            <a:spAutoFit/>
          </a:bodyPr>
          <a:lstStyle/>
          <a:p>
            <a:pPr algn="just"/>
            <a:r>
              <a:rPr lang="en-US" altLang="zh-CN" dirty="0" smtClean="0"/>
              <a:t>The experimental fishing gear</a:t>
            </a:r>
            <a:endParaRPr lang="zh-CN" altLang="en-US" dirty="0"/>
          </a:p>
        </p:txBody>
      </p:sp>
      <p:pic>
        <p:nvPicPr>
          <p:cNvPr id="7" name="图片 6" descr="试验钩"/>
          <p:cNvPicPr/>
          <p:nvPr/>
        </p:nvPicPr>
        <p:blipFill>
          <a:blip r:embed="rId6"/>
          <a:srcRect/>
          <a:stretch>
            <a:fillRect/>
          </a:stretch>
        </p:blipFill>
        <p:spPr bwMode="auto">
          <a:xfrm>
            <a:off x="1071538" y="4214818"/>
            <a:ext cx="4933950" cy="1947545"/>
          </a:xfrm>
          <a:prstGeom prst="rect">
            <a:avLst/>
          </a:prstGeom>
          <a:noFill/>
          <a:ln w="9525">
            <a:noFill/>
            <a:miter lim="800000"/>
            <a:headEnd/>
            <a:tailEnd/>
          </a:ln>
        </p:spPr>
      </p:pic>
      <p:pic>
        <p:nvPicPr>
          <p:cNvPr id="10" name="Picture 2"/>
          <p:cNvPicPr>
            <a:picLocks noChangeAspect="1" noChangeArrowheads="1"/>
          </p:cNvPicPr>
          <p:nvPr/>
        </p:nvPicPr>
        <p:blipFill>
          <a:blip r:embed="rId7">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0241422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622502"/>
          </a:xfrm>
        </p:spPr>
        <p:txBody>
          <a:bodyPr>
            <a:normAutofit/>
          </a:bodyPr>
          <a:lstStyle/>
          <a:p>
            <a:pPr lvl="2"/>
            <a:r>
              <a:rPr lang="en-US" sz="2800" b="1" dirty="0"/>
              <a:t>Data collection</a:t>
            </a:r>
            <a:endParaRPr lang="zh-CN" sz="2800" dirty="0"/>
          </a:p>
        </p:txBody>
      </p:sp>
      <p:sp>
        <p:nvSpPr>
          <p:cNvPr id="3" name="Content Placeholder 2"/>
          <p:cNvSpPr>
            <a:spLocks noGrp="1"/>
          </p:cNvSpPr>
          <p:nvPr>
            <p:ph sz="half" idx="1"/>
            <p:custDataLst>
              <p:tags r:id="rId3"/>
            </p:custDataLst>
          </p:nvPr>
        </p:nvSpPr>
        <p:spPr>
          <a:xfrm>
            <a:off x="838200" y="1000108"/>
            <a:ext cx="7910264" cy="5597244"/>
          </a:xfrm>
        </p:spPr>
        <p:txBody>
          <a:bodyPr>
            <a:noAutofit/>
          </a:bodyPr>
          <a:lstStyle/>
          <a:p>
            <a:pPr algn="just"/>
            <a:r>
              <a:rPr lang="en-US" altLang="zh-CN" dirty="0" smtClean="0"/>
              <a:t>operation parameters</a:t>
            </a:r>
          </a:p>
          <a:p>
            <a:pPr algn="just"/>
            <a:r>
              <a:rPr lang="en-US" dirty="0" smtClean="0"/>
              <a:t>the code of hook with which a fish was caught</a:t>
            </a:r>
          </a:p>
          <a:p>
            <a:pPr algn="just"/>
            <a:r>
              <a:rPr lang="en-US" dirty="0" smtClean="0"/>
              <a:t>number of hooked </a:t>
            </a:r>
            <a:r>
              <a:rPr lang="en-US" dirty="0" err="1" smtClean="0"/>
              <a:t>bigeye</a:t>
            </a:r>
            <a:r>
              <a:rPr lang="en-US" dirty="0" smtClean="0"/>
              <a:t> and </a:t>
            </a:r>
            <a:r>
              <a:rPr lang="en-US" dirty="0" err="1" smtClean="0"/>
              <a:t>yellowfin</a:t>
            </a:r>
            <a:r>
              <a:rPr lang="en-US" dirty="0" smtClean="0"/>
              <a:t> tuna per day</a:t>
            </a:r>
          </a:p>
          <a:p>
            <a:pPr algn="just"/>
            <a:r>
              <a:rPr lang="en-US" dirty="0" smtClean="0"/>
              <a:t>the fork length of </a:t>
            </a:r>
            <a:r>
              <a:rPr lang="en-US" dirty="0" err="1" smtClean="0"/>
              <a:t>bigeye</a:t>
            </a:r>
            <a:r>
              <a:rPr lang="en-US" dirty="0" smtClean="0"/>
              <a:t> and </a:t>
            </a:r>
            <a:r>
              <a:rPr lang="en-US" dirty="0" err="1" smtClean="0"/>
              <a:t>yellowfin</a:t>
            </a:r>
            <a:r>
              <a:rPr lang="en-US" dirty="0" smtClean="0"/>
              <a:t> tuna</a:t>
            </a:r>
            <a:endParaRPr lang="en-US" altLang="zh-CN" dirty="0" smtClean="0"/>
          </a:p>
          <a:p>
            <a:pPr algn="just"/>
            <a:r>
              <a:rPr lang="en-US" dirty="0" smtClean="0"/>
              <a:t>the temperature vertical profile</a:t>
            </a:r>
          </a:p>
          <a:p>
            <a:pPr algn="just"/>
            <a:r>
              <a:rPr lang="en-US" dirty="0" smtClean="0"/>
              <a:t>the actual hook depth</a:t>
            </a:r>
          </a:p>
          <a:p>
            <a:pPr algn="just"/>
            <a:r>
              <a:rPr lang="en-US" dirty="0" smtClean="0"/>
              <a:t>three dimensional current profiles </a:t>
            </a:r>
            <a:endParaRPr lang="zh-CN" dirty="0"/>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7080138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1599000803"/>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altLang="zh-CN" dirty="0" smtClean="0"/>
              <a:t>Methods</a:t>
            </a:r>
            <a:r>
              <a:rPr lang="zh-CN" dirty="0" smtClean="0"/>
              <a:t> </a:t>
            </a:r>
            <a:endParaRPr lang="zh-CN" dirty="0"/>
          </a:p>
        </p:txBody>
      </p:sp>
      <p:pic>
        <p:nvPicPr>
          <p:cNvPr id="4" name="Picture 2"/>
          <p:cNvPicPr>
            <a:picLocks noChangeAspect="1" noChangeArrowheads="1"/>
          </p:cNvPicPr>
          <p:nvPr/>
        </p:nvPicPr>
        <p:blipFill>
          <a:blip r:embed="rId7">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214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8596" y="357166"/>
            <a:ext cx="8077200" cy="1143000"/>
          </a:xfrm>
        </p:spPr>
        <p:txBody>
          <a:bodyPr/>
          <a:lstStyle/>
          <a:p>
            <a:pPr marL="280988" lvl="0" indent="-280988"/>
            <a:r>
              <a:rPr lang="en-US" altLang="zh-CN" dirty="0"/>
              <a:t>Analytical method</a:t>
            </a:r>
            <a:r>
              <a:rPr lang="en-US" altLang="zh-CN" i="1" dirty="0"/>
              <a:t> </a:t>
            </a:r>
            <a:r>
              <a:rPr lang="en-US" altLang="zh-CN" dirty="0"/>
              <a:t>of hook depth</a:t>
            </a:r>
            <a:endParaRPr lang="zh-CN" altLang="zh-CN" dirty="0">
              <a:effectLst>
                <a:outerShdw blurRad="38100" dist="38100" dir="2700000" algn="tl">
                  <a:srgbClr val="000000">
                    <a:alpha val="43137"/>
                  </a:srgbClr>
                </a:outerShdw>
              </a:effectLst>
            </a:endParaRPr>
          </a:p>
        </p:txBody>
      </p:sp>
      <p:sp>
        <p:nvSpPr>
          <p:cNvPr id="3" name="Content Placeholder 2"/>
          <p:cNvSpPr>
            <a:spLocks noGrp="1"/>
          </p:cNvSpPr>
          <p:nvPr>
            <p:ph sz="half" idx="1"/>
            <p:custDataLst>
              <p:tags r:id="rId3"/>
            </p:custDataLst>
          </p:nvPr>
        </p:nvSpPr>
        <p:spPr>
          <a:xfrm>
            <a:off x="838200" y="1524000"/>
            <a:ext cx="7910264" cy="5073352"/>
          </a:xfrm>
        </p:spPr>
        <p:txBody>
          <a:bodyPr>
            <a:noAutofit/>
          </a:bodyPr>
          <a:lstStyle/>
          <a:p>
            <a:pPr algn="just"/>
            <a:r>
              <a:rPr lang="en-US" altLang="zh-CN" sz="2400" dirty="0"/>
              <a:t>The actual depths </a:t>
            </a:r>
            <a:r>
              <a:rPr lang="en-US" altLang="zh-CN" sz="2400" dirty="0" smtClean="0"/>
              <a:t>of traditional fishing gears were </a:t>
            </a:r>
            <a:r>
              <a:rPr lang="en-US" altLang="zh-CN" sz="2400" dirty="0"/>
              <a:t>measured by TDRs and their theoretical hook depths were calculated by the catenary curve </a:t>
            </a:r>
            <a:r>
              <a:rPr lang="en-US" altLang="zh-CN" sz="2400" dirty="0" smtClean="0"/>
              <a:t>equation.</a:t>
            </a:r>
            <a:endParaRPr lang="zh-CN" sz="2400" dirty="0"/>
          </a:p>
          <a:p>
            <a:pPr algn="just"/>
            <a:r>
              <a:rPr lang="en-US" altLang="zh-CN" sz="2400" dirty="0"/>
              <a:t>The </a:t>
            </a:r>
            <a:r>
              <a:rPr lang="en-US" altLang="zh-CN" sz="2400" dirty="0" smtClean="0"/>
              <a:t>predicted </a:t>
            </a:r>
            <a:r>
              <a:rPr lang="en-US" altLang="zh-CN" sz="2400" dirty="0"/>
              <a:t>hook depths were calculated </a:t>
            </a:r>
            <a:r>
              <a:rPr lang="en-US" altLang="zh-CN" sz="2400" dirty="0" smtClean="0"/>
              <a:t>by the method of Song et al.(2010b).</a:t>
            </a:r>
            <a:endParaRPr lang="en-US" altLang="zh-CN" sz="2400" dirty="0"/>
          </a:p>
          <a:p>
            <a:pPr algn="just"/>
            <a:r>
              <a:rPr lang="en-US" altLang="zh-CN" sz="2400" dirty="0"/>
              <a:t>The relationship </a:t>
            </a:r>
            <a:r>
              <a:rPr lang="en-US" altLang="zh-CN" sz="2400" dirty="0" smtClean="0"/>
              <a:t>models </a:t>
            </a:r>
            <a:r>
              <a:rPr lang="en-US" altLang="zh-CN" sz="2400" dirty="0"/>
              <a:t>were developed by stepwise regression </a:t>
            </a:r>
            <a:r>
              <a:rPr lang="en-US" altLang="zh-CN" sz="2400" dirty="0" smtClean="0"/>
              <a:t>method. </a:t>
            </a:r>
          </a:p>
          <a:p>
            <a:pPr algn="just">
              <a:buNone/>
            </a:pPr>
            <a:r>
              <a:rPr lang="en-US" sz="2400" dirty="0" smtClean="0"/>
              <a:t>     We assumed that the hook depth was mainly affected by wind speed, wind direction, current shear, angle of attack, and the hook position code (Figs.2). For the experimental gear, we considered the weight of messenger weight as another factor.</a:t>
            </a:r>
            <a:endParaRPr altLang="en-US" sz="2400" dirty="0" smtClean="0"/>
          </a:p>
          <a:p>
            <a:pPr algn="just"/>
            <a:endParaRPr lang="en-US" altLang="zh-CN" sz="2400" dirty="0"/>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984254834"/>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685800" y="785794"/>
            <a:ext cx="8101042" cy="5340369"/>
          </a:xfrm>
        </p:spPr>
        <p:txBody>
          <a:bodyPr>
            <a:normAutofit lnSpcReduction="10000"/>
          </a:bodyPr>
          <a:lstStyle/>
          <a:p>
            <a:r>
              <a:rPr lang="en-US" dirty="0" smtClean="0"/>
              <a:t>For the traditional gear in 2009:</a:t>
            </a:r>
            <a:endParaRPr altLang="en-US" dirty="0" smtClean="0"/>
          </a:p>
          <a:p>
            <a:r>
              <a:rPr lang="en-US" dirty="0" smtClean="0"/>
              <a:t>                                                                                    (11)</a:t>
            </a:r>
          </a:p>
          <a:p>
            <a:endParaRPr altLang="en-US" dirty="0" smtClean="0"/>
          </a:p>
          <a:p>
            <a:r>
              <a:rPr lang="en-US" dirty="0" smtClean="0"/>
              <a:t>For the experimental gear in 2009:</a:t>
            </a:r>
            <a:endParaRPr altLang="en-US" dirty="0" smtClean="0"/>
          </a:p>
          <a:p>
            <a:r>
              <a:rPr lang="en-US" dirty="0" smtClean="0"/>
              <a:t>                                                                                    (12)</a:t>
            </a:r>
          </a:p>
          <a:p>
            <a:endParaRPr lang="en-US" dirty="0" smtClean="0"/>
          </a:p>
          <a:p>
            <a:r>
              <a:rPr lang="en-US" dirty="0" smtClean="0"/>
              <a:t> For the traditional gear in 2010:</a:t>
            </a:r>
            <a:endParaRPr lang="en-US" altLang="en-US" dirty="0" smtClean="0"/>
          </a:p>
          <a:p>
            <a:r>
              <a:rPr lang="en-US" dirty="0" smtClean="0"/>
              <a:t>                                                                                    (13)</a:t>
            </a:r>
          </a:p>
          <a:p>
            <a:endParaRPr lang="en-US" altLang="en-US" dirty="0" smtClean="0"/>
          </a:p>
          <a:p>
            <a:r>
              <a:rPr lang="en-US" dirty="0" smtClean="0"/>
              <a:t>For the experimental gear in 2010:</a:t>
            </a:r>
            <a:endParaRPr lang="en-US" altLang="en-US" dirty="0" smtClean="0"/>
          </a:p>
          <a:p>
            <a:r>
              <a:rPr lang="en-US" dirty="0" smtClean="0"/>
              <a:t>                                                                                    (14)</a:t>
            </a:r>
            <a:endParaRPr lang="en-US" altLang="en-US" dirty="0" smtClean="0"/>
          </a:p>
          <a:p>
            <a:endParaRPr altLang="en-US" dirty="0" smtClean="0"/>
          </a:p>
        </p:txBody>
      </p:sp>
      <p:graphicFrame>
        <p:nvGraphicFramePr>
          <p:cNvPr id="5" name="对象 4"/>
          <p:cNvGraphicFramePr>
            <a:graphicFrameLocks noChangeAspect="1"/>
          </p:cNvGraphicFramePr>
          <p:nvPr/>
        </p:nvGraphicFramePr>
        <p:xfrm>
          <a:off x="1071537" y="1571611"/>
          <a:ext cx="6585910" cy="785819"/>
        </p:xfrm>
        <a:graphic>
          <a:graphicData uri="http://schemas.openxmlformats.org/presentationml/2006/ole">
            <p:oleObj spid="_x0000_s1026" name="Equation" r:id="rId3" imgW="2234880" imgH="266400" progId="Equation.DSMT4">
              <p:embed/>
            </p:oleObj>
          </a:graphicData>
        </a:graphic>
      </p:graphicFrame>
      <p:graphicFrame>
        <p:nvGraphicFramePr>
          <p:cNvPr id="1027" name="Object 3"/>
          <p:cNvGraphicFramePr>
            <a:graphicFrameLocks noChangeAspect="1"/>
          </p:cNvGraphicFramePr>
          <p:nvPr/>
        </p:nvGraphicFramePr>
        <p:xfrm>
          <a:off x="1071538" y="2714620"/>
          <a:ext cx="5660611" cy="928694"/>
        </p:xfrm>
        <a:graphic>
          <a:graphicData uri="http://schemas.openxmlformats.org/presentationml/2006/ole">
            <p:oleObj spid="_x0000_s1027" name="Equation" r:id="rId4" imgW="1625400" imgH="266400" progId="Equation.DSMT4">
              <p:embed/>
            </p:oleObj>
          </a:graphicData>
        </a:graphic>
      </p:graphicFrame>
      <p:graphicFrame>
        <p:nvGraphicFramePr>
          <p:cNvPr id="1028" name="Object 4"/>
          <p:cNvGraphicFramePr>
            <a:graphicFrameLocks noChangeAspect="1"/>
          </p:cNvGraphicFramePr>
          <p:nvPr/>
        </p:nvGraphicFramePr>
        <p:xfrm>
          <a:off x="1071538" y="4000504"/>
          <a:ext cx="6249124" cy="785818"/>
        </p:xfrm>
        <a:graphic>
          <a:graphicData uri="http://schemas.openxmlformats.org/presentationml/2006/ole">
            <p:oleObj spid="_x0000_s1028" name="Equation" r:id="rId5" imgW="2120760" imgH="266400" progId="Equation.DSMT4">
              <p:embed/>
            </p:oleObj>
          </a:graphicData>
        </a:graphic>
      </p:graphicFrame>
      <p:graphicFrame>
        <p:nvGraphicFramePr>
          <p:cNvPr id="1029" name="Object 5"/>
          <p:cNvGraphicFramePr>
            <a:graphicFrameLocks noChangeAspect="1"/>
          </p:cNvGraphicFramePr>
          <p:nvPr/>
        </p:nvGraphicFramePr>
        <p:xfrm>
          <a:off x="1071538" y="5429264"/>
          <a:ext cx="5572164" cy="914183"/>
        </p:xfrm>
        <a:graphic>
          <a:graphicData uri="http://schemas.openxmlformats.org/presentationml/2006/ole">
            <p:oleObj spid="_x0000_s1029" name="Equation" r:id="rId6" imgW="1625400" imgH="266400" progId="Equation.DSMT4">
              <p:embed/>
            </p:oleObj>
          </a:graphicData>
        </a:graphic>
      </p:graphicFrame>
      <p:pic>
        <p:nvPicPr>
          <p:cNvPr id="8" name="Picture 2"/>
          <p:cNvPicPr>
            <a:picLocks noChangeAspect="1" noChangeArrowheads="1"/>
          </p:cNvPicPr>
          <p:nvPr/>
        </p:nvPicPr>
        <p:blipFill>
          <a:blip r:embed="rId7">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pPr lvl="0"/>
            <a:r>
              <a:rPr lang="en-US" altLang="zh-CN" dirty="0"/>
              <a:t>The process of fisheries data</a:t>
            </a:r>
            <a:endParaRPr lang="zh-CN" altLang="zh-CN" dirty="0">
              <a:effectLst>
                <a:outerShdw blurRad="38100" dist="38100" dir="2700000" algn="tl">
                  <a:srgbClr val="000000">
                    <a:alpha val="43137"/>
                  </a:srgbClr>
                </a:outerShdw>
              </a:effectLst>
            </a:endParaRPr>
          </a:p>
        </p:txBody>
      </p:sp>
      <p:sp>
        <p:nvSpPr>
          <p:cNvPr id="3" name="Content Placeholder 2"/>
          <p:cNvSpPr>
            <a:spLocks noGrp="1"/>
          </p:cNvSpPr>
          <p:nvPr>
            <p:ph sz="half" idx="1"/>
            <p:custDataLst>
              <p:tags r:id="rId3"/>
            </p:custDataLst>
          </p:nvPr>
        </p:nvSpPr>
        <p:spPr>
          <a:xfrm>
            <a:off x="838200" y="1524000"/>
            <a:ext cx="7910264" cy="5073352"/>
          </a:xfrm>
        </p:spPr>
        <p:txBody>
          <a:bodyPr>
            <a:noAutofit/>
          </a:bodyPr>
          <a:lstStyle/>
          <a:p>
            <a:pPr algn="just"/>
            <a:r>
              <a:rPr lang="en-US" sz="2400" dirty="0" smtClean="0"/>
              <a:t>The data were assigned to four depth strata of 40 m each (40-80 m, 80-120 m …, and 160-200 m), and assigned to four temperature ranges of 1 </a:t>
            </a:r>
            <a:r>
              <a:rPr altLang="en-US" sz="2400" dirty="0" smtClean="0"/>
              <a:t>℃</a:t>
            </a:r>
            <a:r>
              <a:rPr lang="en-US" sz="2400" dirty="0" smtClean="0"/>
              <a:t> each (25-26 </a:t>
            </a:r>
            <a:r>
              <a:rPr altLang="en-US" sz="2400" dirty="0" smtClean="0"/>
              <a:t>℃</a:t>
            </a:r>
            <a:r>
              <a:rPr lang="en-US" sz="2400" dirty="0" smtClean="0"/>
              <a:t>, 26-27 </a:t>
            </a:r>
            <a:r>
              <a:rPr altLang="en-US" sz="2400" dirty="0" smtClean="0"/>
              <a:t>℃</a:t>
            </a:r>
            <a:r>
              <a:rPr lang="en-US" sz="2400" dirty="0" smtClean="0"/>
              <a:t>, …, 28-29 </a:t>
            </a:r>
            <a:r>
              <a:rPr altLang="en-US" sz="2400" dirty="0" smtClean="0"/>
              <a:t>℃</a:t>
            </a:r>
            <a:r>
              <a:rPr lang="en-US" sz="2400" dirty="0" smtClean="0"/>
              <a:t>).</a:t>
            </a:r>
            <a:endParaRPr lang="en-US" altLang="zh-CN" sz="2400" dirty="0" smtClean="0"/>
          </a:p>
          <a:p>
            <a:pPr algn="just"/>
            <a:r>
              <a:rPr lang="en-US" sz="2400" dirty="0" smtClean="0"/>
              <a:t>Frequency distributions were constructed by grouping lengths into 10-cm intervals.</a:t>
            </a:r>
            <a:endParaRPr lang="en-US" altLang="zh-CN" sz="2400" dirty="0" smtClean="0"/>
          </a:p>
          <a:p>
            <a:pPr algn="just"/>
            <a:r>
              <a:rPr lang="en-US" altLang="zh-CN" sz="2400" dirty="0" smtClean="0"/>
              <a:t>Calculating the depth of hooked fish.</a:t>
            </a:r>
            <a:endParaRPr lang="en-US" altLang="zh-CN" sz="2400" dirty="0"/>
          </a:p>
          <a:p>
            <a:pPr algn="just"/>
            <a:r>
              <a:rPr lang="en-US" altLang="zh-CN" sz="2400" dirty="0" smtClean="0"/>
              <a:t>Calculating </a:t>
            </a:r>
            <a:r>
              <a:rPr lang="en-US" altLang="zh-CN" sz="2400" dirty="0"/>
              <a:t>the </a:t>
            </a:r>
            <a:r>
              <a:rPr lang="en-US" altLang="zh-CN" sz="2400" dirty="0" smtClean="0"/>
              <a:t>temperature of hooked fish.</a:t>
            </a:r>
            <a:endParaRPr lang="en-US" altLang="zh-CN" sz="2400" dirty="0"/>
          </a:p>
          <a:p>
            <a:pPr algn="just"/>
            <a:r>
              <a:rPr lang="en-US" altLang="zh-CN" sz="2400" dirty="0" smtClean="0"/>
              <a:t>Calculating the frequency </a:t>
            </a:r>
            <a:r>
              <a:rPr lang="en-US" altLang="zh-CN" sz="2400" dirty="0"/>
              <a:t>of length distribution of </a:t>
            </a:r>
            <a:r>
              <a:rPr lang="en-US" altLang="zh-CN" sz="2400" dirty="0" err="1"/>
              <a:t>bigeye</a:t>
            </a:r>
            <a:r>
              <a:rPr lang="en-US" altLang="zh-CN" sz="2400" dirty="0"/>
              <a:t> tuna and </a:t>
            </a:r>
            <a:r>
              <a:rPr lang="en-US" altLang="zh-CN" sz="2400" dirty="0" err="1"/>
              <a:t>yellowfin</a:t>
            </a:r>
            <a:r>
              <a:rPr lang="en-US" altLang="zh-CN" sz="2400" dirty="0"/>
              <a:t> tuna in each water layers and temperature ranges</a:t>
            </a:r>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854086268"/>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4282" y="357166"/>
            <a:ext cx="8077200" cy="1143000"/>
          </a:xfrm>
        </p:spPr>
        <p:txBody>
          <a:bodyPr>
            <a:normAutofit fontScale="90000"/>
          </a:bodyPr>
          <a:lstStyle/>
          <a:p>
            <a:pPr lvl="0"/>
            <a:r>
              <a:rPr lang="en-US" altLang="zh-CN" dirty="0"/>
              <a:t>The evaluation on selectivity of depth and temperature</a:t>
            </a:r>
            <a:endParaRPr lang="zh-CN" altLang="zh-CN" dirty="0">
              <a:effectLst>
                <a:outerShdw blurRad="38100" dist="38100" dir="2700000" algn="tl">
                  <a:srgbClr val="000000">
                    <a:alpha val="43137"/>
                  </a:srgbClr>
                </a:outerShdw>
              </a:effectLst>
            </a:endParaRPr>
          </a:p>
        </p:txBody>
      </p:sp>
      <p:sp>
        <p:nvSpPr>
          <p:cNvPr id="3" name="Content Placeholder 2"/>
          <p:cNvSpPr>
            <a:spLocks noGrp="1"/>
          </p:cNvSpPr>
          <p:nvPr>
            <p:ph sz="half" idx="1"/>
            <p:custDataLst>
              <p:tags r:id="rId3"/>
            </p:custDataLst>
          </p:nvPr>
        </p:nvSpPr>
        <p:spPr>
          <a:xfrm>
            <a:off x="714348" y="1857364"/>
            <a:ext cx="8034116" cy="4500594"/>
          </a:xfrm>
        </p:spPr>
        <p:txBody>
          <a:bodyPr>
            <a:noAutofit/>
          </a:bodyPr>
          <a:lstStyle/>
          <a:p>
            <a:pPr algn="just">
              <a:buNone/>
            </a:pPr>
            <a:r>
              <a:rPr lang="en-US" dirty="0" smtClean="0">
                <a:latin typeface="Times New Roman" pitchFamily="18" charset="0"/>
                <a:cs typeface="Times New Roman" pitchFamily="18" charset="0"/>
              </a:rPr>
              <a:t>    A one-way analysis of variance (ANOVA) was used to test if there was significant difference between the length structure of all samples and the length structure at different depth layers or temperature ranges for </a:t>
            </a:r>
            <a:r>
              <a:rPr lang="en-US" dirty="0" err="1" smtClean="0">
                <a:latin typeface="Times New Roman" pitchFamily="18" charset="0"/>
                <a:cs typeface="Times New Roman" pitchFamily="18" charset="0"/>
              </a:rPr>
              <a:t>bigeye</a:t>
            </a:r>
            <a:r>
              <a:rPr lang="en-US" dirty="0" smtClean="0">
                <a:latin typeface="Times New Roman" pitchFamily="18" charset="0"/>
                <a:cs typeface="Times New Roman" pitchFamily="18" charset="0"/>
              </a:rPr>
              <a:t> tuna and </a:t>
            </a:r>
            <a:r>
              <a:rPr lang="en-US" dirty="0" err="1" smtClean="0">
                <a:latin typeface="Times New Roman" pitchFamily="18" charset="0"/>
                <a:cs typeface="Times New Roman" pitchFamily="18" charset="0"/>
              </a:rPr>
              <a:t>yellowfin</a:t>
            </a:r>
            <a:r>
              <a:rPr lang="en-US" dirty="0" smtClean="0">
                <a:latin typeface="Times New Roman" pitchFamily="18" charset="0"/>
                <a:cs typeface="Times New Roman" pitchFamily="18" charset="0"/>
              </a:rPr>
              <a:t> tuna catch, and to test if there was significant difference among the length structures of </a:t>
            </a:r>
            <a:r>
              <a:rPr lang="en-US" dirty="0" err="1" smtClean="0">
                <a:latin typeface="Times New Roman" pitchFamily="18" charset="0"/>
                <a:cs typeface="Times New Roman" pitchFamily="18" charset="0"/>
              </a:rPr>
              <a:t>bigeye</a:t>
            </a:r>
            <a:r>
              <a:rPr lang="en-US" dirty="0" smtClean="0">
                <a:latin typeface="Times New Roman" pitchFamily="18" charset="0"/>
                <a:cs typeface="Times New Roman" pitchFamily="18" charset="0"/>
              </a:rPr>
              <a:t> tuna and </a:t>
            </a:r>
            <a:r>
              <a:rPr lang="en-US" dirty="0" err="1" smtClean="0">
                <a:latin typeface="Times New Roman" pitchFamily="18" charset="0"/>
                <a:cs typeface="Times New Roman" pitchFamily="18" charset="0"/>
              </a:rPr>
              <a:t>yellowfin</a:t>
            </a:r>
            <a:r>
              <a:rPr lang="en-US" dirty="0" smtClean="0">
                <a:latin typeface="Times New Roman" pitchFamily="18" charset="0"/>
                <a:cs typeface="Times New Roman" pitchFamily="18" charset="0"/>
              </a:rPr>
              <a:t> tuna catch at different depth layers or temperature ranges.</a:t>
            </a:r>
            <a:endParaRPr altLang="en-US" dirty="0" smtClean="0">
              <a:latin typeface="Times New Roman" pitchFamily="18" charset="0"/>
              <a:cs typeface="Times New Roman" pitchFamily="18" charset="0"/>
            </a:endParaRPr>
          </a:p>
          <a:p>
            <a:pPr algn="just"/>
            <a:endParaRPr lang="en-US" altLang="zh-CN" sz="2400" dirty="0"/>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294419787"/>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ltLang="zh-CN" dirty="0" smtClean="0"/>
              <a:t>INTRODUCTION</a:t>
            </a:r>
            <a:endParaRPr lang="zh-CN" dirty="0"/>
          </a:p>
        </p:txBody>
      </p:sp>
      <p:sp>
        <p:nvSpPr>
          <p:cNvPr id="5" name="Content Placeholder 4"/>
          <p:cNvSpPr>
            <a:spLocks noGrp="1"/>
          </p:cNvSpPr>
          <p:nvPr>
            <p:ph idx="1"/>
            <p:custDataLst>
              <p:tags r:id="rId3"/>
            </p:custDataLst>
          </p:nvPr>
        </p:nvSpPr>
        <p:spPr/>
        <p:txBody>
          <a:bodyPr>
            <a:normAutofit/>
          </a:bodyPr>
          <a:lstStyle/>
          <a:p>
            <a:r>
              <a:rPr lang="en-US" altLang="zh-CN" dirty="0" smtClean="0"/>
              <a:t>The significance of this study</a:t>
            </a:r>
          </a:p>
          <a:p>
            <a:endParaRPr lang="zh-CN" dirty="0"/>
          </a:p>
          <a:p>
            <a:r>
              <a:rPr lang="en-US" altLang="zh-CN" dirty="0" smtClean="0"/>
              <a:t>The study status </a:t>
            </a:r>
          </a:p>
          <a:p>
            <a:endParaRPr lang="zh-CN" dirty="0"/>
          </a:p>
          <a:p>
            <a:r>
              <a:rPr lang="en-US" altLang="zh-CN" dirty="0" smtClean="0"/>
              <a:t>Our goals</a:t>
            </a:r>
            <a:endParaRPr lang="zh-CN" dirty="0"/>
          </a:p>
        </p:txBody>
      </p:sp>
      <p:pic>
        <p:nvPicPr>
          <p:cNvPr id="4"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5400" dirty="0" smtClean="0"/>
              <a:t>Results</a:t>
            </a:r>
            <a:endParaRPr lang="zh-CN" sz="5400" dirty="0"/>
          </a:p>
        </p:txBody>
      </p:sp>
      <p:pic>
        <p:nvPicPr>
          <p:cNvPr id="3" name="Picture 2"/>
          <p:cNvPicPr>
            <a:picLocks noChangeAspect="1" noChangeArrowheads="1"/>
          </p:cNvPicPr>
          <p:nvPr/>
        </p:nvPicPr>
        <p:blipFill>
          <a:blip r:embed="rId3">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7907216" cy="1116360"/>
          </a:xfrm>
        </p:spPr>
        <p:txBody>
          <a:bodyPr>
            <a:noAutofit/>
          </a:bodyPr>
          <a:lstStyle/>
          <a:p>
            <a:pPr lvl="1"/>
            <a:r>
              <a:rPr lang="en-US" sz="4000" dirty="0" smtClean="0"/>
              <a:t>Fig. 3  The </a:t>
            </a:r>
            <a:r>
              <a:rPr lang="en-US" sz="4000" dirty="0"/>
              <a:t>length structure of </a:t>
            </a:r>
            <a:r>
              <a:rPr lang="en-US" sz="4000" dirty="0" err="1"/>
              <a:t>bigeye</a:t>
            </a:r>
            <a:r>
              <a:rPr lang="en-US" sz="4000" dirty="0"/>
              <a:t> tuna in each water layer </a:t>
            </a:r>
            <a:endParaRPr lang="zh-CN" altLang="zh-CN" sz="4000" dirty="0">
              <a:latin typeface="+mn-lt"/>
            </a:endParaRPr>
          </a:p>
        </p:txBody>
      </p:sp>
      <p:pic>
        <p:nvPicPr>
          <p:cNvPr id="7" name="图片 6"/>
          <p:cNvPicPr/>
          <p:nvPr/>
        </p:nvPicPr>
        <p:blipFill>
          <a:blip r:embed="rId5">
            <a:extLst>
              <a:ext uri="{28A0092B-C50C-407E-A947-70E740481C1C}">
                <a14:useLocalDpi xmlns="" xmlns:a14="http://schemas.microsoft.com/office/drawing/2010/main" val="0"/>
              </a:ext>
            </a:extLst>
          </a:blip>
          <a:srcRect/>
          <a:stretch>
            <a:fillRect/>
          </a:stretch>
        </p:blipFill>
        <p:spPr bwMode="auto">
          <a:xfrm>
            <a:off x="899592" y="2521405"/>
            <a:ext cx="7848872" cy="3960440"/>
          </a:xfrm>
          <a:prstGeom prst="rect">
            <a:avLst/>
          </a:prstGeom>
          <a:noFill/>
          <a:ln>
            <a:noFill/>
          </a:ln>
        </p:spPr>
      </p:pic>
      <p:sp>
        <p:nvSpPr>
          <p:cNvPr id="5" name="内容占位符 4"/>
          <p:cNvSpPr>
            <a:spLocks noGrp="1"/>
          </p:cNvSpPr>
          <p:nvPr>
            <p:ph idx="1"/>
          </p:nvPr>
        </p:nvSpPr>
        <p:spPr/>
        <p:txBody>
          <a:bodyPr/>
          <a:lstStyle/>
          <a:p>
            <a:endParaRPr lang="zh-CN" altLang="en-US"/>
          </a:p>
        </p:txBody>
      </p:sp>
      <p:pic>
        <p:nvPicPr>
          <p:cNvPr id="6"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71472" y="357166"/>
            <a:ext cx="7907216" cy="1116360"/>
          </a:xfrm>
        </p:spPr>
        <p:txBody>
          <a:bodyPr>
            <a:noAutofit/>
          </a:bodyPr>
          <a:lstStyle/>
          <a:p>
            <a:pPr lvl="1"/>
            <a:r>
              <a:rPr lang="en-US" sz="4000" dirty="0" smtClean="0"/>
              <a:t>Fig. 4  The </a:t>
            </a:r>
            <a:r>
              <a:rPr lang="en-US" sz="4000" dirty="0"/>
              <a:t>length structure of </a:t>
            </a:r>
            <a:r>
              <a:rPr lang="en-US" sz="4000" dirty="0" err="1"/>
              <a:t>bigeye</a:t>
            </a:r>
            <a:r>
              <a:rPr lang="en-US" sz="4000" dirty="0"/>
              <a:t> tuna in </a:t>
            </a:r>
            <a:r>
              <a:rPr lang="en-US" sz="4000" dirty="0" smtClean="0"/>
              <a:t>each </a:t>
            </a:r>
            <a:r>
              <a:rPr lang="en-US" sz="4000" dirty="0"/>
              <a:t>temperature range</a:t>
            </a:r>
            <a:endParaRPr lang="zh-CN" altLang="zh-CN" sz="4000" dirty="0">
              <a:latin typeface="+mn-lt"/>
            </a:endParaRPr>
          </a:p>
        </p:txBody>
      </p:sp>
      <p:pic>
        <p:nvPicPr>
          <p:cNvPr id="5" name="图片 4"/>
          <p:cNvPicPr/>
          <p:nvPr/>
        </p:nvPicPr>
        <p:blipFill>
          <a:blip r:embed="rId5">
            <a:extLst>
              <a:ext uri="{28A0092B-C50C-407E-A947-70E740481C1C}">
                <a14:useLocalDpi xmlns="" xmlns:a14="http://schemas.microsoft.com/office/drawing/2010/main" val="0"/>
              </a:ext>
            </a:extLst>
          </a:blip>
          <a:srcRect/>
          <a:stretch>
            <a:fillRect/>
          </a:stretch>
        </p:blipFill>
        <p:spPr bwMode="auto">
          <a:xfrm>
            <a:off x="683568" y="2420888"/>
            <a:ext cx="7848000" cy="3960000"/>
          </a:xfrm>
          <a:prstGeom prst="rect">
            <a:avLst/>
          </a:prstGeom>
          <a:noFill/>
          <a:ln>
            <a:noFill/>
          </a:ln>
        </p:spPr>
      </p:pic>
      <p:sp>
        <p:nvSpPr>
          <p:cNvPr id="6" name="内容占位符 5"/>
          <p:cNvSpPr>
            <a:spLocks noGrp="1"/>
          </p:cNvSpPr>
          <p:nvPr>
            <p:ph idx="1"/>
          </p:nvPr>
        </p:nvSpPr>
        <p:spPr/>
        <p:txBody>
          <a:bodyPr/>
          <a:lstStyle/>
          <a:p>
            <a:endParaRPr lang="zh-CN" altLang="en-US"/>
          </a:p>
        </p:txBody>
      </p:sp>
      <p:pic>
        <p:nvPicPr>
          <p:cNvPr id="7"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0768839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8596" y="214290"/>
            <a:ext cx="7907216" cy="1116360"/>
          </a:xfrm>
        </p:spPr>
        <p:txBody>
          <a:bodyPr>
            <a:noAutofit/>
          </a:bodyPr>
          <a:lstStyle/>
          <a:p>
            <a:pPr lvl="1"/>
            <a:r>
              <a:rPr lang="en-US" sz="4000" dirty="0" smtClean="0"/>
              <a:t>Fig. 5 </a:t>
            </a:r>
            <a:r>
              <a:rPr lang="en-US" sz="4000" dirty="0"/>
              <a:t>The length structure of </a:t>
            </a:r>
            <a:r>
              <a:rPr lang="en-US" sz="4000" dirty="0" err="1"/>
              <a:t>yellowfin</a:t>
            </a:r>
            <a:r>
              <a:rPr lang="en-US" sz="4000" dirty="0"/>
              <a:t> tuna in each water layer</a:t>
            </a:r>
            <a:endParaRPr lang="zh-CN" altLang="zh-CN" sz="4000" dirty="0">
              <a:latin typeface="+mn-lt"/>
            </a:endParaRPr>
          </a:p>
        </p:txBody>
      </p:sp>
      <p:pic>
        <p:nvPicPr>
          <p:cNvPr id="5" name="图片 4"/>
          <p:cNvPicPr/>
          <p:nvPr/>
        </p:nvPicPr>
        <p:blipFill>
          <a:blip r:embed="rId5">
            <a:extLst>
              <a:ext uri="{28A0092B-C50C-407E-A947-70E740481C1C}">
                <a14:useLocalDpi xmlns="" xmlns:a14="http://schemas.microsoft.com/office/drawing/2010/main" val="0"/>
              </a:ext>
            </a:extLst>
          </a:blip>
          <a:srcRect/>
          <a:stretch>
            <a:fillRect/>
          </a:stretch>
        </p:blipFill>
        <p:spPr bwMode="auto">
          <a:xfrm>
            <a:off x="755576" y="2276872"/>
            <a:ext cx="7848000" cy="3960000"/>
          </a:xfrm>
          <a:prstGeom prst="rect">
            <a:avLst/>
          </a:prstGeom>
          <a:noFill/>
          <a:ln>
            <a:noFill/>
          </a:ln>
        </p:spPr>
      </p:pic>
      <p:sp>
        <p:nvSpPr>
          <p:cNvPr id="6" name="内容占位符 5"/>
          <p:cNvSpPr>
            <a:spLocks noGrp="1"/>
          </p:cNvSpPr>
          <p:nvPr>
            <p:ph idx="1"/>
          </p:nvPr>
        </p:nvSpPr>
        <p:spPr/>
        <p:txBody>
          <a:bodyPr/>
          <a:lstStyle/>
          <a:p>
            <a:endParaRPr lang="zh-CN" altLang="en-US"/>
          </a:p>
        </p:txBody>
      </p:sp>
      <p:pic>
        <p:nvPicPr>
          <p:cNvPr id="8"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3905939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7224" y="357166"/>
            <a:ext cx="7907216" cy="1116360"/>
          </a:xfrm>
        </p:spPr>
        <p:txBody>
          <a:bodyPr>
            <a:noAutofit/>
          </a:bodyPr>
          <a:lstStyle/>
          <a:p>
            <a:pPr lvl="1"/>
            <a:r>
              <a:rPr lang="en-US" sz="4000" dirty="0" smtClean="0"/>
              <a:t>Fig. 6 </a:t>
            </a:r>
            <a:r>
              <a:rPr lang="en-US" sz="4000" dirty="0"/>
              <a:t>The length structure of </a:t>
            </a:r>
            <a:r>
              <a:rPr lang="en-US" sz="4000" dirty="0" err="1"/>
              <a:t>yellowfin</a:t>
            </a:r>
            <a:r>
              <a:rPr lang="en-US" sz="4000" dirty="0"/>
              <a:t> tuna in each temperature range</a:t>
            </a:r>
            <a:endParaRPr lang="zh-CN" altLang="zh-CN" sz="4000" dirty="0">
              <a:latin typeface="+mn-lt"/>
            </a:endParaRPr>
          </a:p>
        </p:txBody>
      </p:sp>
      <p:pic>
        <p:nvPicPr>
          <p:cNvPr id="6" name="图片 5"/>
          <p:cNvPicPr/>
          <p:nvPr/>
        </p:nvPicPr>
        <p:blipFill>
          <a:blip r:embed="rId5">
            <a:extLst>
              <a:ext uri="{28A0092B-C50C-407E-A947-70E740481C1C}">
                <a14:useLocalDpi xmlns="" xmlns:a14="http://schemas.microsoft.com/office/drawing/2010/main" val="0"/>
              </a:ext>
            </a:extLst>
          </a:blip>
          <a:srcRect/>
          <a:stretch>
            <a:fillRect/>
          </a:stretch>
        </p:blipFill>
        <p:spPr bwMode="auto">
          <a:xfrm>
            <a:off x="971600" y="2204864"/>
            <a:ext cx="7848000" cy="3960000"/>
          </a:xfrm>
          <a:prstGeom prst="rect">
            <a:avLst/>
          </a:prstGeom>
          <a:noFill/>
          <a:ln>
            <a:noFill/>
          </a:ln>
        </p:spPr>
      </p:pic>
      <p:sp>
        <p:nvSpPr>
          <p:cNvPr id="5" name="内容占位符 4"/>
          <p:cNvSpPr>
            <a:spLocks noGrp="1"/>
          </p:cNvSpPr>
          <p:nvPr>
            <p:ph idx="1"/>
          </p:nvPr>
        </p:nvSpPr>
        <p:spPr/>
        <p:txBody>
          <a:bodyPr/>
          <a:lstStyle/>
          <a:p>
            <a:endParaRPr lang="zh-CN" altLang="en-US"/>
          </a:p>
        </p:txBody>
      </p:sp>
      <p:pic>
        <p:nvPicPr>
          <p:cNvPr id="7"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1642029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7158" y="285728"/>
            <a:ext cx="8077200" cy="1143000"/>
          </a:xfrm>
        </p:spPr>
        <p:txBody>
          <a:bodyPr>
            <a:noAutofit/>
          </a:bodyPr>
          <a:lstStyle/>
          <a:p>
            <a:r>
              <a:rPr lang="en-US" sz="3200" dirty="0" smtClean="0">
                <a:latin typeface="Times New Roman" pitchFamily="18" charset="0"/>
                <a:cs typeface="Times New Roman" pitchFamily="18" charset="0"/>
              </a:rPr>
              <a:t>Table 2. The </a:t>
            </a:r>
            <a:r>
              <a:rPr lang="en-US" sz="3200" i="1" dirty="0" smtClean="0">
                <a:latin typeface="Times New Roman" pitchFamily="18" charset="0"/>
                <a:cs typeface="Times New Roman" pitchFamily="18" charset="0"/>
              </a:rPr>
              <a:t>p</a:t>
            </a:r>
            <a:r>
              <a:rPr lang="en-US" sz="3200" dirty="0" smtClean="0">
                <a:latin typeface="Times New Roman" pitchFamily="18" charset="0"/>
                <a:cs typeface="Times New Roman" pitchFamily="18" charset="0"/>
              </a:rPr>
              <a:t>-value from ANOVA for length structure of </a:t>
            </a:r>
            <a:r>
              <a:rPr lang="en-US" sz="3200" dirty="0" err="1" smtClean="0">
                <a:latin typeface="Times New Roman" pitchFamily="18" charset="0"/>
                <a:cs typeface="Times New Roman" pitchFamily="18" charset="0"/>
              </a:rPr>
              <a:t>bigeye</a:t>
            </a:r>
            <a:r>
              <a:rPr lang="en-US" sz="3200" dirty="0" smtClean="0">
                <a:latin typeface="Times New Roman" pitchFamily="18" charset="0"/>
                <a:cs typeface="Times New Roman" pitchFamily="18" charset="0"/>
              </a:rPr>
              <a:t> tuna among each water depth layer</a:t>
            </a:r>
            <a:endParaRPr altLang="en-US" sz="3200" dirty="0">
              <a:latin typeface="Times New Roman" pitchFamily="18" charset="0"/>
              <a:cs typeface="Times New Roman" pitchFamily="18" charset="0"/>
            </a:endParaRPr>
          </a:p>
        </p:txBody>
      </p:sp>
      <p:graphicFrame>
        <p:nvGraphicFramePr>
          <p:cNvPr id="6" name="内容占位符 5"/>
          <p:cNvGraphicFramePr>
            <a:graphicFrameLocks noGrp="1"/>
          </p:cNvGraphicFramePr>
          <p:nvPr>
            <p:ph idx="1"/>
          </p:nvPr>
        </p:nvGraphicFramePr>
        <p:xfrm>
          <a:off x="642938" y="1857372"/>
          <a:ext cx="8286780" cy="4389120"/>
        </p:xfrm>
        <a:graphic>
          <a:graphicData uri="http://schemas.openxmlformats.org/drawingml/2006/table">
            <a:tbl>
              <a:tblPr firstRow="1" bandRow="1">
                <a:tableStyleId>{5C22544A-7EE6-4342-B048-85BDC9FD1C3A}</a:tableStyleId>
              </a:tblPr>
              <a:tblGrid>
                <a:gridCol w="1657356"/>
                <a:gridCol w="1657356"/>
                <a:gridCol w="1657356"/>
                <a:gridCol w="1657356"/>
                <a:gridCol w="1657356"/>
              </a:tblGrid>
              <a:tr h="400051">
                <a:tc>
                  <a:txBody>
                    <a:bodyPr/>
                    <a:lstStyle/>
                    <a:p>
                      <a:pPr algn="ctr">
                        <a:lnSpc>
                          <a:spcPct val="200000"/>
                        </a:lnSpc>
                        <a:spcAft>
                          <a:spcPts val="0"/>
                        </a:spcAft>
                      </a:pPr>
                      <a:r>
                        <a:rPr lang="en-US" sz="2400" b="1" kern="0" dirty="0">
                          <a:latin typeface="Times New Roman"/>
                          <a:ea typeface="宋体"/>
                          <a:cs typeface="Times New Roman"/>
                        </a:rPr>
                        <a:t>Depth layers (m)</a:t>
                      </a:r>
                      <a:endParaRPr lang="zh-CN" sz="2400" b="1" kern="100" dirty="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dirty="0">
                          <a:latin typeface="Times New Roman"/>
                          <a:ea typeface="宋体"/>
                          <a:cs typeface="Times New Roman"/>
                        </a:rPr>
                        <a:t>40-80</a:t>
                      </a:r>
                      <a:endParaRPr lang="zh-CN" sz="2400" b="1" kern="100" dirty="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dirty="0">
                          <a:latin typeface="Times New Roman"/>
                          <a:ea typeface="宋体"/>
                          <a:cs typeface="Times New Roman"/>
                        </a:rPr>
                        <a:t>80-120</a:t>
                      </a:r>
                      <a:endParaRPr lang="zh-CN" sz="2400" b="1" kern="100" dirty="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120-160</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160-200</a:t>
                      </a:r>
                      <a:endParaRPr lang="zh-CN" sz="2400" b="1" kern="100">
                        <a:latin typeface="Calibri"/>
                        <a:ea typeface="宋体"/>
                        <a:cs typeface="Times New Roman"/>
                      </a:endParaRPr>
                    </a:p>
                  </a:txBody>
                  <a:tcPr marL="68580" marR="68580" marT="0" marB="0" anchor="b"/>
                </a:tc>
              </a:tr>
              <a:tr h="400051">
                <a:tc>
                  <a:txBody>
                    <a:bodyPr/>
                    <a:lstStyle/>
                    <a:p>
                      <a:pPr algn="ctr">
                        <a:lnSpc>
                          <a:spcPct val="200000"/>
                        </a:lnSpc>
                        <a:spcAft>
                          <a:spcPts val="0"/>
                        </a:spcAft>
                      </a:pPr>
                      <a:r>
                        <a:rPr lang="en-US" sz="2400" b="1" kern="0">
                          <a:latin typeface="Times New Roman"/>
                          <a:ea typeface="宋体"/>
                          <a:cs typeface="Times New Roman"/>
                        </a:rPr>
                        <a:t>40-200M</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0.4917881</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dirty="0">
                          <a:latin typeface="Times New Roman"/>
                          <a:ea typeface="宋体"/>
                          <a:cs typeface="Times New Roman"/>
                        </a:rPr>
                        <a:t>0.4624682</a:t>
                      </a:r>
                      <a:endParaRPr lang="zh-CN" sz="2400" b="1" kern="100" dirty="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dirty="0">
                          <a:latin typeface="Times New Roman"/>
                          <a:ea typeface="宋体"/>
                          <a:cs typeface="Times New Roman"/>
                        </a:rPr>
                        <a:t>0.3601787</a:t>
                      </a:r>
                      <a:endParaRPr lang="zh-CN" sz="2400" b="1" kern="100" dirty="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0.4148681</a:t>
                      </a:r>
                      <a:endParaRPr lang="zh-CN" sz="2400" b="1" kern="100">
                        <a:latin typeface="Calibri"/>
                        <a:ea typeface="宋体"/>
                        <a:cs typeface="Times New Roman"/>
                      </a:endParaRPr>
                    </a:p>
                  </a:txBody>
                  <a:tcPr marL="68580" marR="68580" marT="0" marB="0" anchor="b"/>
                </a:tc>
              </a:tr>
              <a:tr h="400051">
                <a:tc>
                  <a:txBody>
                    <a:bodyPr/>
                    <a:lstStyle/>
                    <a:p>
                      <a:pPr algn="ctr">
                        <a:lnSpc>
                          <a:spcPct val="200000"/>
                        </a:lnSpc>
                        <a:spcAft>
                          <a:spcPts val="0"/>
                        </a:spcAft>
                      </a:pPr>
                      <a:r>
                        <a:rPr lang="en-US" sz="2400" b="1" kern="0">
                          <a:latin typeface="Times New Roman"/>
                          <a:ea typeface="宋体"/>
                          <a:cs typeface="Times New Roman"/>
                        </a:rPr>
                        <a:t>40-80M</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a:latin typeface="Times New Roman"/>
                          <a:ea typeface="宋体"/>
                          <a:cs typeface="Times New Roman"/>
                        </a:rPr>
                        <a:t>-</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a:latin typeface="Times New Roman"/>
                          <a:ea typeface="宋体"/>
                          <a:cs typeface="Times New Roman"/>
                        </a:rPr>
                        <a:t>0.4543031</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dirty="0">
                          <a:latin typeface="Times New Roman"/>
                          <a:ea typeface="宋体"/>
                          <a:cs typeface="Times New Roman"/>
                        </a:rPr>
                        <a:t>0.3678827</a:t>
                      </a:r>
                      <a:endParaRPr lang="zh-CN" sz="2400" b="1" kern="100" dirty="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dirty="0">
                          <a:latin typeface="Times New Roman"/>
                          <a:ea typeface="宋体"/>
                          <a:cs typeface="Times New Roman"/>
                        </a:rPr>
                        <a:t>0.4229004</a:t>
                      </a:r>
                      <a:endParaRPr lang="zh-CN" sz="2400" b="1" kern="100" dirty="0">
                        <a:latin typeface="Calibri"/>
                        <a:ea typeface="宋体"/>
                        <a:cs typeface="Times New Roman"/>
                      </a:endParaRPr>
                    </a:p>
                  </a:txBody>
                  <a:tcPr marL="0" marR="0" marT="0" marB="0" anchor="b"/>
                </a:tc>
              </a:tr>
              <a:tr h="400051">
                <a:tc>
                  <a:txBody>
                    <a:bodyPr/>
                    <a:lstStyle/>
                    <a:p>
                      <a:pPr algn="ctr">
                        <a:lnSpc>
                          <a:spcPct val="200000"/>
                        </a:lnSpc>
                        <a:spcAft>
                          <a:spcPts val="0"/>
                        </a:spcAft>
                      </a:pPr>
                      <a:r>
                        <a:rPr lang="en-US" sz="2400" b="1" kern="0">
                          <a:latin typeface="Times New Roman"/>
                          <a:ea typeface="宋体"/>
                          <a:cs typeface="Times New Roman"/>
                        </a:rPr>
                        <a:t>80-120M</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a:latin typeface="Times New Roman"/>
                          <a:ea typeface="宋体"/>
                          <a:cs typeface="Times New Roman"/>
                        </a:rPr>
                        <a:t>-</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a:latin typeface="Times New Roman"/>
                          <a:ea typeface="宋体"/>
                          <a:cs typeface="Times New Roman"/>
                        </a:rPr>
                        <a:t>-</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a:latin typeface="Times New Roman"/>
                          <a:ea typeface="宋体"/>
                          <a:cs typeface="Times New Roman"/>
                        </a:rPr>
                        <a:t>0.2811203</a:t>
                      </a:r>
                      <a:endParaRPr lang="zh-CN" sz="2400" b="1" kern="100">
                        <a:latin typeface="Calibri"/>
                        <a:ea typeface="宋体"/>
                        <a:cs typeface="Times New Roman"/>
                      </a:endParaRPr>
                    </a:p>
                  </a:txBody>
                  <a:tcPr marL="0" marR="0" marT="0" marB="0" anchor="b"/>
                </a:tc>
                <a:tc>
                  <a:txBody>
                    <a:bodyPr/>
                    <a:lstStyle/>
                    <a:p>
                      <a:pPr algn="ctr">
                        <a:lnSpc>
                          <a:spcPct val="200000"/>
                        </a:lnSpc>
                        <a:spcAft>
                          <a:spcPts val="0"/>
                        </a:spcAft>
                      </a:pPr>
                      <a:r>
                        <a:rPr lang="en-US" sz="2400" b="1" kern="0" dirty="0">
                          <a:latin typeface="Times New Roman"/>
                          <a:ea typeface="宋体"/>
                          <a:cs typeface="Times New Roman"/>
                        </a:rPr>
                        <a:t>0.3786305</a:t>
                      </a:r>
                      <a:endParaRPr lang="zh-CN" sz="2400" b="1" kern="100" dirty="0">
                        <a:latin typeface="Calibri"/>
                        <a:ea typeface="宋体"/>
                        <a:cs typeface="Times New Roman"/>
                      </a:endParaRPr>
                    </a:p>
                  </a:txBody>
                  <a:tcPr marL="0" marR="0" marT="0" marB="0" anchor="b"/>
                </a:tc>
              </a:tr>
              <a:tr h="400051">
                <a:tc>
                  <a:txBody>
                    <a:bodyPr/>
                    <a:lstStyle/>
                    <a:p>
                      <a:pPr algn="ctr">
                        <a:lnSpc>
                          <a:spcPct val="200000"/>
                        </a:lnSpc>
                        <a:spcAft>
                          <a:spcPts val="0"/>
                        </a:spcAft>
                      </a:pPr>
                      <a:r>
                        <a:rPr lang="en-US" sz="2400" b="1" kern="0">
                          <a:latin typeface="Times New Roman"/>
                          <a:ea typeface="宋体"/>
                          <a:cs typeface="Times New Roman"/>
                        </a:rPr>
                        <a:t>120-160M</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a:latin typeface="Times New Roman"/>
                          <a:ea typeface="宋体"/>
                          <a:cs typeface="Times New Roman"/>
                        </a:rPr>
                        <a:t>-</a:t>
                      </a:r>
                      <a:endParaRPr lang="zh-CN" sz="2400" b="1" kern="100">
                        <a:latin typeface="Calibri"/>
                        <a:ea typeface="宋体"/>
                        <a:cs typeface="Times New Roman"/>
                      </a:endParaRPr>
                    </a:p>
                  </a:txBody>
                  <a:tcPr marL="68580" marR="68580" marT="0" marB="0" anchor="b"/>
                </a:tc>
                <a:tc>
                  <a:txBody>
                    <a:bodyPr/>
                    <a:lstStyle/>
                    <a:p>
                      <a:pPr algn="ctr">
                        <a:lnSpc>
                          <a:spcPct val="200000"/>
                        </a:lnSpc>
                        <a:spcAft>
                          <a:spcPts val="0"/>
                        </a:spcAft>
                      </a:pPr>
                      <a:r>
                        <a:rPr lang="en-US" sz="2400" b="1" kern="0" dirty="0">
                          <a:latin typeface="Times New Roman"/>
                          <a:ea typeface="宋体"/>
                          <a:cs typeface="Times New Roman"/>
                        </a:rPr>
                        <a:t>0.4430445</a:t>
                      </a:r>
                      <a:endParaRPr lang="zh-CN" sz="2400" b="1" kern="100" dirty="0">
                        <a:latin typeface="Calibri"/>
                        <a:ea typeface="宋体"/>
                        <a:cs typeface="Times New Roman"/>
                      </a:endParaRPr>
                    </a:p>
                  </a:txBody>
                  <a:tcPr marL="68580" marR="68580" marT="0" marB="0" anchor="b"/>
                </a:tc>
              </a:tr>
            </a:tbl>
          </a:graphicData>
        </a:graphic>
      </p:graphicFrame>
      <p:pic>
        <p:nvPicPr>
          <p:cNvPr id="4" name="Picture 2"/>
          <p:cNvPicPr>
            <a:picLocks noChangeAspect="1" noChangeArrowheads="1"/>
          </p:cNvPicPr>
          <p:nvPr/>
        </p:nvPicPr>
        <p:blipFill>
          <a:blip r:embed="rId5">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8596" y="500042"/>
            <a:ext cx="8077200" cy="1143000"/>
          </a:xfrm>
        </p:spPr>
        <p:txBody>
          <a:bodyPr>
            <a:normAutofit fontScale="90000"/>
          </a:bodyPr>
          <a:lstStyle/>
          <a:p>
            <a:r>
              <a:rPr lang="en-US" sz="3600" dirty="0" smtClean="0">
                <a:latin typeface="Times New Roman" pitchFamily="18" charset="0"/>
                <a:cs typeface="Times New Roman" pitchFamily="18" charset="0"/>
              </a:rPr>
              <a:t>Table 3.The </a:t>
            </a:r>
            <a:r>
              <a:rPr lang="en-US" sz="3600" i="1" dirty="0" smtClean="0">
                <a:latin typeface="Times New Roman" pitchFamily="18" charset="0"/>
                <a:cs typeface="Times New Roman" pitchFamily="18" charset="0"/>
              </a:rPr>
              <a:t>p</a:t>
            </a:r>
            <a:r>
              <a:rPr lang="en-US" sz="3600" dirty="0" smtClean="0">
                <a:latin typeface="Times New Roman" pitchFamily="18" charset="0"/>
                <a:cs typeface="Times New Roman" pitchFamily="18" charset="0"/>
              </a:rPr>
              <a:t>-value from ANOVA for length structure of </a:t>
            </a:r>
            <a:r>
              <a:rPr lang="en-US" sz="3600" dirty="0" err="1" smtClean="0">
                <a:latin typeface="Times New Roman" pitchFamily="18" charset="0"/>
                <a:cs typeface="Times New Roman" pitchFamily="18" charset="0"/>
              </a:rPr>
              <a:t>bigeye</a:t>
            </a:r>
            <a:r>
              <a:rPr lang="en-US" sz="3600" dirty="0" smtClean="0">
                <a:latin typeface="Times New Roman" pitchFamily="18" charset="0"/>
                <a:cs typeface="Times New Roman" pitchFamily="18" charset="0"/>
              </a:rPr>
              <a:t> tuna among each temperature range</a:t>
            </a:r>
            <a:r>
              <a:rPr altLang="en-US" dirty="0" smtClean="0"/>
              <a:t/>
            </a:r>
            <a:br>
              <a:rPr altLang="en-US" dirty="0" smtClean="0"/>
            </a:br>
            <a:endParaRPr lang="zh-CN" dirty="0"/>
          </a:p>
        </p:txBody>
      </p:sp>
      <p:graphicFrame>
        <p:nvGraphicFramePr>
          <p:cNvPr id="4" name="表格 3"/>
          <p:cNvGraphicFramePr>
            <a:graphicFrameLocks noGrp="1"/>
          </p:cNvGraphicFramePr>
          <p:nvPr>
            <p:extLst>
              <p:ext uri="{D42A27DB-BD31-4B8C-83A1-F6EECF244321}">
                <p14:modId xmlns="" xmlns:p14="http://schemas.microsoft.com/office/powerpoint/2010/main" val="3411639199"/>
              </p:ext>
            </p:extLst>
          </p:nvPr>
        </p:nvGraphicFramePr>
        <p:xfrm>
          <a:off x="642910" y="2071678"/>
          <a:ext cx="8286807" cy="2560320"/>
        </p:xfrm>
        <a:graphic>
          <a:graphicData uri="http://schemas.openxmlformats.org/drawingml/2006/table">
            <a:tbl>
              <a:tblPr firstRow="1" firstCol="1" bandRow="1"/>
              <a:tblGrid>
                <a:gridCol w="1785950"/>
                <a:gridCol w="1552735"/>
                <a:gridCol w="1755205"/>
                <a:gridCol w="1755205"/>
                <a:gridCol w="1437712"/>
              </a:tblGrid>
              <a:tr h="321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tx1"/>
                          </a:solidFill>
                          <a:latin typeface="+mn-lt"/>
                          <a:ea typeface="+mn-ea"/>
                          <a:cs typeface="+mn-cs"/>
                        </a:rPr>
                        <a:t>Temperature ranges (℃)</a:t>
                      </a:r>
                      <a:endParaRPr lang="zh-CN" altLang="en-US" sz="2400" b="1" kern="100" dirty="0" smtClean="0">
                        <a:effectLst/>
                        <a:latin typeface="+mn-lt"/>
                        <a:ea typeface="+mn-ea"/>
                        <a:cs typeface="Times New Roman"/>
                      </a:endParaRPr>
                    </a:p>
                    <a:p>
                      <a:pPr algn="ctr">
                        <a:spcAft>
                          <a:spcPts val="0"/>
                        </a:spcAft>
                      </a:pP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a:ea typeface="宋体"/>
                          <a:cs typeface="Times New Roman"/>
                        </a:rPr>
                        <a:t>25-26</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a:ea typeface="宋体"/>
                          <a:cs typeface="Times New Roman"/>
                        </a:rPr>
                        <a:t>26-27</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a:ea typeface="宋体"/>
                          <a:cs typeface="Times New Roman"/>
                        </a:rPr>
                        <a:t>27-28</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a:ea typeface="宋体"/>
                          <a:cs typeface="Times New Roman"/>
                        </a:rPr>
                        <a:t>28-29</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38">
                <a:tc>
                  <a:txBody>
                    <a:bodyPr/>
                    <a:lstStyle/>
                    <a:p>
                      <a:pPr algn="ctr">
                        <a:spcAft>
                          <a:spcPts val="0"/>
                        </a:spcAft>
                      </a:pPr>
                      <a:r>
                        <a:rPr lang="en-US" sz="2400" b="1" kern="0" dirty="0" smtClean="0">
                          <a:effectLst/>
                          <a:latin typeface="Times New Roman"/>
                          <a:ea typeface="宋体"/>
                          <a:cs typeface="Times New Roman"/>
                        </a:rPr>
                        <a:t>25-29</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0.106239</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0.4366206</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0.3235321</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a:ea typeface="宋体"/>
                          <a:cs typeface="Times New Roman"/>
                        </a:rPr>
                        <a:t>0.4967402</a:t>
                      </a:r>
                      <a:endParaRPr lang="zh-CN" sz="2400" b="1" kern="10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38">
                <a:tc>
                  <a:txBody>
                    <a:bodyPr/>
                    <a:lstStyle/>
                    <a:p>
                      <a:pPr algn="ctr">
                        <a:spcAft>
                          <a:spcPts val="0"/>
                        </a:spcAft>
                      </a:pPr>
                      <a:r>
                        <a:rPr lang="en-US" sz="2400" b="1" kern="0" dirty="0" smtClean="0">
                          <a:effectLst/>
                          <a:latin typeface="Times New Roman"/>
                          <a:ea typeface="宋体"/>
                          <a:cs typeface="Times New Roman"/>
                        </a:rPr>
                        <a:t>25-26</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a:ea typeface="宋体"/>
                          <a:cs typeface="Times New Roman"/>
                        </a:rPr>
                        <a:t>-</a:t>
                      </a:r>
                      <a:endParaRPr lang="zh-CN" sz="2400" b="1" kern="10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0.1371469</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solidFill>
                            <a:srgbClr val="FF0000"/>
                          </a:solidFill>
                          <a:effectLst/>
                          <a:latin typeface="Times New Roman"/>
                          <a:ea typeface="宋体"/>
                          <a:cs typeface="Times New Roman"/>
                        </a:rPr>
                        <a:t>0.0465955</a:t>
                      </a:r>
                      <a:endParaRPr lang="zh-CN" sz="2400" b="1" kern="100" dirty="0">
                        <a:solidFill>
                          <a:srgbClr val="FF0000"/>
                        </a:solidFill>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0.107681</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38">
                <a:tc>
                  <a:txBody>
                    <a:bodyPr/>
                    <a:lstStyle/>
                    <a:p>
                      <a:pPr algn="ctr">
                        <a:spcAft>
                          <a:spcPts val="0"/>
                        </a:spcAft>
                      </a:pPr>
                      <a:r>
                        <a:rPr lang="en-US" sz="2400" b="1" kern="0" dirty="0" smtClean="0">
                          <a:effectLst/>
                          <a:latin typeface="Times New Roman"/>
                          <a:ea typeface="宋体"/>
                          <a:cs typeface="Times New Roman"/>
                        </a:rPr>
                        <a:t>26-27</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a:ea typeface="宋体"/>
                          <a:cs typeface="Times New Roman"/>
                        </a:rPr>
                        <a:t>-</a:t>
                      </a:r>
                      <a:endParaRPr lang="zh-CN" sz="2400" b="1" kern="10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a:ea typeface="宋体"/>
                          <a:cs typeface="Times New Roman"/>
                        </a:rPr>
                        <a:t>-</a:t>
                      </a:r>
                      <a:endParaRPr lang="zh-CN" sz="2400" b="1" kern="10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0.2689096</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0.4398391</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038">
                <a:tc>
                  <a:txBody>
                    <a:bodyPr/>
                    <a:lstStyle/>
                    <a:p>
                      <a:pPr algn="ctr">
                        <a:spcAft>
                          <a:spcPts val="0"/>
                        </a:spcAft>
                      </a:pPr>
                      <a:r>
                        <a:rPr lang="en-US" sz="2400" b="1" kern="0" dirty="0" smtClean="0">
                          <a:effectLst/>
                          <a:latin typeface="Times New Roman"/>
                          <a:ea typeface="宋体"/>
                          <a:cs typeface="Times New Roman"/>
                        </a:rPr>
                        <a:t>27-28</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a:ea typeface="宋体"/>
                          <a:cs typeface="Times New Roman"/>
                        </a:rPr>
                        <a:t>-</a:t>
                      </a:r>
                      <a:endParaRPr lang="zh-CN" sz="2400" b="1" kern="10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a:ea typeface="宋体"/>
                          <a:cs typeface="Times New Roman"/>
                        </a:rPr>
                        <a:t>-</a:t>
                      </a:r>
                      <a:endParaRPr lang="zh-CN" sz="2400" b="1" kern="10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a:ea typeface="宋体"/>
                          <a:cs typeface="Times New Roman"/>
                        </a:rPr>
                        <a:t>0.3206198</a:t>
                      </a:r>
                      <a:endParaRPr lang="zh-CN" sz="2400" b="1" kern="100" dirty="0">
                        <a:effectLst/>
                        <a:latin typeface="Calibri"/>
                        <a:ea typeface="宋体"/>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5">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35046082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4282" y="642918"/>
            <a:ext cx="8077200" cy="1143000"/>
          </a:xfrm>
        </p:spPr>
        <p:txBody>
          <a:bodyPr>
            <a:normAutofit fontScale="90000"/>
          </a:bodyPr>
          <a:lstStyle/>
          <a:p>
            <a:r>
              <a:rPr lang="en-US" sz="3600" dirty="0" smtClean="0">
                <a:latin typeface="Times New Roman" pitchFamily="18" charset="0"/>
                <a:cs typeface="Times New Roman" pitchFamily="18" charset="0"/>
              </a:rPr>
              <a:t>Table 4.The </a:t>
            </a:r>
            <a:r>
              <a:rPr lang="en-US" sz="3600" i="1" dirty="0" smtClean="0">
                <a:latin typeface="Times New Roman" pitchFamily="18" charset="0"/>
                <a:cs typeface="Times New Roman" pitchFamily="18" charset="0"/>
              </a:rPr>
              <a:t>p</a:t>
            </a:r>
            <a:r>
              <a:rPr lang="en-US" sz="3600" dirty="0" smtClean="0">
                <a:latin typeface="Times New Roman" pitchFamily="18" charset="0"/>
                <a:cs typeface="Times New Roman" pitchFamily="18" charset="0"/>
              </a:rPr>
              <a:t>-value from ANOVA for length structure of </a:t>
            </a:r>
            <a:r>
              <a:rPr lang="en-US" sz="3600" dirty="0" err="1" smtClean="0">
                <a:latin typeface="Times New Roman" pitchFamily="18" charset="0"/>
                <a:cs typeface="Times New Roman" pitchFamily="18" charset="0"/>
              </a:rPr>
              <a:t>yellowfin</a:t>
            </a:r>
            <a:r>
              <a:rPr lang="en-US" sz="3600" dirty="0" smtClean="0">
                <a:latin typeface="Times New Roman" pitchFamily="18" charset="0"/>
                <a:cs typeface="Times New Roman" pitchFamily="18" charset="0"/>
              </a:rPr>
              <a:t> tuna among each water depth layer</a:t>
            </a:r>
            <a:r>
              <a:rPr altLang="en-US" dirty="0" smtClean="0"/>
              <a:t/>
            </a:r>
            <a:br>
              <a:rPr altLang="en-US" dirty="0" smtClean="0"/>
            </a:br>
            <a:endParaRPr lang="zh-CN" dirty="0"/>
          </a:p>
        </p:txBody>
      </p:sp>
      <p:graphicFrame>
        <p:nvGraphicFramePr>
          <p:cNvPr id="4" name="表格 3"/>
          <p:cNvGraphicFramePr>
            <a:graphicFrameLocks noGrp="1"/>
          </p:cNvGraphicFramePr>
          <p:nvPr>
            <p:extLst>
              <p:ext uri="{D42A27DB-BD31-4B8C-83A1-F6EECF244321}">
                <p14:modId xmlns="" xmlns:p14="http://schemas.microsoft.com/office/powerpoint/2010/main" val="2035745427"/>
              </p:ext>
            </p:extLst>
          </p:nvPr>
        </p:nvGraphicFramePr>
        <p:xfrm>
          <a:off x="785786" y="1785926"/>
          <a:ext cx="8143932" cy="2469141"/>
        </p:xfrm>
        <a:graphic>
          <a:graphicData uri="http://schemas.openxmlformats.org/drawingml/2006/table">
            <a:tbl>
              <a:tblPr firstRow="1" firstCol="1" bandRow="1"/>
              <a:tblGrid>
                <a:gridCol w="2035983"/>
                <a:gridCol w="2035983"/>
                <a:gridCol w="2035983"/>
                <a:gridCol w="2035983"/>
              </a:tblGrid>
              <a:tr h="579207">
                <a:tc>
                  <a:txBody>
                    <a:bodyPr/>
                    <a:lstStyle/>
                    <a:p>
                      <a:pPr algn="ctr">
                        <a:spcAft>
                          <a:spcPts val="0"/>
                        </a:spcAft>
                      </a:pPr>
                      <a:r>
                        <a:rPr kumimoji="0" lang="en-US" sz="2400" b="1" kern="1200" dirty="0" smtClean="0">
                          <a:solidFill>
                            <a:schemeClr val="tx1"/>
                          </a:solidFill>
                          <a:latin typeface="Times New Roman" pitchFamily="18" charset="0"/>
                          <a:ea typeface="+mn-ea"/>
                          <a:cs typeface="Times New Roman" pitchFamily="18" charset="0"/>
                        </a:rPr>
                        <a:t>Depth layers (m)</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pitchFamily="18" charset="0"/>
                          <a:ea typeface="宋体"/>
                          <a:cs typeface="Times New Roman" pitchFamily="18" charset="0"/>
                        </a:rPr>
                        <a:t>40-80</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pitchFamily="18" charset="0"/>
                          <a:ea typeface="宋体"/>
                          <a:cs typeface="Times New Roman" pitchFamily="18" charset="0"/>
                        </a:rPr>
                        <a:t>80-120</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pitchFamily="18" charset="0"/>
                          <a:ea typeface="宋体"/>
                          <a:cs typeface="Times New Roman" pitchFamily="18" charset="0"/>
                        </a:rPr>
                        <a:t>120-160</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07">
                <a:tc>
                  <a:txBody>
                    <a:bodyPr/>
                    <a:lstStyle/>
                    <a:p>
                      <a:pPr algn="ctr">
                        <a:spcAft>
                          <a:spcPts val="0"/>
                        </a:spcAft>
                      </a:pPr>
                      <a:r>
                        <a:rPr lang="en-US" sz="2400" b="1" kern="0" dirty="0" smtClean="0">
                          <a:effectLst/>
                          <a:latin typeface="Times New Roman" pitchFamily="18" charset="0"/>
                          <a:ea typeface="宋体"/>
                          <a:cs typeface="Times New Roman" pitchFamily="18" charset="0"/>
                        </a:rPr>
                        <a:t>40-160</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itchFamily="18" charset="0"/>
                          <a:ea typeface="宋体"/>
                          <a:cs typeface="Times New Roman" pitchFamily="18" charset="0"/>
                        </a:rPr>
                        <a:t>0.4917881</a:t>
                      </a:r>
                      <a:endParaRPr lang="zh-CN" sz="2400" b="1" kern="10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0.4624682</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0.3601787</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07">
                <a:tc>
                  <a:txBody>
                    <a:bodyPr/>
                    <a:lstStyle/>
                    <a:p>
                      <a:pPr algn="ctr">
                        <a:spcAft>
                          <a:spcPts val="0"/>
                        </a:spcAft>
                      </a:pPr>
                      <a:r>
                        <a:rPr lang="en-US" sz="2400" b="1" kern="0" dirty="0" smtClean="0">
                          <a:effectLst/>
                          <a:latin typeface="Times New Roman" pitchFamily="18" charset="0"/>
                          <a:ea typeface="宋体"/>
                          <a:cs typeface="Times New Roman" pitchFamily="18" charset="0"/>
                        </a:rPr>
                        <a:t>40-80</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itchFamily="18" charset="0"/>
                          <a:ea typeface="宋体"/>
                          <a:cs typeface="Times New Roman" pitchFamily="18" charset="0"/>
                        </a:rPr>
                        <a:t>-</a:t>
                      </a:r>
                      <a:endParaRPr lang="zh-CN" sz="2400" b="1" kern="10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0.4543031</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0.3678827</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207">
                <a:tc>
                  <a:txBody>
                    <a:bodyPr/>
                    <a:lstStyle/>
                    <a:p>
                      <a:pPr algn="ctr">
                        <a:spcAft>
                          <a:spcPts val="0"/>
                        </a:spcAft>
                      </a:pPr>
                      <a:r>
                        <a:rPr lang="en-US" sz="2400" b="1" kern="0" dirty="0" smtClean="0">
                          <a:effectLst/>
                          <a:latin typeface="Times New Roman" pitchFamily="18" charset="0"/>
                          <a:ea typeface="宋体"/>
                          <a:cs typeface="Times New Roman" pitchFamily="18" charset="0"/>
                        </a:rPr>
                        <a:t>80-120</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itchFamily="18" charset="0"/>
                          <a:ea typeface="宋体"/>
                          <a:cs typeface="Times New Roman" pitchFamily="18" charset="0"/>
                        </a:rPr>
                        <a:t>-</a:t>
                      </a:r>
                      <a:endParaRPr lang="zh-CN" sz="2400" b="1" kern="10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0.2811203</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内容占位符 4"/>
          <p:cNvSpPr>
            <a:spLocks noGrp="1"/>
          </p:cNvSpPr>
          <p:nvPr>
            <p:ph idx="1"/>
          </p:nvPr>
        </p:nvSpPr>
        <p:spPr>
          <a:xfrm>
            <a:off x="857224" y="3500438"/>
            <a:ext cx="8077200" cy="4297363"/>
          </a:xfrm>
        </p:spPr>
        <p:txBody>
          <a:bodyPr/>
          <a:lstStyle/>
          <a:p>
            <a:endParaRPr lang="zh-CN" altLang="en-US" dirty="0"/>
          </a:p>
        </p:txBody>
      </p:sp>
      <p:pic>
        <p:nvPicPr>
          <p:cNvPr id="7" name="Picture 2"/>
          <p:cNvPicPr>
            <a:picLocks noChangeAspect="1" noChangeArrowheads="1"/>
          </p:cNvPicPr>
          <p:nvPr/>
        </p:nvPicPr>
        <p:blipFill>
          <a:blip r:embed="rId5">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31926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7158" y="500042"/>
            <a:ext cx="8077200" cy="1143000"/>
          </a:xfrm>
        </p:spPr>
        <p:txBody>
          <a:bodyPr>
            <a:noAutofit/>
          </a:bodyPr>
          <a:lstStyle/>
          <a:p>
            <a:r>
              <a:rPr lang="en-US" sz="3200" dirty="0" smtClean="0">
                <a:latin typeface="Times New Roman" pitchFamily="18" charset="0"/>
                <a:cs typeface="Times New Roman" pitchFamily="18" charset="0"/>
              </a:rPr>
              <a:t>Table 5.The </a:t>
            </a:r>
            <a:r>
              <a:rPr lang="en-US" sz="3200" i="1" dirty="0" smtClean="0">
                <a:latin typeface="Times New Roman" pitchFamily="18" charset="0"/>
                <a:cs typeface="Times New Roman" pitchFamily="18" charset="0"/>
              </a:rPr>
              <a:t>p</a:t>
            </a:r>
            <a:r>
              <a:rPr lang="en-US" sz="3200" dirty="0" smtClean="0">
                <a:latin typeface="Times New Roman" pitchFamily="18" charset="0"/>
                <a:cs typeface="Times New Roman" pitchFamily="18" charset="0"/>
              </a:rPr>
              <a:t>-value from ANOVA for length structure of </a:t>
            </a:r>
            <a:r>
              <a:rPr lang="en-US" sz="3200" dirty="0" err="1" smtClean="0">
                <a:latin typeface="Times New Roman" pitchFamily="18" charset="0"/>
                <a:cs typeface="Times New Roman" pitchFamily="18" charset="0"/>
              </a:rPr>
              <a:t>yellowfin</a:t>
            </a:r>
            <a:r>
              <a:rPr lang="en-US" sz="3200" dirty="0" smtClean="0">
                <a:latin typeface="Times New Roman" pitchFamily="18" charset="0"/>
                <a:cs typeface="Times New Roman" pitchFamily="18" charset="0"/>
              </a:rPr>
              <a:t> tuna among each temperature range</a:t>
            </a:r>
            <a:endParaRPr lang="zh-CN" sz="3200" dirty="0">
              <a:latin typeface="Times New Roman" pitchFamily="18" charset="0"/>
              <a:cs typeface="Times New Roman" pitchFamily="18"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2415522849"/>
              </p:ext>
            </p:extLst>
          </p:nvPr>
        </p:nvGraphicFramePr>
        <p:xfrm>
          <a:off x="357158" y="2143116"/>
          <a:ext cx="8572559" cy="1957098"/>
        </p:xfrm>
        <a:graphic>
          <a:graphicData uri="http://schemas.openxmlformats.org/drawingml/2006/table">
            <a:tbl>
              <a:tblPr firstRow="1" firstCol="1" bandRow="1"/>
              <a:tblGrid>
                <a:gridCol w="2240831"/>
                <a:gridCol w="2240831"/>
                <a:gridCol w="2240831"/>
                <a:gridCol w="1850066"/>
              </a:tblGrid>
              <a:tr h="408526">
                <a:tc>
                  <a:txBody>
                    <a:bodyPr/>
                    <a:lstStyle/>
                    <a:p>
                      <a:pPr algn="ctr">
                        <a:spcAft>
                          <a:spcPts val="0"/>
                        </a:spcAft>
                      </a:pPr>
                      <a:r>
                        <a:rPr kumimoji="0" lang="en-US" sz="2400" b="1" kern="1200" dirty="0" smtClean="0">
                          <a:solidFill>
                            <a:schemeClr val="tx1"/>
                          </a:solidFill>
                          <a:latin typeface="Times New Roman" pitchFamily="18" charset="0"/>
                          <a:ea typeface="+mn-ea"/>
                          <a:cs typeface="Times New Roman" pitchFamily="18" charset="0"/>
                        </a:rPr>
                        <a:t>Temperature ranges (℃)</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pitchFamily="18" charset="0"/>
                          <a:ea typeface="宋体"/>
                          <a:cs typeface="Times New Roman" pitchFamily="18" charset="0"/>
                        </a:rPr>
                        <a:t>26-27</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pitchFamily="18" charset="0"/>
                          <a:ea typeface="宋体"/>
                          <a:cs typeface="Times New Roman" pitchFamily="18" charset="0"/>
                        </a:rPr>
                        <a:t>27-28</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smtClean="0">
                          <a:effectLst/>
                          <a:latin typeface="Times New Roman" pitchFamily="18" charset="0"/>
                          <a:ea typeface="宋体"/>
                          <a:cs typeface="Times New Roman" pitchFamily="18" charset="0"/>
                        </a:rPr>
                        <a:t>28-29</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526">
                <a:tc>
                  <a:txBody>
                    <a:bodyPr/>
                    <a:lstStyle/>
                    <a:p>
                      <a:pPr algn="ctr">
                        <a:spcAft>
                          <a:spcPts val="0"/>
                        </a:spcAft>
                      </a:pPr>
                      <a:r>
                        <a:rPr lang="en-US" sz="2400" b="1" kern="0" dirty="0" smtClean="0">
                          <a:effectLst/>
                          <a:latin typeface="Times New Roman" pitchFamily="18" charset="0"/>
                          <a:ea typeface="宋体"/>
                          <a:cs typeface="Times New Roman" pitchFamily="18" charset="0"/>
                        </a:rPr>
                        <a:t>26-29</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0.4917881</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0.4624682</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itchFamily="18" charset="0"/>
                          <a:ea typeface="宋体"/>
                          <a:cs typeface="Times New Roman" pitchFamily="18" charset="0"/>
                        </a:rPr>
                        <a:t>0.3601787</a:t>
                      </a:r>
                      <a:endParaRPr lang="zh-CN" sz="2400" b="1" kern="10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526">
                <a:tc>
                  <a:txBody>
                    <a:bodyPr/>
                    <a:lstStyle/>
                    <a:p>
                      <a:pPr algn="ctr">
                        <a:spcAft>
                          <a:spcPts val="0"/>
                        </a:spcAft>
                      </a:pPr>
                      <a:r>
                        <a:rPr lang="en-US" sz="2400" b="1" kern="0" dirty="0" smtClean="0">
                          <a:effectLst/>
                          <a:latin typeface="Times New Roman" pitchFamily="18" charset="0"/>
                          <a:ea typeface="宋体"/>
                          <a:cs typeface="Times New Roman" pitchFamily="18" charset="0"/>
                        </a:rPr>
                        <a:t>26-27</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0.4543031</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0.3678827</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526">
                <a:tc>
                  <a:txBody>
                    <a:bodyPr/>
                    <a:lstStyle/>
                    <a:p>
                      <a:pPr algn="ctr">
                        <a:spcAft>
                          <a:spcPts val="0"/>
                        </a:spcAft>
                      </a:pPr>
                      <a:r>
                        <a:rPr lang="en-US" sz="2400" b="1" kern="0" dirty="0" smtClean="0">
                          <a:effectLst/>
                          <a:latin typeface="Times New Roman" pitchFamily="18" charset="0"/>
                          <a:ea typeface="宋体"/>
                          <a:cs typeface="Times New Roman" pitchFamily="18" charset="0"/>
                        </a:rPr>
                        <a:t>27-28</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effectLst/>
                          <a:latin typeface="Times New Roman" pitchFamily="18" charset="0"/>
                          <a:ea typeface="宋体"/>
                          <a:cs typeface="Times New Roman" pitchFamily="18" charset="0"/>
                        </a:rPr>
                        <a:t>-</a:t>
                      </a:r>
                      <a:endParaRPr lang="zh-CN" sz="2400" b="1" kern="10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effectLst/>
                          <a:latin typeface="Times New Roman" pitchFamily="18" charset="0"/>
                          <a:ea typeface="宋体"/>
                          <a:cs typeface="Times New Roman" pitchFamily="18" charset="0"/>
                        </a:rPr>
                        <a:t>0.2811203</a:t>
                      </a:r>
                      <a:endParaRPr lang="zh-CN" sz="2400" b="1" kern="100" dirty="0">
                        <a:effectLst/>
                        <a:latin typeface="Times New Roman" pitchFamily="18" charset="0"/>
                        <a:ea typeface="宋体"/>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内容占位符 5"/>
          <p:cNvSpPr>
            <a:spLocks noGrp="1"/>
          </p:cNvSpPr>
          <p:nvPr>
            <p:ph idx="1"/>
          </p:nvPr>
        </p:nvSpPr>
        <p:spPr>
          <a:xfrm>
            <a:off x="1066800" y="4709318"/>
            <a:ext cx="8077200" cy="4297363"/>
          </a:xfrm>
        </p:spPr>
        <p:txBody>
          <a:bodyPr/>
          <a:lstStyle/>
          <a:p>
            <a:endParaRPr lang="zh-CN" altLang="en-US" dirty="0"/>
          </a:p>
        </p:txBody>
      </p:sp>
      <p:pic>
        <p:nvPicPr>
          <p:cNvPr id="8" name="Picture 2"/>
          <p:cNvPicPr>
            <a:picLocks noChangeAspect="1" noChangeArrowheads="1"/>
          </p:cNvPicPr>
          <p:nvPr/>
        </p:nvPicPr>
        <p:blipFill>
          <a:blip r:embed="rId5">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9732766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2910" y="214290"/>
            <a:ext cx="4267200" cy="1143000"/>
          </a:xfrm>
        </p:spPr>
        <p:txBody>
          <a:bodyPr/>
          <a:lstStyle/>
          <a:p>
            <a:r>
              <a:rPr lang="en-US" altLang="zh-CN" b="1" cap="all" dirty="0"/>
              <a:t>Discussion</a:t>
            </a:r>
            <a:endParaRPr lang="zh-CN" cap="all" dirty="0"/>
          </a:p>
        </p:txBody>
      </p:sp>
      <p:sp>
        <p:nvSpPr>
          <p:cNvPr id="3" name="Content Placeholder 2"/>
          <p:cNvSpPr>
            <a:spLocks noGrp="1"/>
          </p:cNvSpPr>
          <p:nvPr>
            <p:ph idx="1"/>
            <p:custDataLst>
              <p:tags r:id="rId3"/>
            </p:custDataLst>
          </p:nvPr>
        </p:nvSpPr>
        <p:spPr>
          <a:xfrm>
            <a:off x="838200" y="1524000"/>
            <a:ext cx="7766248" cy="4297363"/>
          </a:xfrm>
        </p:spPr>
        <p:txBody>
          <a:bodyPr>
            <a:normAutofit fontScale="77500" lnSpcReduction="20000"/>
          </a:bodyPr>
          <a:lstStyle/>
          <a:p>
            <a:pPr lvl="1"/>
            <a:r>
              <a:rPr lang="en-US" sz="3900" b="1" dirty="0" smtClean="0"/>
              <a:t>The reasons why there was no significant difference of the length structure of </a:t>
            </a:r>
            <a:r>
              <a:rPr lang="en-US" sz="3900" b="1" dirty="0" err="1" smtClean="0"/>
              <a:t>longline</a:t>
            </a:r>
            <a:r>
              <a:rPr lang="en-US" sz="3900" b="1" dirty="0" smtClean="0"/>
              <a:t> catch among almost all depth layers and temperature ranges</a:t>
            </a:r>
            <a:endParaRPr altLang="en-US" sz="3900" b="1" dirty="0" smtClean="0"/>
          </a:p>
          <a:p>
            <a:pPr>
              <a:buNone/>
            </a:pPr>
            <a:r>
              <a:rPr lang="en-US" sz="3600" dirty="0" smtClean="0"/>
              <a:t>(1) The </a:t>
            </a:r>
            <a:r>
              <a:rPr lang="en-US" sz="3600" dirty="0" err="1" smtClean="0"/>
              <a:t>longline</a:t>
            </a:r>
            <a:r>
              <a:rPr lang="en-US" sz="3600" dirty="0" smtClean="0"/>
              <a:t> gear caught the adult </a:t>
            </a:r>
            <a:r>
              <a:rPr lang="en-US" sz="3600" dirty="0" err="1" smtClean="0"/>
              <a:t>bigeye</a:t>
            </a:r>
            <a:r>
              <a:rPr lang="en-US" sz="3600" dirty="0" smtClean="0"/>
              <a:t> tuna and </a:t>
            </a:r>
            <a:r>
              <a:rPr lang="en-US" sz="3600" dirty="0" err="1" smtClean="0"/>
              <a:t>yellowfin</a:t>
            </a:r>
            <a:r>
              <a:rPr lang="en-US" sz="3600" dirty="0" smtClean="0"/>
              <a:t> tuna. </a:t>
            </a:r>
            <a:endParaRPr lang="en-US" altLang="zh-CN" sz="3600" dirty="0"/>
          </a:p>
          <a:p>
            <a:pPr>
              <a:buNone/>
            </a:pPr>
            <a:r>
              <a:rPr lang="en-US" sz="3600" dirty="0" smtClean="0"/>
              <a:t>(2)Fishing capacity (the number of hooks × the soak-times) during day was about twice as that during night.</a:t>
            </a:r>
          </a:p>
          <a:p>
            <a:pPr>
              <a:buNone/>
            </a:pPr>
            <a:r>
              <a:rPr lang="en-US" sz="3600" dirty="0" smtClean="0"/>
              <a:t>(3) The juvenile fish are distributed on the sea surface and caught by purse seiner.</a:t>
            </a:r>
          </a:p>
        </p:txBody>
      </p:sp>
      <p:pic>
        <p:nvPicPr>
          <p:cNvPr id="5"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r>
              <a:rPr lang="en-US" altLang="zh-CN" sz="7200" cap="small" dirty="0"/>
              <a:t>The </a:t>
            </a:r>
            <a:r>
              <a:rPr lang="en-US" altLang="zh-CN" sz="7200" cap="small" dirty="0" smtClean="0"/>
              <a:t>significance of </a:t>
            </a:r>
            <a:r>
              <a:rPr lang="en-US" altLang="zh-CN" sz="7200" cap="small" dirty="0"/>
              <a:t>this study</a:t>
            </a:r>
            <a:endParaRPr lang="zh-CN" altLang="zh-CN" sz="7200" cap="small" dirty="0"/>
          </a:p>
        </p:txBody>
      </p:sp>
      <p:pic>
        <p:nvPicPr>
          <p:cNvPr id="12" name="Picture 1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191000" y="0"/>
            <a:ext cx="7765662" cy="16476125"/>
          </a:xfrm>
          <a:prstGeom prst="rect">
            <a:avLst/>
          </a:prstGeom>
        </p:spPr>
      </p:pic>
      <p:sp>
        <p:nvSpPr>
          <p:cNvPr id="2" name="TextBox 1"/>
          <p:cNvSpPr txBox="1"/>
          <p:nvPr/>
        </p:nvSpPr>
        <p:spPr>
          <a:xfrm>
            <a:off x="1071538" y="2143116"/>
            <a:ext cx="6762464" cy="3108543"/>
          </a:xfrm>
          <a:prstGeom prst="rect">
            <a:avLst/>
          </a:prstGeom>
          <a:noFill/>
        </p:spPr>
        <p:txBody>
          <a:bodyPr wrap="square" rtlCol="0">
            <a:spAutoFit/>
          </a:bodyPr>
          <a:lstStyle/>
          <a:p>
            <a:pPr marL="285750" indent="-285750" algn="just">
              <a:buFont typeface="Wingdings" pitchFamily="2" charset="2"/>
              <a:buChar char="l"/>
            </a:pPr>
            <a:r>
              <a:rPr lang="en-US" sz="2800" dirty="0" smtClean="0"/>
              <a:t>In the stock assessment on tunas and tuna like species, the fisheries scientists need more accurate data and model parameters.</a:t>
            </a:r>
            <a:endParaRPr lang="en-US" altLang="zh-CN" sz="2800" dirty="0" smtClean="0"/>
          </a:p>
          <a:p>
            <a:pPr marL="285750" indent="-285750" algn="just">
              <a:buFont typeface="Wingdings" pitchFamily="2" charset="2"/>
              <a:buChar char="l"/>
            </a:pPr>
            <a:r>
              <a:rPr lang="en-US" sz="2800" dirty="0" smtClean="0"/>
              <a:t>Statistical catch-at-age analysis (Doubleday, 1976; </a:t>
            </a:r>
            <a:r>
              <a:rPr lang="en-US" sz="2800" dirty="0" err="1" smtClean="0"/>
              <a:t>Deriso</a:t>
            </a:r>
            <a:r>
              <a:rPr lang="en-US" sz="2800" dirty="0" smtClean="0"/>
              <a:t> et al., 1985) is a classical framework used for fisheries stock assessment (</a:t>
            </a:r>
            <a:r>
              <a:rPr lang="en-US" sz="2800" dirty="0" err="1" smtClean="0"/>
              <a:t>Hilborn</a:t>
            </a:r>
            <a:r>
              <a:rPr lang="en-US" sz="2800" dirty="0" smtClean="0"/>
              <a:t> and Walters, 1992).</a:t>
            </a:r>
            <a:endParaRPr lang="zh-CN" altLang="en-US" dirty="0"/>
          </a:p>
        </p:txBody>
      </p:sp>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2.22222E-6 L -0.13854 -0.35324 " pathEditMode="relative" rAng="0" ptsTypes="AA">
                                      <p:cBhvr>
                                        <p:cTn id="6" dur="2000" fill="hold"/>
                                        <p:tgtEl>
                                          <p:spTgt spid="7"/>
                                        </p:tgtEl>
                                        <p:attrNameLst>
                                          <p:attrName>ppt_x</p:attrName>
                                          <p:attrName>ppt_y</p:attrName>
                                        </p:attrNameLst>
                                      </p:cBhvr>
                                      <p:rCtr x="-6927" y="-1766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4282" y="285728"/>
            <a:ext cx="7982272" cy="1179984"/>
          </a:xfrm>
        </p:spPr>
        <p:txBody>
          <a:bodyPr>
            <a:noAutofit/>
          </a:bodyPr>
          <a:lstStyle/>
          <a:p>
            <a:pPr lvl="1"/>
            <a:r>
              <a:rPr lang="en-US" sz="3000" b="1" kern="1200" dirty="0">
                <a:solidFill>
                  <a:schemeClr val="tx1"/>
                </a:solidFill>
                <a:latin typeface="+mn-lt"/>
                <a:ea typeface="+mn-ea"/>
                <a:cs typeface="+mn-cs"/>
              </a:rPr>
              <a:t>-The reasons why there was significant difference of the length structure of </a:t>
            </a:r>
            <a:r>
              <a:rPr lang="en-US" sz="3000" b="1" kern="1200" dirty="0" err="1">
                <a:solidFill>
                  <a:schemeClr val="tx1"/>
                </a:solidFill>
                <a:latin typeface="+mn-lt"/>
                <a:ea typeface="+mn-ea"/>
                <a:cs typeface="+mn-cs"/>
              </a:rPr>
              <a:t>longline</a:t>
            </a:r>
            <a:r>
              <a:rPr lang="en-US" sz="3000" b="1" kern="1200" dirty="0">
                <a:solidFill>
                  <a:schemeClr val="tx1"/>
                </a:solidFill>
                <a:latin typeface="+mn-lt"/>
                <a:ea typeface="+mn-ea"/>
                <a:cs typeface="+mn-cs"/>
              </a:rPr>
              <a:t> catch between 25-26 </a:t>
            </a:r>
            <a:r>
              <a:rPr lang="zh-CN" sz="3000" b="1" kern="1200" dirty="0">
                <a:solidFill>
                  <a:schemeClr val="tx1"/>
                </a:solidFill>
                <a:latin typeface="+mn-lt"/>
                <a:ea typeface="+mn-ea"/>
                <a:cs typeface="+mn-cs"/>
              </a:rPr>
              <a:t>℃</a:t>
            </a:r>
            <a:r>
              <a:rPr lang="en-US" sz="3000" b="1" kern="1200" dirty="0">
                <a:solidFill>
                  <a:schemeClr val="tx1"/>
                </a:solidFill>
                <a:latin typeface="+mn-lt"/>
                <a:ea typeface="+mn-ea"/>
                <a:cs typeface="+mn-cs"/>
              </a:rPr>
              <a:t>and 27-28</a:t>
            </a:r>
            <a:r>
              <a:rPr lang="zh-CN" sz="3000" b="1" kern="1200" dirty="0">
                <a:solidFill>
                  <a:schemeClr val="tx1"/>
                </a:solidFill>
                <a:latin typeface="+mn-lt"/>
                <a:ea typeface="+mn-ea"/>
                <a:cs typeface="+mn-cs"/>
              </a:rPr>
              <a:t>℃</a:t>
            </a:r>
            <a:r>
              <a:rPr lang="en-US" sz="3000" b="1" kern="1200" dirty="0">
                <a:solidFill>
                  <a:schemeClr val="tx1"/>
                </a:solidFill>
                <a:latin typeface="+mn-lt"/>
                <a:ea typeface="+mn-ea"/>
                <a:cs typeface="+mn-cs"/>
              </a:rPr>
              <a:t>for </a:t>
            </a:r>
            <a:r>
              <a:rPr lang="en-US" sz="3000" b="1" kern="1200" dirty="0" err="1">
                <a:solidFill>
                  <a:schemeClr val="tx1"/>
                </a:solidFill>
                <a:latin typeface="+mn-lt"/>
                <a:ea typeface="+mn-ea"/>
                <a:cs typeface="+mn-cs"/>
              </a:rPr>
              <a:t>bigeye</a:t>
            </a:r>
            <a:r>
              <a:rPr lang="en-US" sz="3000" b="1" kern="1200" dirty="0">
                <a:solidFill>
                  <a:schemeClr val="tx1"/>
                </a:solidFill>
                <a:latin typeface="+mn-lt"/>
                <a:ea typeface="+mn-ea"/>
                <a:cs typeface="+mn-cs"/>
              </a:rPr>
              <a:t> tuna </a:t>
            </a:r>
            <a:endParaRPr lang="zh-CN" sz="3000" b="1" kern="1200" dirty="0">
              <a:solidFill>
                <a:schemeClr val="tx1"/>
              </a:solidFill>
              <a:latin typeface="+mn-lt"/>
              <a:ea typeface="+mn-ea"/>
              <a:cs typeface="+mn-cs"/>
            </a:endParaRPr>
          </a:p>
        </p:txBody>
      </p:sp>
      <p:sp>
        <p:nvSpPr>
          <p:cNvPr id="3" name="Content Placeholder 2"/>
          <p:cNvSpPr>
            <a:spLocks noGrp="1"/>
          </p:cNvSpPr>
          <p:nvPr>
            <p:ph idx="1"/>
            <p:custDataLst>
              <p:tags r:id="rId3"/>
            </p:custDataLst>
          </p:nvPr>
        </p:nvSpPr>
        <p:spPr>
          <a:xfrm>
            <a:off x="899592" y="1700808"/>
            <a:ext cx="7766248" cy="4297363"/>
          </a:xfrm>
        </p:spPr>
        <p:txBody>
          <a:bodyPr/>
          <a:lstStyle/>
          <a:p>
            <a:r>
              <a:rPr lang="en-US" sz="2800" dirty="0" smtClean="0"/>
              <a:t>The percentage of juvenile fish (40-100 cm) caught in temperature range of 27-28 </a:t>
            </a:r>
            <a:r>
              <a:rPr altLang="en-US" sz="2800" dirty="0" smtClean="0"/>
              <a:t>℃</a:t>
            </a:r>
            <a:r>
              <a:rPr lang="en-US" sz="2800" dirty="0" smtClean="0"/>
              <a:t> and 25-26 </a:t>
            </a:r>
            <a:r>
              <a:rPr altLang="en-US" sz="2800" dirty="0" smtClean="0"/>
              <a:t>℃ </a:t>
            </a:r>
            <a:r>
              <a:rPr lang="en-US" sz="2800" dirty="0" smtClean="0"/>
              <a:t>was 57.1% and 22.8%, respectively. </a:t>
            </a:r>
          </a:p>
          <a:p>
            <a:r>
              <a:rPr lang="en-US" sz="2800" dirty="0" smtClean="0"/>
              <a:t>Owing to the sampling bias, there was significant difference of the length structure of </a:t>
            </a:r>
            <a:r>
              <a:rPr lang="en-US" sz="2800" dirty="0" err="1" smtClean="0"/>
              <a:t>longline</a:t>
            </a:r>
            <a:r>
              <a:rPr lang="en-US" sz="2800" dirty="0" smtClean="0"/>
              <a:t> catch between 25-26 </a:t>
            </a:r>
            <a:r>
              <a:rPr altLang="en-US" sz="2800" dirty="0" smtClean="0"/>
              <a:t>℃ </a:t>
            </a:r>
            <a:r>
              <a:rPr lang="en-US" sz="2800" dirty="0" smtClean="0"/>
              <a:t>and 27-28</a:t>
            </a:r>
            <a:r>
              <a:rPr altLang="en-US" sz="2800" dirty="0" smtClean="0"/>
              <a:t>℃ </a:t>
            </a:r>
            <a:r>
              <a:rPr lang="en-US" sz="2800" dirty="0" smtClean="0"/>
              <a:t>for </a:t>
            </a:r>
            <a:r>
              <a:rPr lang="en-US" sz="2800" dirty="0" err="1" smtClean="0"/>
              <a:t>bigeye</a:t>
            </a:r>
            <a:r>
              <a:rPr lang="en-US" sz="2800" dirty="0" smtClean="0"/>
              <a:t> tuna.</a:t>
            </a:r>
            <a:endParaRPr altLang="en-US" sz="2800" dirty="0" smtClean="0"/>
          </a:p>
          <a:p>
            <a:pPr algn="just"/>
            <a:endParaRPr lang="en-US" altLang="zh-CN" sz="2400" dirty="0"/>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59005717"/>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7982272" cy="1179984"/>
          </a:xfrm>
        </p:spPr>
        <p:txBody>
          <a:bodyPr>
            <a:noAutofit/>
          </a:bodyPr>
          <a:lstStyle/>
          <a:p>
            <a:r>
              <a:rPr lang="en-US" sz="3000" b="1" dirty="0" smtClean="0">
                <a:latin typeface="+mn-lt"/>
                <a:ea typeface="+mn-ea"/>
                <a:cs typeface="+mn-cs"/>
              </a:rPr>
              <a:t>-The inference of this study </a:t>
            </a:r>
            <a:endParaRPr lang="en-US" altLang="en-US" sz="3000" b="1" dirty="0" smtClean="0">
              <a:latin typeface="+mn-lt"/>
              <a:ea typeface="+mn-ea"/>
              <a:cs typeface="+mn-cs"/>
            </a:endParaRPr>
          </a:p>
        </p:txBody>
      </p:sp>
      <p:sp>
        <p:nvSpPr>
          <p:cNvPr id="3" name="Content Placeholder 2"/>
          <p:cNvSpPr>
            <a:spLocks noGrp="1"/>
          </p:cNvSpPr>
          <p:nvPr>
            <p:ph idx="1"/>
            <p:custDataLst>
              <p:tags r:id="rId3"/>
            </p:custDataLst>
          </p:nvPr>
        </p:nvSpPr>
        <p:spPr>
          <a:xfrm>
            <a:off x="899592" y="1700808"/>
            <a:ext cx="7766248" cy="4297363"/>
          </a:xfrm>
        </p:spPr>
        <p:txBody>
          <a:bodyPr>
            <a:normAutofit/>
          </a:bodyPr>
          <a:lstStyle/>
          <a:p>
            <a:pPr algn="just"/>
            <a:r>
              <a:rPr lang="en-US" sz="2800" dirty="0" smtClean="0">
                <a:latin typeface="Times New Roman" pitchFamily="18" charset="0"/>
                <a:cs typeface="Times New Roman" pitchFamily="18" charset="0"/>
              </a:rPr>
              <a:t>The selectivity of </a:t>
            </a:r>
            <a:r>
              <a:rPr lang="en-US" sz="2800" dirty="0" err="1" smtClean="0">
                <a:latin typeface="Times New Roman" pitchFamily="18" charset="0"/>
                <a:cs typeface="Times New Roman" pitchFamily="18" charset="0"/>
              </a:rPr>
              <a:t>bigeye</a:t>
            </a:r>
            <a:r>
              <a:rPr lang="en-US" sz="2800" dirty="0" smtClean="0">
                <a:latin typeface="Times New Roman" pitchFamily="18" charset="0"/>
                <a:cs typeface="Times New Roman" pitchFamily="18" charset="0"/>
              </a:rPr>
              <a:t> tuna and </a:t>
            </a:r>
            <a:r>
              <a:rPr lang="en-US" sz="2800" dirty="0" err="1" smtClean="0">
                <a:latin typeface="Times New Roman" pitchFamily="18" charset="0"/>
                <a:cs typeface="Times New Roman" pitchFamily="18" charset="0"/>
              </a:rPr>
              <a:t>yellowfin</a:t>
            </a:r>
            <a:r>
              <a:rPr lang="en-US" sz="2800" dirty="0" smtClean="0">
                <a:latin typeface="Times New Roman" pitchFamily="18" charset="0"/>
                <a:cs typeface="Times New Roman" pitchFamily="18" charset="0"/>
              </a:rPr>
              <a:t> tuna by depth or temperature does not need to be included in the assessment of these stocks when we use the </a:t>
            </a:r>
            <a:r>
              <a:rPr lang="en-US" sz="2800" dirty="0" err="1" smtClean="0">
                <a:latin typeface="Times New Roman" pitchFamily="18" charset="0"/>
                <a:cs typeface="Times New Roman" pitchFamily="18" charset="0"/>
              </a:rPr>
              <a:t>longline</a:t>
            </a:r>
            <a:r>
              <a:rPr lang="en-US" sz="2800" dirty="0" smtClean="0">
                <a:latin typeface="Times New Roman" pitchFamily="18" charset="0"/>
                <a:cs typeface="Times New Roman" pitchFamily="18" charset="0"/>
              </a:rPr>
              <a:t> data.</a:t>
            </a:r>
            <a:endParaRPr lang="en-US" altLang="zh-CN"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395820271"/>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6398096" cy="1143000"/>
          </a:xfrm>
        </p:spPr>
        <p:txBody>
          <a:bodyPr>
            <a:normAutofit/>
          </a:bodyPr>
          <a:lstStyle/>
          <a:p>
            <a:r>
              <a:rPr lang="en-US" sz="3000" b="1" dirty="0" smtClean="0">
                <a:latin typeface="+mn-lt"/>
                <a:ea typeface="+mn-ea"/>
                <a:cs typeface="+mn-cs"/>
              </a:rPr>
              <a:t>-Outlook</a:t>
            </a:r>
            <a:endParaRPr lang="en-US" altLang="en-US" sz="3000" b="1" dirty="0" smtClean="0">
              <a:latin typeface="+mn-lt"/>
              <a:ea typeface="+mn-ea"/>
              <a:cs typeface="+mn-cs"/>
            </a:endParaRPr>
          </a:p>
        </p:txBody>
      </p:sp>
      <p:sp>
        <p:nvSpPr>
          <p:cNvPr id="3" name="Content Placeholder 2"/>
          <p:cNvSpPr>
            <a:spLocks noGrp="1"/>
          </p:cNvSpPr>
          <p:nvPr>
            <p:ph idx="1"/>
            <p:custDataLst>
              <p:tags r:id="rId3"/>
            </p:custDataLst>
          </p:nvPr>
        </p:nvSpPr>
        <p:spPr>
          <a:xfrm>
            <a:off x="838200" y="1524000"/>
            <a:ext cx="7766248" cy="4297363"/>
          </a:xfrm>
        </p:spPr>
        <p:txBody>
          <a:bodyPr>
            <a:normAutofit/>
          </a:bodyPr>
          <a:lstStyle/>
          <a:p>
            <a:pPr algn="just"/>
            <a:r>
              <a:rPr lang="en-US" sz="2800" dirty="0" smtClean="0"/>
              <a:t>We should sample more fish to reveal the length structure difference by sex and water depth layer.</a:t>
            </a:r>
          </a:p>
          <a:p>
            <a:pPr algn="just"/>
            <a:r>
              <a:rPr lang="en-US" sz="2800" dirty="0" smtClean="0"/>
              <a:t> The sampling depth need to be much deep to cover all depth of the tuna habitat. </a:t>
            </a:r>
          </a:p>
          <a:p>
            <a:pPr algn="just"/>
            <a:r>
              <a:rPr lang="en-US" sz="2800" dirty="0" smtClean="0"/>
              <a:t>The similar study should be extent to the different fishing gear, hook size and sampling area. </a:t>
            </a:r>
            <a:endParaRPr lang="zh-CN" sz="2800" dirty="0"/>
          </a:p>
        </p:txBody>
      </p:sp>
      <p:pic>
        <p:nvPicPr>
          <p:cNvPr id="4" name="Picture 2"/>
          <p:cNvPicPr>
            <a:picLocks noChangeAspect="1" noChangeArrowheads="1"/>
          </p:cNvPicPr>
          <p:nvPr/>
        </p:nvPicPr>
        <p:blipFill>
          <a:blip r:embed="rId6">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59005717"/>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85786" y="0"/>
            <a:ext cx="4176464" cy="691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custDataLst>
              <p:tags r:id="rId2"/>
            </p:custDataLst>
          </p:nvPr>
        </p:nvSpPr>
        <p:spPr>
          <a:xfrm>
            <a:off x="1928794" y="3071810"/>
            <a:ext cx="4343400" cy="1362075"/>
          </a:xfrm>
        </p:spPr>
        <p:txBody>
          <a:bodyPr/>
          <a:lstStyle/>
          <a:p>
            <a:pPr>
              <a:defRPr lang="zh-CN"/>
            </a:pPr>
            <a:r>
              <a:rPr lang="en-US" altLang="zh-CN" dirty="0" smtClean="0"/>
              <a:t>Reference</a:t>
            </a:r>
            <a:endParaRPr lang="zh-CN" dirty="0"/>
          </a:p>
        </p:txBody>
      </p:sp>
      <p:pic>
        <p:nvPicPr>
          <p:cNvPr id="6" name="Picture 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26708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1.38889E-6 3.20611E-6 L -0.2691 0.00624 " pathEditMode="relative" rAng="0" ptsTypes="AA">
                                      <p:cBhvr>
                                        <p:cTn id="10" dur="2000" fill="hold"/>
                                        <p:tgtEl>
                                          <p:spTgt spid="5"/>
                                        </p:tgtEl>
                                        <p:attrNameLst>
                                          <p:attrName>ppt_x</p:attrName>
                                          <p:attrName>ppt_y</p:attrName>
                                        </p:attrNameLst>
                                      </p:cBhvr>
                                      <p:rCtr x="-13455" y="301"/>
                                    </p:animMotion>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fade">
                                      <p:cBhvr>
                                        <p:cTn id="14"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2285992"/>
            <a:ext cx="7643866" cy="1362075"/>
          </a:xfrm>
        </p:spPr>
        <p:txBody>
          <a:bodyPr>
            <a:noAutofit/>
          </a:bodyPr>
          <a:lstStyle/>
          <a:p>
            <a:r>
              <a:rPr lang="en-US" altLang="zh-CN" sz="4800" dirty="0" smtClean="0"/>
              <a:t>Thank you for your attention!</a:t>
            </a:r>
            <a:endParaRPr lang="zh-CN" altLang="en-US" sz="4800" dirty="0"/>
          </a:p>
        </p:txBody>
      </p:sp>
      <p:sp>
        <p:nvSpPr>
          <p:cNvPr id="3" name="图片占位符 2"/>
          <p:cNvSpPr>
            <a:spLocks noGrp="1"/>
          </p:cNvSpPr>
          <p:nvPr>
            <p:ph type="pic" sz="quarter" idx="13"/>
          </p:nvPr>
        </p:nvSpPr>
        <p:spPr/>
      </p:sp>
      <p:pic>
        <p:nvPicPr>
          <p:cNvPr id="4" name="Picture 2"/>
          <p:cNvPicPr>
            <a:picLocks noChangeAspect="1" noChangeArrowheads="1"/>
          </p:cNvPicPr>
          <p:nvPr/>
        </p:nvPicPr>
        <p:blipFill>
          <a:blip r:embed="rId2">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57422" y="2087940"/>
            <a:ext cx="6572296" cy="3855660"/>
          </a:xfrm>
          <a:prstGeom prst="rect">
            <a:avLst/>
          </a:prstGeom>
          <a:noFill/>
        </p:spPr>
        <p:txBody>
          <a:bodyPr wrap="square" rtlCol="0">
            <a:normAutofit/>
          </a:bodyPr>
          <a:lstStyle/>
          <a:p>
            <a:r>
              <a:rPr lang="en-US" altLang="zh-CN" sz="7200" cap="small" dirty="0" smtClean="0"/>
              <a:t>The study status </a:t>
            </a:r>
            <a:endParaRPr lang="zh-CN" altLang="zh-CN" sz="7200" cap="small" dirty="0"/>
          </a:p>
        </p:txBody>
      </p:sp>
      <p:pic>
        <p:nvPicPr>
          <p:cNvPr id="9" name="Picture 8"/>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53000" y="0"/>
            <a:ext cx="7765662" cy="16476125"/>
          </a:xfrm>
          <a:prstGeom prst="rect">
            <a:avLst/>
          </a:prstGeom>
        </p:spPr>
      </p:pic>
      <p:sp>
        <p:nvSpPr>
          <p:cNvPr id="4" name="TextBox 3"/>
          <p:cNvSpPr txBox="1"/>
          <p:nvPr/>
        </p:nvSpPr>
        <p:spPr>
          <a:xfrm>
            <a:off x="214282" y="1214422"/>
            <a:ext cx="8572560" cy="3046988"/>
          </a:xfrm>
          <a:prstGeom prst="rect">
            <a:avLst/>
          </a:prstGeom>
          <a:noFill/>
        </p:spPr>
        <p:txBody>
          <a:bodyPr wrap="square" rtlCol="0">
            <a:spAutoFit/>
          </a:bodyPr>
          <a:lstStyle/>
          <a:p>
            <a:pPr marL="285750" indent="-285750" algn="just">
              <a:buFont typeface="Wingdings" pitchFamily="2" charset="2"/>
              <a:buChar char="l"/>
            </a:pPr>
            <a:r>
              <a:rPr lang="en-US" sz="3200" dirty="0" smtClean="0"/>
              <a:t>The </a:t>
            </a:r>
            <a:r>
              <a:rPr lang="en-US" sz="3200" dirty="0" err="1" smtClean="0"/>
              <a:t>spawner</a:t>
            </a:r>
            <a:r>
              <a:rPr lang="en-US" sz="3200" dirty="0" smtClean="0"/>
              <a:t>-recruitment relationship is often integrated into an age-structured, statistical catch-at-age/length model (Zhu et al., 2012).</a:t>
            </a:r>
          </a:p>
          <a:p>
            <a:pPr marL="285750" indent="-285750" algn="just">
              <a:buFont typeface="Wingdings" pitchFamily="2" charset="2"/>
              <a:buChar char="l"/>
            </a:pPr>
            <a:r>
              <a:rPr lang="en-US" sz="3200" dirty="0" smtClean="0"/>
              <a:t> Many catch-at-age analyses now integrate diverse auxiliary information (Fournier and Archibald, 1982). </a:t>
            </a:r>
            <a:endParaRPr lang="zh-CN" altLang="en-US" sz="3200" dirty="0"/>
          </a:p>
        </p:txBody>
      </p:sp>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4.71567E-6 L -0.00139 -0.34743 " pathEditMode="relative" rAng="0" ptsTypes="AA">
                                      <p:cBhvr>
                                        <p:cTn id="6" dur="2000" fill="hold"/>
                                        <p:tgtEl>
                                          <p:spTgt spid="7"/>
                                        </p:tgtEl>
                                        <p:attrNameLst>
                                          <p:attrName>ppt_x</p:attrName>
                                          <p:attrName>ppt_y</p:attrName>
                                        </p:attrNameLst>
                                      </p:cBhvr>
                                      <p:rCtr x="-69" y="-1738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857232"/>
            <a:ext cx="7643866" cy="5262979"/>
          </a:xfrm>
          <a:prstGeom prst="rect">
            <a:avLst/>
          </a:prstGeom>
        </p:spPr>
        <p:txBody>
          <a:bodyPr wrap="square">
            <a:spAutoFit/>
          </a:bodyPr>
          <a:lstStyle/>
          <a:p>
            <a:pPr marL="285750" indent="-285750" algn="just">
              <a:buFont typeface="Wingdings" pitchFamily="2" charset="2"/>
              <a:buChar char="l"/>
            </a:pPr>
            <a:r>
              <a:rPr lang="en-US" sz="2800" dirty="0" err="1" smtClean="0"/>
              <a:t>Gerritsen</a:t>
            </a:r>
            <a:r>
              <a:rPr lang="en-US" sz="2800" dirty="0" smtClean="0"/>
              <a:t> et al. (2006) divided their data into three depth strata for north sea haddock (</a:t>
            </a:r>
            <a:r>
              <a:rPr lang="en-US" sz="2800" i="1" dirty="0" err="1" smtClean="0"/>
              <a:t>Melanogrammus</a:t>
            </a:r>
            <a:r>
              <a:rPr lang="en-US" sz="2800" i="1" dirty="0" smtClean="0"/>
              <a:t> </a:t>
            </a:r>
            <a:r>
              <a:rPr lang="en-US" sz="2800" i="1" dirty="0" err="1" smtClean="0"/>
              <a:t>aeglefinus</a:t>
            </a:r>
            <a:r>
              <a:rPr lang="en-US" sz="2800" dirty="0" smtClean="0"/>
              <a:t>) and the results showed that the shallow stratum was significantly different from the deeper strata, with higher probabilities for younger fish in the shallow stratum. </a:t>
            </a:r>
          </a:p>
          <a:p>
            <a:pPr marL="285750" indent="-285750" algn="just">
              <a:buFont typeface="Wingdings" pitchFamily="2" charset="2"/>
              <a:buChar char="l"/>
            </a:pPr>
            <a:r>
              <a:rPr lang="en-US" sz="2800" dirty="0" err="1" smtClean="0"/>
              <a:t>Stari</a:t>
            </a:r>
            <a:r>
              <a:rPr lang="en-US" sz="2800" dirty="0" smtClean="0"/>
              <a:t> et al. (2010) found significant differences between geographical areas, mature and immature fish, commercial and survey data, and fleets using different fishing gear for north sea haddock.</a:t>
            </a:r>
            <a:endParaRPr altLang="en-US" sz="2800" dirty="0"/>
          </a:p>
        </p:txBody>
      </p:sp>
      <p:pic>
        <p:nvPicPr>
          <p:cNvPr id="3" name="Picture 2"/>
          <p:cNvPicPr>
            <a:picLocks noChangeAspect="1" noChangeArrowheads="1"/>
          </p:cNvPicPr>
          <p:nvPr/>
        </p:nvPicPr>
        <p:blipFill>
          <a:blip r:embed="rId2">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85794"/>
            <a:ext cx="8072494" cy="5539978"/>
          </a:xfrm>
          <a:prstGeom prst="rect">
            <a:avLst/>
          </a:prstGeom>
          <a:noFill/>
        </p:spPr>
        <p:txBody>
          <a:bodyPr wrap="square" rtlCol="0">
            <a:spAutoFit/>
          </a:bodyPr>
          <a:lstStyle/>
          <a:p>
            <a:r>
              <a:rPr lang="en-US" sz="2800" dirty="0" smtClean="0">
                <a:latin typeface="Times New Roman" pitchFamily="18" charset="0"/>
                <a:cs typeface="Times New Roman" pitchFamily="18" charset="0"/>
              </a:rPr>
              <a:t>Although the tuna </a:t>
            </a:r>
            <a:r>
              <a:rPr lang="en-US" sz="2800" dirty="0" err="1" smtClean="0">
                <a:latin typeface="Times New Roman" pitchFamily="18" charset="0"/>
                <a:cs typeface="Times New Roman" pitchFamily="18" charset="0"/>
              </a:rPr>
              <a:t>longline</a:t>
            </a:r>
            <a:r>
              <a:rPr lang="en-US" sz="2800" dirty="0" smtClean="0">
                <a:latin typeface="Times New Roman" pitchFamily="18" charset="0"/>
                <a:cs typeface="Times New Roman" pitchFamily="18" charset="0"/>
              </a:rPr>
              <a:t> CPUEs were standardized by depth or temperature to adjust for the change in depth of </a:t>
            </a:r>
            <a:r>
              <a:rPr lang="en-US" sz="2800" dirty="0" err="1" smtClean="0">
                <a:latin typeface="Times New Roman" pitchFamily="18" charset="0"/>
                <a:cs typeface="Times New Roman" pitchFamily="18" charset="0"/>
              </a:rPr>
              <a:t>longlines</a:t>
            </a:r>
            <a:r>
              <a:rPr lang="en-US" sz="2800" dirty="0" smtClean="0">
                <a:latin typeface="Times New Roman" pitchFamily="18" charset="0"/>
                <a:cs typeface="Times New Roman" pitchFamily="18" charset="0"/>
              </a:rPr>
              <a:t>, the selectivity by depth or temperature was not changed in the stock assessment.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There is no conclusive evidence whether the length compositions are the same among water depth layers or temperature ranges for tunas and tuna-like species.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So, it is the priority to evaluate if the size selectivity by depth or temperature needs be considered in the stock assessment. </a:t>
            </a:r>
            <a:endParaRPr altLang="en-US" sz="2800" dirty="0" smtClean="0">
              <a:latin typeface="Times New Roman" pitchFamily="18" charset="0"/>
              <a:cs typeface="Times New Roman" pitchFamily="18" charset="0"/>
            </a:endParaRPr>
          </a:p>
          <a:p>
            <a:endParaRPr lang="zh-CN" altLang="en-US" dirty="0"/>
          </a:p>
        </p:txBody>
      </p:sp>
      <p:pic>
        <p:nvPicPr>
          <p:cNvPr id="4" name="Picture 2"/>
          <p:cNvPicPr>
            <a:picLocks noChangeAspect="1" noChangeArrowheads="1"/>
          </p:cNvPicPr>
          <p:nvPr/>
        </p:nvPicPr>
        <p:blipFill>
          <a:blip r:embed="rId2">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57800" cy="4084260"/>
          </a:xfrm>
          <a:prstGeom prst="rect">
            <a:avLst/>
          </a:prstGeom>
          <a:noFill/>
        </p:spPr>
        <p:txBody>
          <a:bodyPr wrap="square" rtlCol="0">
            <a:normAutofit/>
          </a:bodyPr>
          <a:lstStyle/>
          <a:p>
            <a:r>
              <a:rPr lang="en-US" altLang="zh-CN" sz="7200" cap="small" dirty="0" smtClean="0"/>
              <a:t>Our goals</a:t>
            </a:r>
            <a:endParaRPr lang="zh-CN" altLang="zh-CN" sz="7200" cap="small"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TextBox 4"/>
          <p:cNvSpPr txBox="1"/>
          <p:nvPr/>
        </p:nvSpPr>
        <p:spPr>
          <a:xfrm>
            <a:off x="571472" y="856357"/>
            <a:ext cx="7715304" cy="5509200"/>
          </a:xfrm>
          <a:prstGeom prst="rect">
            <a:avLst/>
          </a:prstGeom>
          <a:noFill/>
        </p:spPr>
        <p:txBody>
          <a:bodyPr wrap="square" rtlCol="0">
            <a:spAutoFit/>
          </a:bodyPr>
          <a:lstStyle/>
          <a:p>
            <a:r>
              <a:rPr lang="en-US" sz="3200" dirty="0" smtClean="0"/>
              <a:t> (1) if there are differences between the length structure of all samples and the length structure at different depth layers or temperature ranges for </a:t>
            </a:r>
            <a:r>
              <a:rPr lang="en-US" sz="3200" dirty="0" err="1" smtClean="0"/>
              <a:t>bigeye</a:t>
            </a:r>
            <a:r>
              <a:rPr lang="en-US" sz="3200" dirty="0" smtClean="0"/>
              <a:t> tuna and </a:t>
            </a:r>
            <a:r>
              <a:rPr lang="en-US" sz="3200" dirty="0" err="1" smtClean="0"/>
              <a:t>yellowfin</a:t>
            </a:r>
            <a:r>
              <a:rPr lang="en-US" sz="3200" dirty="0" smtClean="0"/>
              <a:t> tuna catch; </a:t>
            </a:r>
          </a:p>
          <a:p>
            <a:r>
              <a:rPr lang="en-US" sz="3200" dirty="0" smtClean="0"/>
              <a:t>(2) if there is significant difference among the length structures of </a:t>
            </a:r>
            <a:r>
              <a:rPr lang="en-US" sz="3200" dirty="0" err="1" smtClean="0"/>
              <a:t>bigeye</a:t>
            </a:r>
            <a:r>
              <a:rPr lang="en-US" sz="3200" dirty="0" smtClean="0"/>
              <a:t> tuna and </a:t>
            </a:r>
            <a:r>
              <a:rPr lang="en-US" sz="3200" dirty="0" err="1" smtClean="0"/>
              <a:t>yellowfin</a:t>
            </a:r>
            <a:r>
              <a:rPr lang="en-US" sz="3200" dirty="0" smtClean="0"/>
              <a:t> tuna catch at different depth layers or temperature ranges; </a:t>
            </a:r>
          </a:p>
          <a:p>
            <a:r>
              <a:rPr lang="en-US" sz="3200" dirty="0" smtClean="0"/>
              <a:t>(3) if the selectivity by depth or temperature needs be considered in the stock assessment.</a:t>
            </a:r>
            <a:endParaRPr altLang="en-US" sz="3200" dirty="0"/>
          </a:p>
        </p:txBody>
      </p:sp>
      <p:pic>
        <p:nvPicPr>
          <p:cNvPr id="8" name="Picture 2"/>
          <p:cNvPicPr>
            <a:picLocks noChangeAspect="1" noChangeArrowheads="1"/>
          </p:cNvPicPr>
          <p:nvPr/>
        </p:nvPicPr>
        <p:blipFill>
          <a:blip r:embed="rId5">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7337E-6 L 0.00382 -0.29057 " pathEditMode="relative" rAng="0" ptsTypes="AA">
                                      <p:cBhvr>
                                        <p:cTn id="6" dur="2000" fill="hold"/>
                                        <p:tgtEl>
                                          <p:spTgt spid="7"/>
                                        </p:tgtEl>
                                        <p:attrNameLst>
                                          <p:attrName>ppt_x</p:attrName>
                                          <p:attrName>ppt_y</p:attrName>
                                        </p:attrNameLst>
                                      </p:cBhvr>
                                      <p:rCtr x="191" y="-1454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925529" cy="2800221"/>
          </a:xfrm>
          <a:prstGeom prst="rect">
            <a:avLst/>
          </a:prstGeom>
          <a:noFill/>
        </p:spPr>
        <p:txBody>
          <a:bodyPr wrap="square" rtlCol="0">
            <a:normAutofit fontScale="92500"/>
          </a:bodyPr>
          <a:lstStyle/>
          <a:p>
            <a:r>
              <a:rPr lang="en-US" altLang="zh-CN" sz="7200" cap="small" dirty="0" smtClean="0"/>
              <a:t>Materials</a:t>
            </a:r>
          </a:p>
          <a:p>
            <a:r>
              <a:rPr lang="en-US" altLang="zh-CN" sz="7200" cap="small" dirty="0" smtClean="0"/>
              <a:t>&amp;Methods</a:t>
            </a:r>
            <a:endParaRPr lang="zh-CN" sz="7200" cap="small" dirty="0"/>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108261" y="-3142205"/>
            <a:ext cx="2895600" cy="6861081"/>
          </a:xfrm>
          <a:prstGeom prst="rect">
            <a:avLst/>
          </a:prstGeom>
        </p:spPr>
      </p:pic>
      <p:pic>
        <p:nvPicPr>
          <p:cNvPr id="5" name="Picture 2"/>
          <p:cNvPicPr>
            <a:picLocks noChangeAspect="1" noChangeArrowheads="1"/>
          </p:cNvPicPr>
          <p:nvPr/>
        </p:nvPicPr>
        <p:blipFill>
          <a:blip r:embed="rId5">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349937835"/>
              </p:ext>
            </p:extLst>
          </p:nvPr>
        </p:nvGraphicFramePr>
        <p:xfrm>
          <a:off x="1828800" y="1752600"/>
          <a:ext cx="7029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altLang="zh-CN" dirty="0" smtClean="0"/>
              <a:t>Materials</a:t>
            </a:r>
            <a:r>
              <a:rPr lang="zh-CN" dirty="0" smtClean="0"/>
              <a:t> </a:t>
            </a:r>
            <a:endParaRPr lang="zh-CN" dirty="0"/>
          </a:p>
        </p:txBody>
      </p:sp>
      <p:pic>
        <p:nvPicPr>
          <p:cNvPr id="4" name="Picture 2"/>
          <p:cNvPicPr>
            <a:picLocks noChangeAspect="1" noChangeArrowheads="1"/>
          </p:cNvPicPr>
          <p:nvPr/>
        </p:nvPicPr>
        <p:blipFill>
          <a:blip r:embed="rId7">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8100456" y="0"/>
            <a:ext cx="1043544" cy="1080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1.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5.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1.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42.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3.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44.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45.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6.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47.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48.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49.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51.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52.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53.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54.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heme/theme1.xml><?xml version="1.0" encoding="utf-8"?>
<a:theme xmlns:a="http://schemas.openxmlformats.org/drawingml/2006/main" name="培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2329</Words>
  <Application>Microsoft Office PowerPoint</Application>
  <PresentationFormat>全屏显示(4:3)</PresentationFormat>
  <Paragraphs>335</Paragraphs>
  <Slides>34</Slides>
  <Notes>29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培训</vt:lpstr>
      <vt:lpstr>Equation</vt:lpstr>
      <vt:lpstr> The length structure of bigeye tuna and yellowfin tuna catch at different depth layers and temperature ranges: an application to the longline fisheries in the waters near Gilbert Islands</vt:lpstr>
      <vt:lpstr>INTRODUCTION</vt:lpstr>
      <vt:lpstr>幻灯片 3</vt:lpstr>
      <vt:lpstr>幻灯片 4</vt:lpstr>
      <vt:lpstr>幻灯片 5</vt:lpstr>
      <vt:lpstr>幻灯片 6</vt:lpstr>
      <vt:lpstr>幻灯片 7</vt:lpstr>
      <vt:lpstr>幻灯片 8</vt:lpstr>
      <vt:lpstr>Materials </vt:lpstr>
      <vt:lpstr>Table 1 Vessels, longline gear specifications (one basket), operational characteristics, survey durations, and survey areas during 2009 and 2010 </vt:lpstr>
      <vt:lpstr>Table 1 (continue)</vt:lpstr>
      <vt:lpstr>The survey areas </vt:lpstr>
      <vt:lpstr>The survey fishing gears</vt:lpstr>
      <vt:lpstr>Data collection</vt:lpstr>
      <vt:lpstr>Methods </vt:lpstr>
      <vt:lpstr>Analytical method of hook depth</vt:lpstr>
      <vt:lpstr>幻灯片 17</vt:lpstr>
      <vt:lpstr>The process of fisheries data</vt:lpstr>
      <vt:lpstr>The evaluation on selectivity of depth and temperature</vt:lpstr>
      <vt:lpstr>Results</vt:lpstr>
      <vt:lpstr>Fig. 3  The length structure of bigeye tuna in each water layer </vt:lpstr>
      <vt:lpstr>Fig. 4  The length structure of bigeye tuna in each temperature range</vt:lpstr>
      <vt:lpstr>Fig. 5 The length structure of yellowfin tuna in each water layer</vt:lpstr>
      <vt:lpstr>Fig. 6 The length structure of yellowfin tuna in each temperature range</vt:lpstr>
      <vt:lpstr>Table 2. The p-value from ANOVA for length structure of bigeye tuna among each water depth layer</vt:lpstr>
      <vt:lpstr>Table 3.The p-value from ANOVA for length structure of bigeye tuna among each temperature range </vt:lpstr>
      <vt:lpstr>Table 4.The p-value from ANOVA for length structure of yellowfin tuna among each water depth layer </vt:lpstr>
      <vt:lpstr>Table 5.The p-value from ANOVA for length structure of yellowfin tuna among each temperature range</vt:lpstr>
      <vt:lpstr>Discussion</vt:lpstr>
      <vt:lpstr>-The reasons why there was significant difference of the length structure of longline catch between 25-26 ℃and 27-28℃for bigeye tuna </vt:lpstr>
      <vt:lpstr>-The inference of this study </vt:lpstr>
      <vt:lpstr>-Outlook</vt:lpstr>
      <vt:lpstr>Reference</vt:lpstr>
      <vt:lpstr>Thank you for your attention!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2013-03-04T01:50:19Z</dcterms:created>
  <dcterms:modified xsi:type="dcterms:W3CDTF">2013-03-12T14:17:00Z</dcterms:modified>
</cp:coreProperties>
</file>