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  <p:sldMasterId id="2147483662" r:id="rId3"/>
  </p:sldMasterIdLst>
  <p:notesMasterIdLst>
    <p:notesMasterId r:id="rId26"/>
  </p:notesMasterIdLst>
  <p:handoutMasterIdLst>
    <p:handoutMasterId r:id="rId27"/>
  </p:handoutMasterIdLst>
  <p:sldIdLst>
    <p:sldId id="259" r:id="rId4"/>
    <p:sldId id="270" r:id="rId5"/>
    <p:sldId id="271" r:id="rId6"/>
    <p:sldId id="280" r:id="rId7"/>
    <p:sldId id="288" r:id="rId8"/>
    <p:sldId id="289" r:id="rId9"/>
    <p:sldId id="275" r:id="rId10"/>
    <p:sldId id="276" r:id="rId11"/>
    <p:sldId id="272" r:id="rId12"/>
    <p:sldId id="277" r:id="rId13"/>
    <p:sldId id="286" r:id="rId14"/>
    <p:sldId id="278" r:id="rId15"/>
    <p:sldId id="273" r:id="rId16"/>
    <p:sldId id="279" r:id="rId17"/>
    <p:sldId id="281" r:id="rId18"/>
    <p:sldId id="282" r:id="rId19"/>
    <p:sldId id="274" r:id="rId20"/>
    <p:sldId id="283" r:id="rId21"/>
    <p:sldId id="284" r:id="rId22"/>
    <p:sldId id="285" r:id="rId23"/>
    <p:sldId id="290" r:id="rId24"/>
    <p:sldId id="287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E5C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61" autoAdjust="0"/>
    <p:restoredTop sz="94660"/>
  </p:normalViewPr>
  <p:slideViewPr>
    <p:cSldViewPr snapToGrid="0" snapToObjects="1">
      <p:cViewPr>
        <p:scale>
          <a:sx n="70" d="100"/>
          <a:sy n="70" d="100"/>
        </p:scale>
        <p:origin x="-1651" y="-374"/>
      </p:cViewPr>
      <p:guideLst>
        <p:guide orient="horz" pos="1885"/>
        <p:guide orient="horz" pos="758"/>
        <p:guide pos="28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75BF4A-9CB1-5747-B319-707DA98CEC20}" type="datetime1">
              <a:rPr lang="en-US" smtClean="0"/>
              <a:pPr/>
              <a:t>3/13/2013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A22459-1A81-CA4B-89BB-FCE38A3AE1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0304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BC7567-D5EA-874F-8815-73DC5E77631E}" type="datetime1">
              <a:rPr lang="en-US" smtClean="0"/>
              <a:pPr/>
              <a:t>3/13/2013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8DCC0E-7DBF-7C4A-B104-25FE08E3BB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234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71" y="326571"/>
            <a:ext cx="8915400" cy="685800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971" y="1012371"/>
            <a:ext cx="8915400" cy="53427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 sz="2800">
                <a:solidFill>
                  <a:schemeClr val="tx2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400">
                <a:solidFill>
                  <a:schemeClr val="tx2"/>
                </a:solidFill>
              </a:defRPr>
            </a:lvl4pPr>
            <a:lvl5pPr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rgbClr val="1E5C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 userDrawn="1"/>
        </p:nvSpPr>
        <p:spPr>
          <a:xfrm flipH="1" flipV="1">
            <a:off x="-1" y="-24487"/>
            <a:ext cx="9138586" cy="2515079"/>
          </a:xfrm>
          <a:custGeom>
            <a:avLst/>
            <a:gdLst>
              <a:gd name="connsiteX0" fmla="*/ 0 w 10289745"/>
              <a:gd name="connsiteY0" fmla="*/ 2348314 h 2694297"/>
              <a:gd name="connsiteX1" fmla="*/ 9145997 w 10289745"/>
              <a:gd name="connsiteY1" fmla="*/ 81 h 2694297"/>
              <a:gd name="connsiteX2" fmla="*/ 9145997 w 10289745"/>
              <a:gd name="connsiteY2" fmla="*/ 2436173 h 2694297"/>
              <a:gd name="connsiteX3" fmla="*/ 0 w 10289745"/>
              <a:gd name="connsiteY3" fmla="*/ 2348314 h 2694297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2 w 10271923"/>
              <a:gd name="connsiteY0" fmla="*/ 1961048 h 2259210"/>
              <a:gd name="connsiteX1" fmla="*/ 9115022 w 10271923"/>
              <a:gd name="connsiteY1" fmla="*/ 0 h 2259210"/>
              <a:gd name="connsiteX2" fmla="*/ 9145999 w 10271923"/>
              <a:gd name="connsiteY2" fmla="*/ 2048907 h 2259210"/>
              <a:gd name="connsiteX3" fmla="*/ 2 w 10271923"/>
              <a:gd name="connsiteY3" fmla="*/ 1961048 h 2259210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1 w 10359948"/>
              <a:gd name="connsiteY0" fmla="*/ 2534080 h 2803153"/>
              <a:gd name="connsiteX1" fmla="*/ 9223441 w 10359948"/>
              <a:gd name="connsiteY1" fmla="*/ 0 h 2803153"/>
              <a:gd name="connsiteX2" fmla="*/ 9200208 w 10359948"/>
              <a:gd name="connsiteY2" fmla="*/ 2443835 h 2803153"/>
              <a:gd name="connsiteX3" fmla="*/ 1 w 10359948"/>
              <a:gd name="connsiteY3" fmla="*/ 2534080 h 2803153"/>
              <a:gd name="connsiteX0" fmla="*/ 2 w 10302373"/>
              <a:gd name="connsiteY0" fmla="*/ 2371463 h 2710654"/>
              <a:gd name="connsiteX1" fmla="*/ 9169233 w 10302373"/>
              <a:gd name="connsiteY1" fmla="*/ 0 h 2710654"/>
              <a:gd name="connsiteX2" fmla="*/ 9146000 w 10302373"/>
              <a:gd name="connsiteY2" fmla="*/ 2443835 h 2710654"/>
              <a:gd name="connsiteX3" fmla="*/ 2 w 10302373"/>
              <a:gd name="connsiteY3" fmla="*/ 2371463 h 2710654"/>
              <a:gd name="connsiteX0" fmla="*/ 22101 w 10324472"/>
              <a:gd name="connsiteY0" fmla="*/ 2371463 h 2601940"/>
              <a:gd name="connsiteX1" fmla="*/ 9191332 w 10324472"/>
              <a:gd name="connsiteY1" fmla="*/ 0 h 2601940"/>
              <a:gd name="connsiteX2" fmla="*/ 9168099 w 10324472"/>
              <a:gd name="connsiteY2" fmla="*/ 2443835 h 2601940"/>
              <a:gd name="connsiteX3" fmla="*/ 22101 w 10324472"/>
              <a:gd name="connsiteY3" fmla="*/ 2371463 h 2601940"/>
              <a:gd name="connsiteX0" fmla="*/ 454248 w 10756619"/>
              <a:gd name="connsiteY0" fmla="*/ 2371463 h 2635640"/>
              <a:gd name="connsiteX1" fmla="*/ 9623479 w 10756619"/>
              <a:gd name="connsiteY1" fmla="*/ 0 h 2635640"/>
              <a:gd name="connsiteX2" fmla="*/ 9600246 w 10756619"/>
              <a:gd name="connsiteY2" fmla="*/ 2443835 h 2635640"/>
              <a:gd name="connsiteX3" fmla="*/ 2243166 w 10756619"/>
              <a:gd name="connsiteY3" fmla="*/ 2466974 h 2635640"/>
              <a:gd name="connsiteX4" fmla="*/ 454248 w 10756619"/>
              <a:gd name="connsiteY4" fmla="*/ 2371463 h 2635640"/>
              <a:gd name="connsiteX0" fmla="*/ 1153431 w 11456764"/>
              <a:gd name="connsiteY0" fmla="*/ 2371463 h 2641277"/>
              <a:gd name="connsiteX1" fmla="*/ 10322662 w 11456764"/>
              <a:gd name="connsiteY1" fmla="*/ 0 h 2641277"/>
              <a:gd name="connsiteX2" fmla="*/ 10299429 w 11456764"/>
              <a:gd name="connsiteY2" fmla="*/ 2443835 h 2641277"/>
              <a:gd name="connsiteX3" fmla="*/ 1137944 w 11456764"/>
              <a:gd name="connsiteY3" fmla="*/ 2482461 h 2641277"/>
              <a:gd name="connsiteX4" fmla="*/ 1153431 w 11456764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482461"/>
              <a:gd name="connsiteX1" fmla="*/ 9184718 w 10318820"/>
              <a:gd name="connsiteY1" fmla="*/ 0 h 2482461"/>
              <a:gd name="connsiteX2" fmla="*/ 9161485 w 10318820"/>
              <a:gd name="connsiteY2" fmla="*/ 2443835 h 2482461"/>
              <a:gd name="connsiteX3" fmla="*/ 0 w 10318820"/>
              <a:gd name="connsiteY3" fmla="*/ 2482461 h 2482461"/>
              <a:gd name="connsiteX4" fmla="*/ 15487 w 10318820"/>
              <a:gd name="connsiteY4" fmla="*/ 2371463 h 2482461"/>
              <a:gd name="connsiteX0" fmla="*/ 15487 w 10252186"/>
              <a:gd name="connsiteY0" fmla="*/ 2371463 h 2482461"/>
              <a:gd name="connsiteX1" fmla="*/ 9184718 w 10252186"/>
              <a:gd name="connsiteY1" fmla="*/ 0 h 2482461"/>
              <a:gd name="connsiteX2" fmla="*/ 9022088 w 10252186"/>
              <a:gd name="connsiteY2" fmla="*/ 2242499 h 2482461"/>
              <a:gd name="connsiteX3" fmla="*/ 0 w 10252186"/>
              <a:gd name="connsiteY3" fmla="*/ 2482461 h 2482461"/>
              <a:gd name="connsiteX4" fmla="*/ 15487 w 10252186"/>
              <a:gd name="connsiteY4" fmla="*/ 2371463 h 2482461"/>
              <a:gd name="connsiteX0" fmla="*/ 15487 w 10311181"/>
              <a:gd name="connsiteY0" fmla="*/ 2371463 h 2482461"/>
              <a:gd name="connsiteX1" fmla="*/ 9184718 w 10311181"/>
              <a:gd name="connsiteY1" fmla="*/ 0 h 2482461"/>
              <a:gd name="connsiteX2" fmla="*/ 9145996 w 10311181"/>
              <a:gd name="connsiteY2" fmla="*/ 2443835 h 2482461"/>
              <a:gd name="connsiteX3" fmla="*/ 0 w 10311181"/>
              <a:gd name="connsiteY3" fmla="*/ 2482461 h 2482461"/>
              <a:gd name="connsiteX4" fmla="*/ 15487 w 10311181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45996 w 9184718"/>
              <a:gd name="connsiteY2" fmla="*/ 2443835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0 w 9215696"/>
              <a:gd name="connsiteY0" fmla="*/ 2371463 h 2482461"/>
              <a:gd name="connsiteX1" fmla="*/ 9215696 w 9215696"/>
              <a:gd name="connsiteY1" fmla="*/ 0 h 2482461"/>
              <a:gd name="connsiteX2" fmla="*/ 9207951 w 9215696"/>
              <a:gd name="connsiteY2" fmla="*/ 2459323 h 2482461"/>
              <a:gd name="connsiteX3" fmla="*/ 30978 w 9215696"/>
              <a:gd name="connsiteY3" fmla="*/ 2482461 h 2482461"/>
              <a:gd name="connsiteX4" fmla="*/ 0 w 9215696"/>
              <a:gd name="connsiteY4" fmla="*/ 2371463 h 2482461"/>
              <a:gd name="connsiteX0" fmla="*/ 0 w 9215696"/>
              <a:gd name="connsiteY0" fmla="*/ 2371463 h 2497949"/>
              <a:gd name="connsiteX1" fmla="*/ 9215696 w 9215696"/>
              <a:gd name="connsiteY1" fmla="*/ 0 h 2497949"/>
              <a:gd name="connsiteX2" fmla="*/ 9207951 w 9215696"/>
              <a:gd name="connsiteY2" fmla="*/ 2459323 h 2497949"/>
              <a:gd name="connsiteX3" fmla="*/ 2 w 9215696"/>
              <a:gd name="connsiteY3" fmla="*/ 2497949 h 2497949"/>
              <a:gd name="connsiteX4" fmla="*/ 0 w 9215696"/>
              <a:gd name="connsiteY4" fmla="*/ 2371463 h 2497949"/>
              <a:gd name="connsiteX0" fmla="*/ 0 w 9215696"/>
              <a:gd name="connsiteY0" fmla="*/ 2371463 h 2474718"/>
              <a:gd name="connsiteX1" fmla="*/ 9215696 w 9215696"/>
              <a:gd name="connsiteY1" fmla="*/ 0 h 2474718"/>
              <a:gd name="connsiteX2" fmla="*/ 9207951 w 9215696"/>
              <a:gd name="connsiteY2" fmla="*/ 2459323 h 2474718"/>
              <a:gd name="connsiteX3" fmla="*/ 30979 w 9215696"/>
              <a:gd name="connsiteY3" fmla="*/ 2474718 h 2474718"/>
              <a:gd name="connsiteX4" fmla="*/ 0 w 9215696"/>
              <a:gd name="connsiteY4" fmla="*/ 2371463 h 2474718"/>
              <a:gd name="connsiteX0" fmla="*/ 0 w 9208117"/>
              <a:gd name="connsiteY0" fmla="*/ 2371463 h 2474718"/>
              <a:gd name="connsiteX1" fmla="*/ 9184719 w 9208117"/>
              <a:gd name="connsiteY1" fmla="*/ 0 h 2474718"/>
              <a:gd name="connsiteX2" fmla="*/ 9207951 w 9208117"/>
              <a:gd name="connsiteY2" fmla="*/ 2459323 h 2474718"/>
              <a:gd name="connsiteX3" fmla="*/ 30979 w 9208117"/>
              <a:gd name="connsiteY3" fmla="*/ 2474718 h 2474718"/>
              <a:gd name="connsiteX4" fmla="*/ 0 w 9208117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15020 w 9184719"/>
              <a:gd name="connsiteY2" fmla="*/ 2381886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69230 w 9184719"/>
              <a:gd name="connsiteY2" fmla="*/ 2451580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67786"/>
              <a:gd name="connsiteY0" fmla="*/ 2375696 h 2474718"/>
              <a:gd name="connsiteX1" fmla="*/ 9167786 w 9167786"/>
              <a:gd name="connsiteY1" fmla="*/ 0 h 2474718"/>
              <a:gd name="connsiteX2" fmla="*/ 9152297 w 9167786"/>
              <a:gd name="connsiteY2" fmla="*/ 2451580 h 2474718"/>
              <a:gd name="connsiteX3" fmla="*/ 14046 w 9167786"/>
              <a:gd name="connsiteY3" fmla="*/ 2474718 h 2474718"/>
              <a:gd name="connsiteX4" fmla="*/ 0 w 9167786"/>
              <a:gd name="connsiteY4" fmla="*/ 2375696 h 2474718"/>
              <a:gd name="connsiteX0" fmla="*/ 2887 w 9170673"/>
              <a:gd name="connsiteY0" fmla="*/ 2375696 h 2474718"/>
              <a:gd name="connsiteX1" fmla="*/ 9170673 w 9170673"/>
              <a:gd name="connsiteY1" fmla="*/ 0 h 2474718"/>
              <a:gd name="connsiteX2" fmla="*/ 9155184 w 9170673"/>
              <a:gd name="connsiteY2" fmla="*/ 2451580 h 2474718"/>
              <a:gd name="connsiteX3" fmla="*/ 0 w 9170673"/>
              <a:gd name="connsiteY3" fmla="*/ 2474718 h 2474718"/>
              <a:gd name="connsiteX4" fmla="*/ 2887 w 9170673"/>
              <a:gd name="connsiteY4" fmla="*/ 2375696 h 2474718"/>
              <a:gd name="connsiteX0" fmla="*/ 2887 w 9170673"/>
              <a:gd name="connsiteY0" fmla="*/ 2375696 h 2457785"/>
              <a:gd name="connsiteX1" fmla="*/ 9170673 w 9170673"/>
              <a:gd name="connsiteY1" fmla="*/ 0 h 2457785"/>
              <a:gd name="connsiteX2" fmla="*/ 9155184 w 9170673"/>
              <a:gd name="connsiteY2" fmla="*/ 2451580 h 2457785"/>
              <a:gd name="connsiteX3" fmla="*/ 0 w 9170673"/>
              <a:gd name="connsiteY3" fmla="*/ 2457785 h 2457785"/>
              <a:gd name="connsiteX4" fmla="*/ 2887 w 9170673"/>
              <a:gd name="connsiteY4" fmla="*/ 2375696 h 2457785"/>
              <a:gd name="connsiteX0" fmla="*/ 2887 w 9170673"/>
              <a:gd name="connsiteY0" fmla="*/ 2375696 h 2508024"/>
              <a:gd name="connsiteX1" fmla="*/ 9170673 w 9170673"/>
              <a:gd name="connsiteY1" fmla="*/ 0 h 2508024"/>
              <a:gd name="connsiteX2" fmla="*/ 9169295 w 9170673"/>
              <a:gd name="connsiteY2" fmla="*/ 2508024 h 2508024"/>
              <a:gd name="connsiteX3" fmla="*/ 0 w 9170673"/>
              <a:gd name="connsiteY3" fmla="*/ 2457785 h 2508024"/>
              <a:gd name="connsiteX4" fmla="*/ 2887 w 9170673"/>
              <a:gd name="connsiteY4" fmla="*/ 2375696 h 2508024"/>
              <a:gd name="connsiteX0" fmla="*/ 0 w 9167786"/>
              <a:gd name="connsiteY0" fmla="*/ 2375696 h 2508024"/>
              <a:gd name="connsiteX1" fmla="*/ 9167786 w 9167786"/>
              <a:gd name="connsiteY1" fmla="*/ 0 h 2508024"/>
              <a:gd name="connsiteX2" fmla="*/ 9166408 w 9167786"/>
              <a:gd name="connsiteY2" fmla="*/ 2508024 h 2508024"/>
              <a:gd name="connsiteX3" fmla="*/ 4169 w 9167786"/>
              <a:gd name="connsiteY3" fmla="*/ 2500118 h 2508024"/>
              <a:gd name="connsiteX4" fmla="*/ 0 w 9167786"/>
              <a:gd name="connsiteY4" fmla="*/ 2375696 h 2508024"/>
              <a:gd name="connsiteX0" fmla="*/ 0 w 9166452"/>
              <a:gd name="connsiteY0" fmla="*/ 2375696 h 2508024"/>
              <a:gd name="connsiteX1" fmla="*/ 9061952 w 9166452"/>
              <a:gd name="connsiteY1" fmla="*/ 0 h 2508024"/>
              <a:gd name="connsiteX2" fmla="*/ 9166408 w 9166452"/>
              <a:gd name="connsiteY2" fmla="*/ 2508024 h 2508024"/>
              <a:gd name="connsiteX3" fmla="*/ 4169 w 9166452"/>
              <a:gd name="connsiteY3" fmla="*/ 2500118 h 2508024"/>
              <a:gd name="connsiteX4" fmla="*/ 0 w 9166452"/>
              <a:gd name="connsiteY4" fmla="*/ 2375696 h 2508024"/>
              <a:gd name="connsiteX0" fmla="*/ 0 w 9166808"/>
              <a:gd name="connsiteY0" fmla="*/ 2382751 h 2515079"/>
              <a:gd name="connsiteX1" fmla="*/ 9160729 w 9166808"/>
              <a:gd name="connsiteY1" fmla="*/ 0 h 2515079"/>
              <a:gd name="connsiteX2" fmla="*/ 9166408 w 9166808"/>
              <a:gd name="connsiteY2" fmla="*/ 2515079 h 2515079"/>
              <a:gd name="connsiteX3" fmla="*/ 4169 w 9166808"/>
              <a:gd name="connsiteY3" fmla="*/ 2507173 h 2515079"/>
              <a:gd name="connsiteX4" fmla="*/ 0 w 9166808"/>
              <a:gd name="connsiteY4" fmla="*/ 2382751 h 2515079"/>
              <a:gd name="connsiteX0" fmla="*/ 9943 w 9162640"/>
              <a:gd name="connsiteY0" fmla="*/ 2382751 h 2515079"/>
              <a:gd name="connsiteX1" fmla="*/ 9156561 w 9162640"/>
              <a:gd name="connsiteY1" fmla="*/ 0 h 2515079"/>
              <a:gd name="connsiteX2" fmla="*/ 9162240 w 9162640"/>
              <a:gd name="connsiteY2" fmla="*/ 2515079 h 2515079"/>
              <a:gd name="connsiteX3" fmla="*/ 1 w 9162640"/>
              <a:gd name="connsiteY3" fmla="*/ 2507173 h 2515079"/>
              <a:gd name="connsiteX4" fmla="*/ 9943 w 9162640"/>
              <a:gd name="connsiteY4" fmla="*/ 2382751 h 2515079"/>
              <a:gd name="connsiteX0" fmla="*/ 0 w 9152697"/>
              <a:gd name="connsiteY0" fmla="*/ 2382751 h 2515079"/>
              <a:gd name="connsiteX1" fmla="*/ 9146618 w 9152697"/>
              <a:gd name="connsiteY1" fmla="*/ 0 h 2515079"/>
              <a:gd name="connsiteX2" fmla="*/ 9152297 w 9152697"/>
              <a:gd name="connsiteY2" fmla="*/ 2515079 h 2515079"/>
              <a:gd name="connsiteX3" fmla="*/ 187614 w 9152697"/>
              <a:gd name="connsiteY3" fmla="*/ 2507173 h 2515079"/>
              <a:gd name="connsiteX4" fmla="*/ 0 w 9152697"/>
              <a:gd name="connsiteY4" fmla="*/ 2382751 h 2515079"/>
              <a:gd name="connsiteX0" fmla="*/ 0 w 9068030"/>
              <a:gd name="connsiteY0" fmla="*/ 2382751 h 2515079"/>
              <a:gd name="connsiteX1" fmla="*/ 9061951 w 9068030"/>
              <a:gd name="connsiteY1" fmla="*/ 0 h 2515079"/>
              <a:gd name="connsiteX2" fmla="*/ 9067630 w 9068030"/>
              <a:gd name="connsiteY2" fmla="*/ 2515079 h 2515079"/>
              <a:gd name="connsiteX3" fmla="*/ 102947 w 9068030"/>
              <a:gd name="connsiteY3" fmla="*/ 2507173 h 2515079"/>
              <a:gd name="connsiteX4" fmla="*/ 0 w 9068030"/>
              <a:gd name="connsiteY4" fmla="*/ 2382751 h 2515079"/>
              <a:gd name="connsiteX0" fmla="*/ 0 w 9138586"/>
              <a:gd name="connsiteY0" fmla="*/ 2382751 h 2515079"/>
              <a:gd name="connsiteX1" fmla="*/ 9132507 w 9138586"/>
              <a:gd name="connsiteY1" fmla="*/ 0 h 2515079"/>
              <a:gd name="connsiteX2" fmla="*/ 9138186 w 9138586"/>
              <a:gd name="connsiteY2" fmla="*/ 2515079 h 2515079"/>
              <a:gd name="connsiteX3" fmla="*/ 173503 w 9138586"/>
              <a:gd name="connsiteY3" fmla="*/ 2507173 h 2515079"/>
              <a:gd name="connsiteX4" fmla="*/ 0 w 9138586"/>
              <a:gd name="connsiteY4" fmla="*/ 2382751 h 2515079"/>
              <a:gd name="connsiteX0" fmla="*/ 0 w 9138586"/>
              <a:gd name="connsiteY0" fmla="*/ 2382751 h 2515079"/>
              <a:gd name="connsiteX1" fmla="*/ 9132507 w 9138586"/>
              <a:gd name="connsiteY1" fmla="*/ 0 h 2515079"/>
              <a:gd name="connsiteX2" fmla="*/ 9138186 w 9138586"/>
              <a:gd name="connsiteY2" fmla="*/ 2515079 h 2515079"/>
              <a:gd name="connsiteX3" fmla="*/ 4170 w 9138586"/>
              <a:gd name="connsiteY3" fmla="*/ 2507173 h 2515079"/>
              <a:gd name="connsiteX4" fmla="*/ 0 w 9138586"/>
              <a:gd name="connsiteY4" fmla="*/ 2382751 h 2515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8586" h="2515079">
                <a:moveTo>
                  <a:pt x="0" y="2382751"/>
                </a:moveTo>
                <a:cubicBezTo>
                  <a:pt x="20661" y="2379422"/>
                  <a:pt x="7306149" y="2502055"/>
                  <a:pt x="9132507" y="0"/>
                </a:cubicBezTo>
                <a:cubicBezTo>
                  <a:pt x="9129925" y="819774"/>
                  <a:pt x="9140768" y="1695305"/>
                  <a:pt x="9138186" y="2515079"/>
                </a:cubicBezTo>
                <a:lnTo>
                  <a:pt x="4170" y="2507173"/>
                </a:lnTo>
                <a:cubicBezTo>
                  <a:pt x="4169" y="2465011"/>
                  <a:pt x="1" y="2424913"/>
                  <a:pt x="0" y="238275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457169"/>
            <a:ext cx="8229600" cy="772250"/>
          </a:xfrm>
        </p:spPr>
        <p:txBody>
          <a:bodyPr anchor="t"/>
          <a:lstStyle>
            <a:lvl1pPr algn="l">
              <a:defRPr sz="4000" b="1" cap="none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5622"/>
            <a:ext cx="8229600" cy="1500187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048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 userDrawn="1"/>
        </p:nvSpPr>
        <p:spPr>
          <a:xfrm flipH="1" flipV="1">
            <a:off x="-19068" y="-30696"/>
            <a:ext cx="9170673" cy="2457785"/>
          </a:xfrm>
          <a:custGeom>
            <a:avLst/>
            <a:gdLst>
              <a:gd name="connsiteX0" fmla="*/ 0 w 10289745"/>
              <a:gd name="connsiteY0" fmla="*/ 2348314 h 2694297"/>
              <a:gd name="connsiteX1" fmla="*/ 9145997 w 10289745"/>
              <a:gd name="connsiteY1" fmla="*/ 81 h 2694297"/>
              <a:gd name="connsiteX2" fmla="*/ 9145997 w 10289745"/>
              <a:gd name="connsiteY2" fmla="*/ 2436173 h 2694297"/>
              <a:gd name="connsiteX3" fmla="*/ 0 w 10289745"/>
              <a:gd name="connsiteY3" fmla="*/ 2348314 h 2694297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2 w 10271923"/>
              <a:gd name="connsiteY0" fmla="*/ 1961048 h 2259210"/>
              <a:gd name="connsiteX1" fmla="*/ 9115022 w 10271923"/>
              <a:gd name="connsiteY1" fmla="*/ 0 h 2259210"/>
              <a:gd name="connsiteX2" fmla="*/ 9145999 w 10271923"/>
              <a:gd name="connsiteY2" fmla="*/ 2048907 h 2259210"/>
              <a:gd name="connsiteX3" fmla="*/ 2 w 10271923"/>
              <a:gd name="connsiteY3" fmla="*/ 1961048 h 2259210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1 w 10359948"/>
              <a:gd name="connsiteY0" fmla="*/ 2534080 h 2803153"/>
              <a:gd name="connsiteX1" fmla="*/ 9223441 w 10359948"/>
              <a:gd name="connsiteY1" fmla="*/ 0 h 2803153"/>
              <a:gd name="connsiteX2" fmla="*/ 9200208 w 10359948"/>
              <a:gd name="connsiteY2" fmla="*/ 2443835 h 2803153"/>
              <a:gd name="connsiteX3" fmla="*/ 1 w 10359948"/>
              <a:gd name="connsiteY3" fmla="*/ 2534080 h 2803153"/>
              <a:gd name="connsiteX0" fmla="*/ 2 w 10302373"/>
              <a:gd name="connsiteY0" fmla="*/ 2371463 h 2710654"/>
              <a:gd name="connsiteX1" fmla="*/ 9169233 w 10302373"/>
              <a:gd name="connsiteY1" fmla="*/ 0 h 2710654"/>
              <a:gd name="connsiteX2" fmla="*/ 9146000 w 10302373"/>
              <a:gd name="connsiteY2" fmla="*/ 2443835 h 2710654"/>
              <a:gd name="connsiteX3" fmla="*/ 2 w 10302373"/>
              <a:gd name="connsiteY3" fmla="*/ 2371463 h 2710654"/>
              <a:gd name="connsiteX0" fmla="*/ 22101 w 10324472"/>
              <a:gd name="connsiteY0" fmla="*/ 2371463 h 2601940"/>
              <a:gd name="connsiteX1" fmla="*/ 9191332 w 10324472"/>
              <a:gd name="connsiteY1" fmla="*/ 0 h 2601940"/>
              <a:gd name="connsiteX2" fmla="*/ 9168099 w 10324472"/>
              <a:gd name="connsiteY2" fmla="*/ 2443835 h 2601940"/>
              <a:gd name="connsiteX3" fmla="*/ 22101 w 10324472"/>
              <a:gd name="connsiteY3" fmla="*/ 2371463 h 2601940"/>
              <a:gd name="connsiteX0" fmla="*/ 454248 w 10756619"/>
              <a:gd name="connsiteY0" fmla="*/ 2371463 h 2635640"/>
              <a:gd name="connsiteX1" fmla="*/ 9623479 w 10756619"/>
              <a:gd name="connsiteY1" fmla="*/ 0 h 2635640"/>
              <a:gd name="connsiteX2" fmla="*/ 9600246 w 10756619"/>
              <a:gd name="connsiteY2" fmla="*/ 2443835 h 2635640"/>
              <a:gd name="connsiteX3" fmla="*/ 2243166 w 10756619"/>
              <a:gd name="connsiteY3" fmla="*/ 2466974 h 2635640"/>
              <a:gd name="connsiteX4" fmla="*/ 454248 w 10756619"/>
              <a:gd name="connsiteY4" fmla="*/ 2371463 h 2635640"/>
              <a:gd name="connsiteX0" fmla="*/ 1153431 w 11456764"/>
              <a:gd name="connsiteY0" fmla="*/ 2371463 h 2641277"/>
              <a:gd name="connsiteX1" fmla="*/ 10322662 w 11456764"/>
              <a:gd name="connsiteY1" fmla="*/ 0 h 2641277"/>
              <a:gd name="connsiteX2" fmla="*/ 10299429 w 11456764"/>
              <a:gd name="connsiteY2" fmla="*/ 2443835 h 2641277"/>
              <a:gd name="connsiteX3" fmla="*/ 1137944 w 11456764"/>
              <a:gd name="connsiteY3" fmla="*/ 2482461 h 2641277"/>
              <a:gd name="connsiteX4" fmla="*/ 1153431 w 11456764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482461"/>
              <a:gd name="connsiteX1" fmla="*/ 9184718 w 10318820"/>
              <a:gd name="connsiteY1" fmla="*/ 0 h 2482461"/>
              <a:gd name="connsiteX2" fmla="*/ 9161485 w 10318820"/>
              <a:gd name="connsiteY2" fmla="*/ 2443835 h 2482461"/>
              <a:gd name="connsiteX3" fmla="*/ 0 w 10318820"/>
              <a:gd name="connsiteY3" fmla="*/ 2482461 h 2482461"/>
              <a:gd name="connsiteX4" fmla="*/ 15487 w 10318820"/>
              <a:gd name="connsiteY4" fmla="*/ 2371463 h 2482461"/>
              <a:gd name="connsiteX0" fmla="*/ 15487 w 10252186"/>
              <a:gd name="connsiteY0" fmla="*/ 2371463 h 2482461"/>
              <a:gd name="connsiteX1" fmla="*/ 9184718 w 10252186"/>
              <a:gd name="connsiteY1" fmla="*/ 0 h 2482461"/>
              <a:gd name="connsiteX2" fmla="*/ 9022088 w 10252186"/>
              <a:gd name="connsiteY2" fmla="*/ 2242499 h 2482461"/>
              <a:gd name="connsiteX3" fmla="*/ 0 w 10252186"/>
              <a:gd name="connsiteY3" fmla="*/ 2482461 h 2482461"/>
              <a:gd name="connsiteX4" fmla="*/ 15487 w 10252186"/>
              <a:gd name="connsiteY4" fmla="*/ 2371463 h 2482461"/>
              <a:gd name="connsiteX0" fmla="*/ 15487 w 10311181"/>
              <a:gd name="connsiteY0" fmla="*/ 2371463 h 2482461"/>
              <a:gd name="connsiteX1" fmla="*/ 9184718 w 10311181"/>
              <a:gd name="connsiteY1" fmla="*/ 0 h 2482461"/>
              <a:gd name="connsiteX2" fmla="*/ 9145996 w 10311181"/>
              <a:gd name="connsiteY2" fmla="*/ 2443835 h 2482461"/>
              <a:gd name="connsiteX3" fmla="*/ 0 w 10311181"/>
              <a:gd name="connsiteY3" fmla="*/ 2482461 h 2482461"/>
              <a:gd name="connsiteX4" fmla="*/ 15487 w 10311181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45996 w 9184718"/>
              <a:gd name="connsiteY2" fmla="*/ 2443835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0 w 9215696"/>
              <a:gd name="connsiteY0" fmla="*/ 2371463 h 2482461"/>
              <a:gd name="connsiteX1" fmla="*/ 9215696 w 9215696"/>
              <a:gd name="connsiteY1" fmla="*/ 0 h 2482461"/>
              <a:gd name="connsiteX2" fmla="*/ 9207951 w 9215696"/>
              <a:gd name="connsiteY2" fmla="*/ 2459323 h 2482461"/>
              <a:gd name="connsiteX3" fmla="*/ 30978 w 9215696"/>
              <a:gd name="connsiteY3" fmla="*/ 2482461 h 2482461"/>
              <a:gd name="connsiteX4" fmla="*/ 0 w 9215696"/>
              <a:gd name="connsiteY4" fmla="*/ 2371463 h 2482461"/>
              <a:gd name="connsiteX0" fmla="*/ 0 w 9215696"/>
              <a:gd name="connsiteY0" fmla="*/ 2371463 h 2497949"/>
              <a:gd name="connsiteX1" fmla="*/ 9215696 w 9215696"/>
              <a:gd name="connsiteY1" fmla="*/ 0 h 2497949"/>
              <a:gd name="connsiteX2" fmla="*/ 9207951 w 9215696"/>
              <a:gd name="connsiteY2" fmla="*/ 2459323 h 2497949"/>
              <a:gd name="connsiteX3" fmla="*/ 2 w 9215696"/>
              <a:gd name="connsiteY3" fmla="*/ 2497949 h 2497949"/>
              <a:gd name="connsiteX4" fmla="*/ 0 w 9215696"/>
              <a:gd name="connsiteY4" fmla="*/ 2371463 h 2497949"/>
              <a:gd name="connsiteX0" fmla="*/ 0 w 9215696"/>
              <a:gd name="connsiteY0" fmla="*/ 2371463 h 2474718"/>
              <a:gd name="connsiteX1" fmla="*/ 9215696 w 9215696"/>
              <a:gd name="connsiteY1" fmla="*/ 0 h 2474718"/>
              <a:gd name="connsiteX2" fmla="*/ 9207951 w 9215696"/>
              <a:gd name="connsiteY2" fmla="*/ 2459323 h 2474718"/>
              <a:gd name="connsiteX3" fmla="*/ 30979 w 9215696"/>
              <a:gd name="connsiteY3" fmla="*/ 2474718 h 2474718"/>
              <a:gd name="connsiteX4" fmla="*/ 0 w 9215696"/>
              <a:gd name="connsiteY4" fmla="*/ 2371463 h 2474718"/>
              <a:gd name="connsiteX0" fmla="*/ 0 w 9208117"/>
              <a:gd name="connsiteY0" fmla="*/ 2371463 h 2474718"/>
              <a:gd name="connsiteX1" fmla="*/ 9184719 w 9208117"/>
              <a:gd name="connsiteY1" fmla="*/ 0 h 2474718"/>
              <a:gd name="connsiteX2" fmla="*/ 9207951 w 9208117"/>
              <a:gd name="connsiteY2" fmla="*/ 2459323 h 2474718"/>
              <a:gd name="connsiteX3" fmla="*/ 30979 w 9208117"/>
              <a:gd name="connsiteY3" fmla="*/ 2474718 h 2474718"/>
              <a:gd name="connsiteX4" fmla="*/ 0 w 9208117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15020 w 9184719"/>
              <a:gd name="connsiteY2" fmla="*/ 2381886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69230 w 9184719"/>
              <a:gd name="connsiteY2" fmla="*/ 2451580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67786"/>
              <a:gd name="connsiteY0" fmla="*/ 2375696 h 2474718"/>
              <a:gd name="connsiteX1" fmla="*/ 9167786 w 9167786"/>
              <a:gd name="connsiteY1" fmla="*/ 0 h 2474718"/>
              <a:gd name="connsiteX2" fmla="*/ 9152297 w 9167786"/>
              <a:gd name="connsiteY2" fmla="*/ 2451580 h 2474718"/>
              <a:gd name="connsiteX3" fmla="*/ 14046 w 9167786"/>
              <a:gd name="connsiteY3" fmla="*/ 2474718 h 2474718"/>
              <a:gd name="connsiteX4" fmla="*/ 0 w 9167786"/>
              <a:gd name="connsiteY4" fmla="*/ 2375696 h 2474718"/>
              <a:gd name="connsiteX0" fmla="*/ 2887 w 9170673"/>
              <a:gd name="connsiteY0" fmla="*/ 2375696 h 2474718"/>
              <a:gd name="connsiteX1" fmla="*/ 9170673 w 9170673"/>
              <a:gd name="connsiteY1" fmla="*/ 0 h 2474718"/>
              <a:gd name="connsiteX2" fmla="*/ 9155184 w 9170673"/>
              <a:gd name="connsiteY2" fmla="*/ 2451580 h 2474718"/>
              <a:gd name="connsiteX3" fmla="*/ 0 w 9170673"/>
              <a:gd name="connsiteY3" fmla="*/ 2474718 h 2474718"/>
              <a:gd name="connsiteX4" fmla="*/ 2887 w 9170673"/>
              <a:gd name="connsiteY4" fmla="*/ 2375696 h 2474718"/>
              <a:gd name="connsiteX0" fmla="*/ 2887 w 9170673"/>
              <a:gd name="connsiteY0" fmla="*/ 2375696 h 2457785"/>
              <a:gd name="connsiteX1" fmla="*/ 9170673 w 9170673"/>
              <a:gd name="connsiteY1" fmla="*/ 0 h 2457785"/>
              <a:gd name="connsiteX2" fmla="*/ 9155184 w 9170673"/>
              <a:gd name="connsiteY2" fmla="*/ 2451580 h 2457785"/>
              <a:gd name="connsiteX3" fmla="*/ 0 w 9170673"/>
              <a:gd name="connsiteY3" fmla="*/ 2457785 h 2457785"/>
              <a:gd name="connsiteX4" fmla="*/ 2887 w 9170673"/>
              <a:gd name="connsiteY4" fmla="*/ 2375696 h 245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0673" h="2457785">
                <a:moveTo>
                  <a:pt x="2887" y="2375696"/>
                </a:moveTo>
                <a:cubicBezTo>
                  <a:pt x="23548" y="2372367"/>
                  <a:pt x="7344315" y="2502055"/>
                  <a:pt x="9170673" y="0"/>
                </a:cubicBezTo>
                <a:cubicBezTo>
                  <a:pt x="9168091" y="819774"/>
                  <a:pt x="9157766" y="1631806"/>
                  <a:pt x="9155184" y="2451580"/>
                </a:cubicBezTo>
                <a:lnTo>
                  <a:pt x="0" y="2457785"/>
                </a:lnTo>
                <a:cubicBezTo>
                  <a:pt x="-1" y="2415623"/>
                  <a:pt x="2888" y="2417858"/>
                  <a:pt x="2887" y="2375696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457200"/>
            <a:ext cx="8229600" cy="7722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algn="l">
              <a:defRPr sz="4000" b="1" cap="none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5653"/>
            <a:ext cx="8229600" cy="15001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 anchorCtr="0"/>
          <a:lstStyle>
            <a:lvl1pPr marL="0" indent="0" algn="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136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01988" y="2707457"/>
            <a:ext cx="5484812" cy="12244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3550" y="3118590"/>
            <a:ext cx="1293813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Regional Unit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201988" y="4282303"/>
            <a:ext cx="5484812" cy="5778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 smtClean="0"/>
              <a:t>July 19,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107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oat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01988" y="2707457"/>
            <a:ext cx="5484812" cy="12244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3550" y="3118590"/>
            <a:ext cx="1293813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Regional Unit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201988" y="4282303"/>
            <a:ext cx="5484812" cy="5778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 smtClean="0"/>
              <a:t>July 19,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329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Turt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01988" y="2707457"/>
            <a:ext cx="5484812" cy="12244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3550" y="3118590"/>
            <a:ext cx="1293813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Regional Unit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201988" y="4282303"/>
            <a:ext cx="5484812" cy="5778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 smtClean="0"/>
              <a:t>July 19,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555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eafood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01988" y="2707457"/>
            <a:ext cx="5484812" cy="12244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3550" y="3118590"/>
            <a:ext cx="1293813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Regional Unit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201988" y="4282303"/>
            <a:ext cx="5484812" cy="5778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 smtClean="0"/>
              <a:t>July 19,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638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ish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01988" y="2707457"/>
            <a:ext cx="5484812" cy="12244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3550" y="3118590"/>
            <a:ext cx="1293813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Regional Unit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201988" y="4282303"/>
            <a:ext cx="5484812" cy="5778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 smtClean="0"/>
              <a:t>July 19,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19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Dar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01988" y="2707457"/>
            <a:ext cx="5484812" cy="122443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3550" y="3118590"/>
            <a:ext cx="1293813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Regional Unit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201988" y="4282303"/>
            <a:ext cx="5484812" cy="577850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July 19, 2012</a:t>
            </a:r>
            <a:endParaRPr lang="en-US" dirty="0"/>
          </a:p>
        </p:txBody>
      </p:sp>
      <p:sp>
        <p:nvSpPr>
          <p:cNvPr id="7" name="Freeform 6"/>
          <p:cNvSpPr/>
          <p:nvPr userDrawn="1"/>
        </p:nvSpPr>
        <p:spPr>
          <a:xfrm>
            <a:off x="-9190" y="4417160"/>
            <a:ext cx="9170673" cy="2457785"/>
          </a:xfrm>
          <a:custGeom>
            <a:avLst/>
            <a:gdLst>
              <a:gd name="connsiteX0" fmla="*/ 0 w 10289745"/>
              <a:gd name="connsiteY0" fmla="*/ 2348314 h 2694297"/>
              <a:gd name="connsiteX1" fmla="*/ 9145997 w 10289745"/>
              <a:gd name="connsiteY1" fmla="*/ 81 h 2694297"/>
              <a:gd name="connsiteX2" fmla="*/ 9145997 w 10289745"/>
              <a:gd name="connsiteY2" fmla="*/ 2436173 h 2694297"/>
              <a:gd name="connsiteX3" fmla="*/ 0 w 10289745"/>
              <a:gd name="connsiteY3" fmla="*/ 2348314 h 2694297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2 w 10271923"/>
              <a:gd name="connsiteY0" fmla="*/ 1961048 h 2259210"/>
              <a:gd name="connsiteX1" fmla="*/ 9115022 w 10271923"/>
              <a:gd name="connsiteY1" fmla="*/ 0 h 2259210"/>
              <a:gd name="connsiteX2" fmla="*/ 9145999 w 10271923"/>
              <a:gd name="connsiteY2" fmla="*/ 2048907 h 2259210"/>
              <a:gd name="connsiteX3" fmla="*/ 2 w 10271923"/>
              <a:gd name="connsiteY3" fmla="*/ 1961048 h 2259210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1 w 10359948"/>
              <a:gd name="connsiteY0" fmla="*/ 2534080 h 2803153"/>
              <a:gd name="connsiteX1" fmla="*/ 9223441 w 10359948"/>
              <a:gd name="connsiteY1" fmla="*/ 0 h 2803153"/>
              <a:gd name="connsiteX2" fmla="*/ 9200208 w 10359948"/>
              <a:gd name="connsiteY2" fmla="*/ 2443835 h 2803153"/>
              <a:gd name="connsiteX3" fmla="*/ 1 w 10359948"/>
              <a:gd name="connsiteY3" fmla="*/ 2534080 h 2803153"/>
              <a:gd name="connsiteX0" fmla="*/ 2 w 10302373"/>
              <a:gd name="connsiteY0" fmla="*/ 2371463 h 2710654"/>
              <a:gd name="connsiteX1" fmla="*/ 9169233 w 10302373"/>
              <a:gd name="connsiteY1" fmla="*/ 0 h 2710654"/>
              <a:gd name="connsiteX2" fmla="*/ 9146000 w 10302373"/>
              <a:gd name="connsiteY2" fmla="*/ 2443835 h 2710654"/>
              <a:gd name="connsiteX3" fmla="*/ 2 w 10302373"/>
              <a:gd name="connsiteY3" fmla="*/ 2371463 h 2710654"/>
              <a:gd name="connsiteX0" fmla="*/ 22101 w 10324472"/>
              <a:gd name="connsiteY0" fmla="*/ 2371463 h 2601940"/>
              <a:gd name="connsiteX1" fmla="*/ 9191332 w 10324472"/>
              <a:gd name="connsiteY1" fmla="*/ 0 h 2601940"/>
              <a:gd name="connsiteX2" fmla="*/ 9168099 w 10324472"/>
              <a:gd name="connsiteY2" fmla="*/ 2443835 h 2601940"/>
              <a:gd name="connsiteX3" fmla="*/ 22101 w 10324472"/>
              <a:gd name="connsiteY3" fmla="*/ 2371463 h 2601940"/>
              <a:gd name="connsiteX0" fmla="*/ 454248 w 10756619"/>
              <a:gd name="connsiteY0" fmla="*/ 2371463 h 2635640"/>
              <a:gd name="connsiteX1" fmla="*/ 9623479 w 10756619"/>
              <a:gd name="connsiteY1" fmla="*/ 0 h 2635640"/>
              <a:gd name="connsiteX2" fmla="*/ 9600246 w 10756619"/>
              <a:gd name="connsiteY2" fmla="*/ 2443835 h 2635640"/>
              <a:gd name="connsiteX3" fmla="*/ 2243166 w 10756619"/>
              <a:gd name="connsiteY3" fmla="*/ 2466974 h 2635640"/>
              <a:gd name="connsiteX4" fmla="*/ 454248 w 10756619"/>
              <a:gd name="connsiteY4" fmla="*/ 2371463 h 2635640"/>
              <a:gd name="connsiteX0" fmla="*/ 1153431 w 11456764"/>
              <a:gd name="connsiteY0" fmla="*/ 2371463 h 2641277"/>
              <a:gd name="connsiteX1" fmla="*/ 10322662 w 11456764"/>
              <a:gd name="connsiteY1" fmla="*/ 0 h 2641277"/>
              <a:gd name="connsiteX2" fmla="*/ 10299429 w 11456764"/>
              <a:gd name="connsiteY2" fmla="*/ 2443835 h 2641277"/>
              <a:gd name="connsiteX3" fmla="*/ 1137944 w 11456764"/>
              <a:gd name="connsiteY3" fmla="*/ 2482461 h 2641277"/>
              <a:gd name="connsiteX4" fmla="*/ 1153431 w 11456764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482461"/>
              <a:gd name="connsiteX1" fmla="*/ 9184718 w 10318820"/>
              <a:gd name="connsiteY1" fmla="*/ 0 h 2482461"/>
              <a:gd name="connsiteX2" fmla="*/ 9161485 w 10318820"/>
              <a:gd name="connsiteY2" fmla="*/ 2443835 h 2482461"/>
              <a:gd name="connsiteX3" fmla="*/ 0 w 10318820"/>
              <a:gd name="connsiteY3" fmla="*/ 2482461 h 2482461"/>
              <a:gd name="connsiteX4" fmla="*/ 15487 w 10318820"/>
              <a:gd name="connsiteY4" fmla="*/ 2371463 h 2482461"/>
              <a:gd name="connsiteX0" fmla="*/ 15487 w 10252186"/>
              <a:gd name="connsiteY0" fmla="*/ 2371463 h 2482461"/>
              <a:gd name="connsiteX1" fmla="*/ 9184718 w 10252186"/>
              <a:gd name="connsiteY1" fmla="*/ 0 h 2482461"/>
              <a:gd name="connsiteX2" fmla="*/ 9022088 w 10252186"/>
              <a:gd name="connsiteY2" fmla="*/ 2242499 h 2482461"/>
              <a:gd name="connsiteX3" fmla="*/ 0 w 10252186"/>
              <a:gd name="connsiteY3" fmla="*/ 2482461 h 2482461"/>
              <a:gd name="connsiteX4" fmla="*/ 15487 w 10252186"/>
              <a:gd name="connsiteY4" fmla="*/ 2371463 h 2482461"/>
              <a:gd name="connsiteX0" fmla="*/ 15487 w 10311181"/>
              <a:gd name="connsiteY0" fmla="*/ 2371463 h 2482461"/>
              <a:gd name="connsiteX1" fmla="*/ 9184718 w 10311181"/>
              <a:gd name="connsiteY1" fmla="*/ 0 h 2482461"/>
              <a:gd name="connsiteX2" fmla="*/ 9145996 w 10311181"/>
              <a:gd name="connsiteY2" fmla="*/ 2443835 h 2482461"/>
              <a:gd name="connsiteX3" fmla="*/ 0 w 10311181"/>
              <a:gd name="connsiteY3" fmla="*/ 2482461 h 2482461"/>
              <a:gd name="connsiteX4" fmla="*/ 15487 w 10311181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45996 w 9184718"/>
              <a:gd name="connsiteY2" fmla="*/ 2443835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0 w 9215696"/>
              <a:gd name="connsiteY0" fmla="*/ 2371463 h 2482461"/>
              <a:gd name="connsiteX1" fmla="*/ 9215696 w 9215696"/>
              <a:gd name="connsiteY1" fmla="*/ 0 h 2482461"/>
              <a:gd name="connsiteX2" fmla="*/ 9207951 w 9215696"/>
              <a:gd name="connsiteY2" fmla="*/ 2459323 h 2482461"/>
              <a:gd name="connsiteX3" fmla="*/ 30978 w 9215696"/>
              <a:gd name="connsiteY3" fmla="*/ 2482461 h 2482461"/>
              <a:gd name="connsiteX4" fmla="*/ 0 w 9215696"/>
              <a:gd name="connsiteY4" fmla="*/ 2371463 h 2482461"/>
              <a:gd name="connsiteX0" fmla="*/ 0 w 9215696"/>
              <a:gd name="connsiteY0" fmla="*/ 2371463 h 2497949"/>
              <a:gd name="connsiteX1" fmla="*/ 9215696 w 9215696"/>
              <a:gd name="connsiteY1" fmla="*/ 0 h 2497949"/>
              <a:gd name="connsiteX2" fmla="*/ 9207951 w 9215696"/>
              <a:gd name="connsiteY2" fmla="*/ 2459323 h 2497949"/>
              <a:gd name="connsiteX3" fmla="*/ 2 w 9215696"/>
              <a:gd name="connsiteY3" fmla="*/ 2497949 h 2497949"/>
              <a:gd name="connsiteX4" fmla="*/ 0 w 9215696"/>
              <a:gd name="connsiteY4" fmla="*/ 2371463 h 2497949"/>
              <a:gd name="connsiteX0" fmla="*/ 0 w 9215696"/>
              <a:gd name="connsiteY0" fmla="*/ 2371463 h 2474718"/>
              <a:gd name="connsiteX1" fmla="*/ 9215696 w 9215696"/>
              <a:gd name="connsiteY1" fmla="*/ 0 h 2474718"/>
              <a:gd name="connsiteX2" fmla="*/ 9207951 w 9215696"/>
              <a:gd name="connsiteY2" fmla="*/ 2459323 h 2474718"/>
              <a:gd name="connsiteX3" fmla="*/ 30979 w 9215696"/>
              <a:gd name="connsiteY3" fmla="*/ 2474718 h 2474718"/>
              <a:gd name="connsiteX4" fmla="*/ 0 w 9215696"/>
              <a:gd name="connsiteY4" fmla="*/ 2371463 h 2474718"/>
              <a:gd name="connsiteX0" fmla="*/ 0 w 9208117"/>
              <a:gd name="connsiteY0" fmla="*/ 2371463 h 2474718"/>
              <a:gd name="connsiteX1" fmla="*/ 9184719 w 9208117"/>
              <a:gd name="connsiteY1" fmla="*/ 0 h 2474718"/>
              <a:gd name="connsiteX2" fmla="*/ 9207951 w 9208117"/>
              <a:gd name="connsiteY2" fmla="*/ 2459323 h 2474718"/>
              <a:gd name="connsiteX3" fmla="*/ 30979 w 9208117"/>
              <a:gd name="connsiteY3" fmla="*/ 2474718 h 2474718"/>
              <a:gd name="connsiteX4" fmla="*/ 0 w 9208117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15020 w 9184719"/>
              <a:gd name="connsiteY2" fmla="*/ 2381886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69230 w 9184719"/>
              <a:gd name="connsiteY2" fmla="*/ 2451580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67786"/>
              <a:gd name="connsiteY0" fmla="*/ 2375696 h 2474718"/>
              <a:gd name="connsiteX1" fmla="*/ 9167786 w 9167786"/>
              <a:gd name="connsiteY1" fmla="*/ 0 h 2474718"/>
              <a:gd name="connsiteX2" fmla="*/ 9152297 w 9167786"/>
              <a:gd name="connsiteY2" fmla="*/ 2451580 h 2474718"/>
              <a:gd name="connsiteX3" fmla="*/ 14046 w 9167786"/>
              <a:gd name="connsiteY3" fmla="*/ 2474718 h 2474718"/>
              <a:gd name="connsiteX4" fmla="*/ 0 w 9167786"/>
              <a:gd name="connsiteY4" fmla="*/ 2375696 h 2474718"/>
              <a:gd name="connsiteX0" fmla="*/ 2887 w 9170673"/>
              <a:gd name="connsiteY0" fmla="*/ 2375696 h 2474718"/>
              <a:gd name="connsiteX1" fmla="*/ 9170673 w 9170673"/>
              <a:gd name="connsiteY1" fmla="*/ 0 h 2474718"/>
              <a:gd name="connsiteX2" fmla="*/ 9155184 w 9170673"/>
              <a:gd name="connsiteY2" fmla="*/ 2451580 h 2474718"/>
              <a:gd name="connsiteX3" fmla="*/ 0 w 9170673"/>
              <a:gd name="connsiteY3" fmla="*/ 2474718 h 2474718"/>
              <a:gd name="connsiteX4" fmla="*/ 2887 w 9170673"/>
              <a:gd name="connsiteY4" fmla="*/ 2375696 h 2474718"/>
              <a:gd name="connsiteX0" fmla="*/ 2887 w 9170673"/>
              <a:gd name="connsiteY0" fmla="*/ 2375696 h 2457785"/>
              <a:gd name="connsiteX1" fmla="*/ 9170673 w 9170673"/>
              <a:gd name="connsiteY1" fmla="*/ 0 h 2457785"/>
              <a:gd name="connsiteX2" fmla="*/ 9155184 w 9170673"/>
              <a:gd name="connsiteY2" fmla="*/ 2451580 h 2457785"/>
              <a:gd name="connsiteX3" fmla="*/ 0 w 9170673"/>
              <a:gd name="connsiteY3" fmla="*/ 2457785 h 2457785"/>
              <a:gd name="connsiteX4" fmla="*/ 2887 w 9170673"/>
              <a:gd name="connsiteY4" fmla="*/ 2375696 h 245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0673" h="2457785">
                <a:moveTo>
                  <a:pt x="2887" y="2375696"/>
                </a:moveTo>
                <a:cubicBezTo>
                  <a:pt x="23548" y="2372367"/>
                  <a:pt x="7344315" y="2502055"/>
                  <a:pt x="9170673" y="0"/>
                </a:cubicBezTo>
                <a:cubicBezTo>
                  <a:pt x="9168091" y="819774"/>
                  <a:pt x="9157766" y="1631806"/>
                  <a:pt x="9155184" y="2451580"/>
                </a:cubicBezTo>
                <a:lnTo>
                  <a:pt x="0" y="2457785"/>
                </a:lnTo>
                <a:cubicBezTo>
                  <a:pt x="-1" y="2415623"/>
                  <a:pt x="2888" y="2417858"/>
                  <a:pt x="2887" y="23756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07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760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729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9144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OAA-Fisheries-horizonta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4" y="6419088"/>
            <a:ext cx="1643940" cy="38874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accent1"/>
          </a:solidFill>
          <a:latin typeface="+mj-lt"/>
          <a:ea typeface="+mj-ea"/>
          <a:cs typeface="Arial Narrow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760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729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5" y="6419088"/>
            <a:ext cx="1643938" cy="38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86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FFFFFF"/>
          </a:solidFill>
          <a:latin typeface="+mj-lt"/>
          <a:ea typeface="+mj-ea"/>
          <a:cs typeface="Arial Narrow Bold"/>
        </a:defRPr>
      </a:lvl1pPr>
    </p:titleStyle>
    <p:bodyStyle>
      <a:lvl1pPr marL="0" indent="0" algn="r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01682" y="1141666"/>
            <a:ext cx="5485118" cy="13984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01682" y="2631403"/>
            <a:ext cx="5485117" cy="1277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Freeform 6"/>
          <p:cNvSpPr/>
          <p:nvPr userDrawn="1"/>
        </p:nvSpPr>
        <p:spPr>
          <a:xfrm>
            <a:off x="-9190" y="4417160"/>
            <a:ext cx="9170673" cy="2457785"/>
          </a:xfrm>
          <a:custGeom>
            <a:avLst/>
            <a:gdLst>
              <a:gd name="connsiteX0" fmla="*/ 0 w 10289745"/>
              <a:gd name="connsiteY0" fmla="*/ 2348314 h 2694297"/>
              <a:gd name="connsiteX1" fmla="*/ 9145997 w 10289745"/>
              <a:gd name="connsiteY1" fmla="*/ 81 h 2694297"/>
              <a:gd name="connsiteX2" fmla="*/ 9145997 w 10289745"/>
              <a:gd name="connsiteY2" fmla="*/ 2436173 h 2694297"/>
              <a:gd name="connsiteX3" fmla="*/ 0 w 10289745"/>
              <a:gd name="connsiteY3" fmla="*/ 2348314 h 2694297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2 w 10271923"/>
              <a:gd name="connsiteY0" fmla="*/ 1961048 h 2259210"/>
              <a:gd name="connsiteX1" fmla="*/ 9115022 w 10271923"/>
              <a:gd name="connsiteY1" fmla="*/ 0 h 2259210"/>
              <a:gd name="connsiteX2" fmla="*/ 9145999 w 10271923"/>
              <a:gd name="connsiteY2" fmla="*/ 2048907 h 2259210"/>
              <a:gd name="connsiteX3" fmla="*/ 2 w 10271923"/>
              <a:gd name="connsiteY3" fmla="*/ 1961048 h 2259210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1 w 10359948"/>
              <a:gd name="connsiteY0" fmla="*/ 2534080 h 2803153"/>
              <a:gd name="connsiteX1" fmla="*/ 9223441 w 10359948"/>
              <a:gd name="connsiteY1" fmla="*/ 0 h 2803153"/>
              <a:gd name="connsiteX2" fmla="*/ 9200208 w 10359948"/>
              <a:gd name="connsiteY2" fmla="*/ 2443835 h 2803153"/>
              <a:gd name="connsiteX3" fmla="*/ 1 w 10359948"/>
              <a:gd name="connsiteY3" fmla="*/ 2534080 h 2803153"/>
              <a:gd name="connsiteX0" fmla="*/ 2 w 10302373"/>
              <a:gd name="connsiteY0" fmla="*/ 2371463 h 2710654"/>
              <a:gd name="connsiteX1" fmla="*/ 9169233 w 10302373"/>
              <a:gd name="connsiteY1" fmla="*/ 0 h 2710654"/>
              <a:gd name="connsiteX2" fmla="*/ 9146000 w 10302373"/>
              <a:gd name="connsiteY2" fmla="*/ 2443835 h 2710654"/>
              <a:gd name="connsiteX3" fmla="*/ 2 w 10302373"/>
              <a:gd name="connsiteY3" fmla="*/ 2371463 h 2710654"/>
              <a:gd name="connsiteX0" fmla="*/ 22101 w 10324472"/>
              <a:gd name="connsiteY0" fmla="*/ 2371463 h 2601940"/>
              <a:gd name="connsiteX1" fmla="*/ 9191332 w 10324472"/>
              <a:gd name="connsiteY1" fmla="*/ 0 h 2601940"/>
              <a:gd name="connsiteX2" fmla="*/ 9168099 w 10324472"/>
              <a:gd name="connsiteY2" fmla="*/ 2443835 h 2601940"/>
              <a:gd name="connsiteX3" fmla="*/ 22101 w 10324472"/>
              <a:gd name="connsiteY3" fmla="*/ 2371463 h 2601940"/>
              <a:gd name="connsiteX0" fmla="*/ 454248 w 10756619"/>
              <a:gd name="connsiteY0" fmla="*/ 2371463 h 2635640"/>
              <a:gd name="connsiteX1" fmla="*/ 9623479 w 10756619"/>
              <a:gd name="connsiteY1" fmla="*/ 0 h 2635640"/>
              <a:gd name="connsiteX2" fmla="*/ 9600246 w 10756619"/>
              <a:gd name="connsiteY2" fmla="*/ 2443835 h 2635640"/>
              <a:gd name="connsiteX3" fmla="*/ 2243166 w 10756619"/>
              <a:gd name="connsiteY3" fmla="*/ 2466974 h 2635640"/>
              <a:gd name="connsiteX4" fmla="*/ 454248 w 10756619"/>
              <a:gd name="connsiteY4" fmla="*/ 2371463 h 2635640"/>
              <a:gd name="connsiteX0" fmla="*/ 1153431 w 11456764"/>
              <a:gd name="connsiteY0" fmla="*/ 2371463 h 2641277"/>
              <a:gd name="connsiteX1" fmla="*/ 10322662 w 11456764"/>
              <a:gd name="connsiteY1" fmla="*/ 0 h 2641277"/>
              <a:gd name="connsiteX2" fmla="*/ 10299429 w 11456764"/>
              <a:gd name="connsiteY2" fmla="*/ 2443835 h 2641277"/>
              <a:gd name="connsiteX3" fmla="*/ 1137944 w 11456764"/>
              <a:gd name="connsiteY3" fmla="*/ 2482461 h 2641277"/>
              <a:gd name="connsiteX4" fmla="*/ 1153431 w 11456764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482461"/>
              <a:gd name="connsiteX1" fmla="*/ 9184718 w 10318820"/>
              <a:gd name="connsiteY1" fmla="*/ 0 h 2482461"/>
              <a:gd name="connsiteX2" fmla="*/ 9161485 w 10318820"/>
              <a:gd name="connsiteY2" fmla="*/ 2443835 h 2482461"/>
              <a:gd name="connsiteX3" fmla="*/ 0 w 10318820"/>
              <a:gd name="connsiteY3" fmla="*/ 2482461 h 2482461"/>
              <a:gd name="connsiteX4" fmla="*/ 15487 w 10318820"/>
              <a:gd name="connsiteY4" fmla="*/ 2371463 h 2482461"/>
              <a:gd name="connsiteX0" fmla="*/ 15487 w 10252186"/>
              <a:gd name="connsiteY0" fmla="*/ 2371463 h 2482461"/>
              <a:gd name="connsiteX1" fmla="*/ 9184718 w 10252186"/>
              <a:gd name="connsiteY1" fmla="*/ 0 h 2482461"/>
              <a:gd name="connsiteX2" fmla="*/ 9022088 w 10252186"/>
              <a:gd name="connsiteY2" fmla="*/ 2242499 h 2482461"/>
              <a:gd name="connsiteX3" fmla="*/ 0 w 10252186"/>
              <a:gd name="connsiteY3" fmla="*/ 2482461 h 2482461"/>
              <a:gd name="connsiteX4" fmla="*/ 15487 w 10252186"/>
              <a:gd name="connsiteY4" fmla="*/ 2371463 h 2482461"/>
              <a:gd name="connsiteX0" fmla="*/ 15487 w 10311181"/>
              <a:gd name="connsiteY0" fmla="*/ 2371463 h 2482461"/>
              <a:gd name="connsiteX1" fmla="*/ 9184718 w 10311181"/>
              <a:gd name="connsiteY1" fmla="*/ 0 h 2482461"/>
              <a:gd name="connsiteX2" fmla="*/ 9145996 w 10311181"/>
              <a:gd name="connsiteY2" fmla="*/ 2443835 h 2482461"/>
              <a:gd name="connsiteX3" fmla="*/ 0 w 10311181"/>
              <a:gd name="connsiteY3" fmla="*/ 2482461 h 2482461"/>
              <a:gd name="connsiteX4" fmla="*/ 15487 w 10311181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45996 w 9184718"/>
              <a:gd name="connsiteY2" fmla="*/ 2443835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0 w 9215696"/>
              <a:gd name="connsiteY0" fmla="*/ 2371463 h 2482461"/>
              <a:gd name="connsiteX1" fmla="*/ 9215696 w 9215696"/>
              <a:gd name="connsiteY1" fmla="*/ 0 h 2482461"/>
              <a:gd name="connsiteX2" fmla="*/ 9207951 w 9215696"/>
              <a:gd name="connsiteY2" fmla="*/ 2459323 h 2482461"/>
              <a:gd name="connsiteX3" fmla="*/ 30978 w 9215696"/>
              <a:gd name="connsiteY3" fmla="*/ 2482461 h 2482461"/>
              <a:gd name="connsiteX4" fmla="*/ 0 w 9215696"/>
              <a:gd name="connsiteY4" fmla="*/ 2371463 h 2482461"/>
              <a:gd name="connsiteX0" fmla="*/ 0 w 9215696"/>
              <a:gd name="connsiteY0" fmla="*/ 2371463 h 2497949"/>
              <a:gd name="connsiteX1" fmla="*/ 9215696 w 9215696"/>
              <a:gd name="connsiteY1" fmla="*/ 0 h 2497949"/>
              <a:gd name="connsiteX2" fmla="*/ 9207951 w 9215696"/>
              <a:gd name="connsiteY2" fmla="*/ 2459323 h 2497949"/>
              <a:gd name="connsiteX3" fmla="*/ 2 w 9215696"/>
              <a:gd name="connsiteY3" fmla="*/ 2497949 h 2497949"/>
              <a:gd name="connsiteX4" fmla="*/ 0 w 9215696"/>
              <a:gd name="connsiteY4" fmla="*/ 2371463 h 2497949"/>
              <a:gd name="connsiteX0" fmla="*/ 0 w 9215696"/>
              <a:gd name="connsiteY0" fmla="*/ 2371463 h 2474718"/>
              <a:gd name="connsiteX1" fmla="*/ 9215696 w 9215696"/>
              <a:gd name="connsiteY1" fmla="*/ 0 h 2474718"/>
              <a:gd name="connsiteX2" fmla="*/ 9207951 w 9215696"/>
              <a:gd name="connsiteY2" fmla="*/ 2459323 h 2474718"/>
              <a:gd name="connsiteX3" fmla="*/ 30979 w 9215696"/>
              <a:gd name="connsiteY3" fmla="*/ 2474718 h 2474718"/>
              <a:gd name="connsiteX4" fmla="*/ 0 w 9215696"/>
              <a:gd name="connsiteY4" fmla="*/ 2371463 h 2474718"/>
              <a:gd name="connsiteX0" fmla="*/ 0 w 9208117"/>
              <a:gd name="connsiteY0" fmla="*/ 2371463 h 2474718"/>
              <a:gd name="connsiteX1" fmla="*/ 9184719 w 9208117"/>
              <a:gd name="connsiteY1" fmla="*/ 0 h 2474718"/>
              <a:gd name="connsiteX2" fmla="*/ 9207951 w 9208117"/>
              <a:gd name="connsiteY2" fmla="*/ 2459323 h 2474718"/>
              <a:gd name="connsiteX3" fmla="*/ 30979 w 9208117"/>
              <a:gd name="connsiteY3" fmla="*/ 2474718 h 2474718"/>
              <a:gd name="connsiteX4" fmla="*/ 0 w 9208117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15020 w 9184719"/>
              <a:gd name="connsiteY2" fmla="*/ 2381886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69230 w 9184719"/>
              <a:gd name="connsiteY2" fmla="*/ 2451580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67786"/>
              <a:gd name="connsiteY0" fmla="*/ 2375696 h 2474718"/>
              <a:gd name="connsiteX1" fmla="*/ 9167786 w 9167786"/>
              <a:gd name="connsiteY1" fmla="*/ 0 h 2474718"/>
              <a:gd name="connsiteX2" fmla="*/ 9152297 w 9167786"/>
              <a:gd name="connsiteY2" fmla="*/ 2451580 h 2474718"/>
              <a:gd name="connsiteX3" fmla="*/ 14046 w 9167786"/>
              <a:gd name="connsiteY3" fmla="*/ 2474718 h 2474718"/>
              <a:gd name="connsiteX4" fmla="*/ 0 w 9167786"/>
              <a:gd name="connsiteY4" fmla="*/ 2375696 h 2474718"/>
              <a:gd name="connsiteX0" fmla="*/ 2887 w 9170673"/>
              <a:gd name="connsiteY0" fmla="*/ 2375696 h 2474718"/>
              <a:gd name="connsiteX1" fmla="*/ 9170673 w 9170673"/>
              <a:gd name="connsiteY1" fmla="*/ 0 h 2474718"/>
              <a:gd name="connsiteX2" fmla="*/ 9155184 w 9170673"/>
              <a:gd name="connsiteY2" fmla="*/ 2451580 h 2474718"/>
              <a:gd name="connsiteX3" fmla="*/ 0 w 9170673"/>
              <a:gd name="connsiteY3" fmla="*/ 2474718 h 2474718"/>
              <a:gd name="connsiteX4" fmla="*/ 2887 w 9170673"/>
              <a:gd name="connsiteY4" fmla="*/ 2375696 h 2474718"/>
              <a:gd name="connsiteX0" fmla="*/ 2887 w 9170673"/>
              <a:gd name="connsiteY0" fmla="*/ 2375696 h 2457785"/>
              <a:gd name="connsiteX1" fmla="*/ 9170673 w 9170673"/>
              <a:gd name="connsiteY1" fmla="*/ 0 h 2457785"/>
              <a:gd name="connsiteX2" fmla="*/ 9155184 w 9170673"/>
              <a:gd name="connsiteY2" fmla="*/ 2451580 h 2457785"/>
              <a:gd name="connsiteX3" fmla="*/ 0 w 9170673"/>
              <a:gd name="connsiteY3" fmla="*/ 2457785 h 2457785"/>
              <a:gd name="connsiteX4" fmla="*/ 2887 w 9170673"/>
              <a:gd name="connsiteY4" fmla="*/ 2375696 h 245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0673" h="2457785">
                <a:moveTo>
                  <a:pt x="2887" y="2375696"/>
                </a:moveTo>
                <a:cubicBezTo>
                  <a:pt x="23548" y="2372367"/>
                  <a:pt x="7344315" y="2502055"/>
                  <a:pt x="9170673" y="0"/>
                </a:cubicBezTo>
                <a:cubicBezTo>
                  <a:pt x="9168091" y="819774"/>
                  <a:pt x="9157766" y="1631806"/>
                  <a:pt x="9155184" y="2451580"/>
                </a:cubicBezTo>
                <a:lnTo>
                  <a:pt x="0" y="2457785"/>
                </a:lnTo>
                <a:cubicBezTo>
                  <a:pt x="-1" y="2415623"/>
                  <a:pt x="2888" y="2417858"/>
                  <a:pt x="2887" y="2375696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462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8" r:id="rId6"/>
  </p:sldLayoutIdLst>
  <p:hf hdr="0"/>
  <p:txStyles>
    <p:titleStyle>
      <a:lvl1pPr algn="r" defTabSz="457200" rtl="0" eaLnBrk="1" latinLnBrk="0" hangingPunct="1">
        <a:lnSpc>
          <a:spcPct val="8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+mj-lt"/>
          <a:ea typeface="+mj-ea"/>
          <a:cs typeface="Arial Narrow Bold"/>
        </a:defRPr>
      </a:lvl1pPr>
    </p:titleStyle>
    <p:bodyStyle>
      <a:lvl1pPr marL="0" indent="0" algn="r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6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8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A proposal for penalized-likelihood estimation of semi-parametric </a:t>
            </a:r>
            <a:r>
              <a:rPr lang="en-US" b="0" dirty="0" smtClean="0"/>
              <a:t>selectivity </a:t>
            </a:r>
            <a:r>
              <a:rPr lang="en-US" b="0" dirty="0"/>
              <a:t>in age-structured stock assessment models 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NWFSC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3201988" y="4761274"/>
            <a:ext cx="5484812" cy="577850"/>
          </a:xfrm>
        </p:spPr>
        <p:txBody>
          <a:bodyPr>
            <a:noAutofit/>
          </a:bodyPr>
          <a:lstStyle/>
          <a:p>
            <a:r>
              <a:rPr lang="en-US" sz="2000" dirty="0" smtClean="0"/>
              <a:t>James Thorson</a:t>
            </a:r>
          </a:p>
          <a:p>
            <a:r>
              <a:rPr lang="en-US" sz="2000" dirty="0" smtClean="0"/>
              <a:t>March 12, 2013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103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application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Surplus production models</a:t>
            </a:r>
          </a:p>
          <a:p>
            <a:pPr marL="857250" lvl="1" indent="-457200"/>
            <a:r>
              <a:rPr lang="en-US" dirty="0" smtClean="0"/>
              <a:t>With Kotaro Ono (Univ. Wash.) and Steve Munch (SWFSC)</a:t>
            </a:r>
          </a:p>
          <a:p>
            <a:pPr marL="857250" lvl="1" indent="-457200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6" t="2857" b="65873"/>
          <a:stretch/>
        </p:blipFill>
        <p:spPr>
          <a:xfrm>
            <a:off x="489853" y="3457799"/>
            <a:ext cx="2634345" cy="2775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8" t="33572" b="35714"/>
          <a:stretch/>
        </p:blipFill>
        <p:spPr>
          <a:xfrm>
            <a:off x="3124197" y="3457799"/>
            <a:ext cx="2648431" cy="27259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90" t="63889" b="4841"/>
          <a:stretch/>
        </p:blipFill>
        <p:spPr>
          <a:xfrm>
            <a:off x="5772628" y="3457799"/>
            <a:ext cx="2592083" cy="27752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7941" y="2943608"/>
            <a:ext cx="1698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Low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599326" y="2996134"/>
            <a:ext cx="1698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Medium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219583" y="2996133"/>
            <a:ext cx="1698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High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89854" y="2394857"/>
            <a:ext cx="7874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Process + Measurement errors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432200" y="3457799"/>
            <a:ext cx="2340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0070C0"/>
                </a:solidFill>
              </a:rPr>
              <a:t>Parametric</a:t>
            </a:r>
          </a:p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Semi-parametric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7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application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Surplus production models</a:t>
            </a:r>
          </a:p>
          <a:p>
            <a:pPr marL="857250" lvl="1" indent="-457200"/>
            <a:r>
              <a:rPr lang="en-US" dirty="0" smtClean="0"/>
              <a:t>With Kotaro Ono (Univ. Wash.) and Steve Munch (SWFSC)</a:t>
            </a:r>
          </a:p>
          <a:p>
            <a:pPr marL="857250" lvl="1" indent="-457200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57941" y="2943608"/>
            <a:ext cx="1698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Low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599326" y="2996134"/>
            <a:ext cx="1698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Medium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219583" y="2996133"/>
            <a:ext cx="1698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High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89854" y="2394857"/>
            <a:ext cx="7874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Process + Measurement errors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9" t="3175" r="30555" b="65079"/>
          <a:stretch/>
        </p:blipFill>
        <p:spPr>
          <a:xfrm>
            <a:off x="489853" y="3405273"/>
            <a:ext cx="2656117" cy="27596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1" t="33810" r="30714" b="34473"/>
          <a:stretch/>
        </p:blipFill>
        <p:spPr>
          <a:xfrm>
            <a:off x="3287485" y="3407229"/>
            <a:ext cx="2669914" cy="27571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9" t="63810" r="30555" b="2381"/>
          <a:stretch/>
        </p:blipFill>
        <p:spPr>
          <a:xfrm>
            <a:off x="6030683" y="3407228"/>
            <a:ext cx="2656117" cy="29389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99326" y="3457799"/>
            <a:ext cx="2340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0070C0"/>
                </a:solidFill>
              </a:rPr>
              <a:t>Parametric</a:t>
            </a:r>
          </a:p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Semi-parametric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43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application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Surplus production models</a:t>
            </a:r>
          </a:p>
          <a:p>
            <a:pPr marL="857250" lvl="1" indent="-457200"/>
            <a:r>
              <a:rPr lang="en-US" dirty="0" smtClean="0"/>
              <a:t>With Kotaro Ono (Univ. Wash.) and Steve Munch (SWFSC)</a:t>
            </a:r>
          </a:p>
          <a:p>
            <a:pPr marL="857250" lvl="1" indent="-457200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57941" y="2943608"/>
            <a:ext cx="1698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Low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599326" y="2996134"/>
            <a:ext cx="1698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Medium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219583" y="2996133"/>
            <a:ext cx="1698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High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89854" y="2394857"/>
            <a:ext cx="7874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Process + Measurement errors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2" t="3017" b="65079"/>
          <a:stretch/>
        </p:blipFill>
        <p:spPr>
          <a:xfrm>
            <a:off x="489854" y="3405272"/>
            <a:ext cx="2789305" cy="29353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93" t="33771" b="35911"/>
          <a:stretch/>
        </p:blipFill>
        <p:spPr>
          <a:xfrm>
            <a:off x="3210390" y="3405273"/>
            <a:ext cx="2751508" cy="27893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2" t="63492" b="5018"/>
          <a:stretch/>
        </p:blipFill>
        <p:spPr>
          <a:xfrm>
            <a:off x="5897495" y="3457799"/>
            <a:ext cx="2789305" cy="28972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57067" y="3457798"/>
            <a:ext cx="2340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0070C0"/>
                </a:solidFill>
              </a:rPr>
              <a:t>Parametric</a:t>
            </a:r>
          </a:p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Semi-parametric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10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Part 1 – Semi-parametric theory</a:t>
            </a:r>
          </a:p>
          <a:p>
            <a:pPr marL="0" indent="0">
              <a:buNone/>
            </a:pPr>
            <a:r>
              <a:rPr lang="en-US" dirty="0" smtClean="0"/>
              <a:t>Part 2 – Example application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Part 3 – Theory for selectivity</a:t>
            </a:r>
          </a:p>
          <a:p>
            <a:pPr marL="0" indent="0">
              <a:buNone/>
            </a:pPr>
            <a:r>
              <a:rPr lang="en-US" dirty="0" smtClean="0"/>
              <a:t>Part 4 – Penalized-likelihood exploration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Theory for selectivity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Start with parametric ‘prior’ on selectivity</a:t>
            </a:r>
          </a:p>
          <a:p>
            <a:pPr marL="914400" lvl="1" indent="-514350"/>
            <a:r>
              <a:rPr lang="en-US" dirty="0" smtClean="0"/>
              <a:t>Logistic, dome-shaped, etc.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Have coefficients for deviations away from this prior</a:t>
            </a:r>
          </a:p>
          <a:p>
            <a:pPr marL="914400" lvl="1" indent="-514350"/>
            <a:r>
              <a:rPr lang="en-US" dirty="0" smtClean="0"/>
              <a:t>Coefficients by age, age-year interaction, etc.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Specifies covariance between coefficients as function of:</a:t>
            </a:r>
          </a:p>
          <a:p>
            <a:pPr marL="914400" lvl="1" indent="-514350"/>
            <a:r>
              <a:rPr lang="en-US" dirty="0" smtClean="0"/>
              <a:t>Year, age, total biomass,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96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Theory for selectivity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Comparison with non-</a:t>
            </a:r>
            <a:r>
              <a:rPr lang="en-US" dirty="0" err="1" smtClean="0"/>
              <a:t>parametrics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Non-parametric selectivity</a:t>
            </a:r>
          </a:p>
          <a:p>
            <a:pPr marL="914400" lvl="1" indent="-514350"/>
            <a:r>
              <a:rPr lang="en-US" dirty="0" smtClean="0"/>
              <a:t>Several examples using splines:</a:t>
            </a:r>
          </a:p>
          <a:p>
            <a:pPr marL="1314450" lvl="2" indent="-514350"/>
            <a:r>
              <a:rPr lang="en-US" dirty="0" smtClean="0"/>
              <a:t>Munro and </a:t>
            </a:r>
            <a:r>
              <a:rPr lang="en-US" dirty="0" err="1" smtClean="0"/>
              <a:t>Sumerton</a:t>
            </a:r>
            <a:r>
              <a:rPr lang="en-US" dirty="0" smtClean="0"/>
              <a:t> 2001 ICESJMS</a:t>
            </a:r>
          </a:p>
          <a:p>
            <a:pPr marL="1314450" lvl="2" indent="-514350"/>
            <a:r>
              <a:rPr lang="en-US" dirty="0" smtClean="0"/>
              <a:t>Maunder and Harley 2011 Fish. Res.</a:t>
            </a:r>
          </a:p>
          <a:p>
            <a:pPr marL="914400" lvl="1" indent="-514350"/>
            <a:r>
              <a:rPr lang="en-US" dirty="0" smtClean="0"/>
              <a:t>Specifies </a:t>
            </a:r>
            <a:r>
              <a:rPr lang="en-US" dirty="0" err="1" smtClean="0"/>
              <a:t>univariate</a:t>
            </a:r>
            <a:r>
              <a:rPr lang="en-US" dirty="0" smtClean="0"/>
              <a:t> penalty on coefficients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Semi-parametric selectivity</a:t>
            </a:r>
          </a:p>
          <a:p>
            <a:pPr marL="914400" lvl="1" indent="-514350"/>
            <a:r>
              <a:rPr lang="en-US" dirty="0" smtClean="0"/>
              <a:t>Specifies multivariate penalty on coefficients</a:t>
            </a:r>
          </a:p>
          <a:p>
            <a:pPr marL="400050" lvl="1" indent="0">
              <a:buNone/>
            </a:pPr>
            <a:endParaRPr lang="en-US" dirty="0" smtClean="0"/>
          </a:p>
          <a:p>
            <a:pPr marL="914400" lvl="1" indent="-51435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6479764"/>
              </p:ext>
            </p:extLst>
          </p:nvPr>
        </p:nvGraphicFramePr>
        <p:xfrm>
          <a:off x="904420" y="5781902"/>
          <a:ext cx="2169725" cy="43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Equation" r:id="rId3" imgW="1002960" imgH="203040" progId="Equation.DSMT4">
                  <p:embed/>
                </p:oleObj>
              </mc:Choice>
              <mc:Fallback>
                <p:oleObj name="Equation" r:id="rId3" imgW="10029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04420" y="5781902"/>
                        <a:ext cx="2169725" cy="439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9095135"/>
              </p:ext>
            </p:extLst>
          </p:nvPr>
        </p:nvGraphicFramePr>
        <p:xfrm>
          <a:off x="974724" y="4148137"/>
          <a:ext cx="1867613" cy="521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Equation" r:id="rId5" imgW="863280" imgH="241200" progId="Equation.DSMT4">
                  <p:embed/>
                </p:oleObj>
              </mc:Choice>
              <mc:Fallback>
                <p:oleObj name="Equation" r:id="rId5" imgW="863280" imgH="2412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4724" y="4148137"/>
                        <a:ext cx="1867613" cy="5218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30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 for selectivity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If correlations are exponential: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Then selectivity by age and time is easily handled as multivariate normal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4104189"/>
              </p:ext>
            </p:extLst>
          </p:nvPr>
        </p:nvGraphicFramePr>
        <p:xfrm>
          <a:off x="557213" y="1590675"/>
          <a:ext cx="3127375" cy="109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Equation" r:id="rId3" imgW="1384200" imgH="482400" progId="Equation.DSMT4">
                  <p:embed/>
                </p:oleObj>
              </mc:Choice>
              <mc:Fallback>
                <p:oleObj name="Equation" r:id="rId3" imgW="1384200" imgH="4824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3" y="1590675"/>
                        <a:ext cx="3127375" cy="1090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9737726"/>
              </p:ext>
            </p:extLst>
          </p:nvPr>
        </p:nvGraphicFramePr>
        <p:xfrm>
          <a:off x="671512" y="3896859"/>
          <a:ext cx="2181426" cy="1148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Equation" r:id="rId5" imgW="965160" imgH="507960" progId="Equation.DSMT4">
                  <p:embed/>
                </p:oleObj>
              </mc:Choice>
              <mc:Fallback>
                <p:oleObj name="Equation" r:id="rId5" imgW="96516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1512" y="3896859"/>
                        <a:ext cx="2181426" cy="11481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3391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Part 1 – Semi-parametric theory</a:t>
            </a:r>
          </a:p>
          <a:p>
            <a:pPr marL="0" indent="0">
              <a:buNone/>
            </a:pPr>
            <a:r>
              <a:rPr lang="en-US" dirty="0" smtClean="0"/>
              <a:t>Part 2 – Example application</a:t>
            </a:r>
          </a:p>
          <a:p>
            <a:pPr marL="0" indent="0">
              <a:buNone/>
            </a:pPr>
            <a:r>
              <a:rPr lang="en-US" dirty="0" smtClean="0"/>
              <a:t>Part 3 – Theory for selectivity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Part 4 – Penalized-likelihood exploration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Penalized-likelihood exploration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Summary: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MCMC and penalized likelihood give similar results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Co-varying </a:t>
            </a:r>
            <a:r>
              <a:rPr lang="en-US" dirty="0" smtClean="0"/>
              <a:t>and non-</a:t>
            </a:r>
            <a:r>
              <a:rPr lang="en-US" dirty="0" err="1" smtClean="0"/>
              <a:t>covarying</a:t>
            </a:r>
            <a:r>
              <a:rPr lang="en-US" dirty="0" smtClean="0"/>
              <a:t> semi-parametric models give similar results</a:t>
            </a:r>
          </a:p>
          <a:p>
            <a:pPr marL="914400" lvl="1" indent="-514350"/>
            <a:r>
              <a:rPr lang="en-US" dirty="0" smtClean="0"/>
              <a:t>Co-varying </a:t>
            </a:r>
            <a:r>
              <a:rPr lang="en-US" dirty="0" smtClean="0"/>
              <a:t>would allow better projections</a:t>
            </a:r>
          </a:p>
          <a:p>
            <a:pPr marL="914400" lvl="1" indent="-514350"/>
            <a:r>
              <a:rPr lang="en-US" dirty="0" smtClean="0"/>
              <a:t>Depend upon the range of data I’ve explored</a:t>
            </a:r>
          </a:p>
          <a:p>
            <a:pPr marL="914400" lvl="1" indent="-514350"/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785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Penalized-likelihood exploration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Concerns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Semi-parametric models have a tendency to do badly at higher ages</a:t>
            </a:r>
          </a:p>
          <a:p>
            <a:pPr lvl="1"/>
            <a:r>
              <a:rPr lang="en-US" dirty="0" smtClean="0"/>
              <a:t>Reverts to parametric model in areas with little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May not perform any better than non-parametric</a:t>
            </a:r>
          </a:p>
          <a:p>
            <a:pPr marL="857250" lvl="1" indent="-457200"/>
            <a:r>
              <a:rPr lang="en-US" dirty="0" smtClean="0"/>
              <a:t>Most species have lots of compositional data!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130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Part 1 – Semi-parametric theory</a:t>
            </a:r>
          </a:p>
          <a:p>
            <a:pPr marL="0" indent="0">
              <a:buNone/>
            </a:pPr>
            <a:r>
              <a:rPr lang="en-US" dirty="0" smtClean="0"/>
              <a:t>Part 2 – Example application</a:t>
            </a:r>
          </a:p>
          <a:p>
            <a:pPr marL="0" indent="0">
              <a:buNone/>
            </a:pPr>
            <a:r>
              <a:rPr lang="en-US" dirty="0" smtClean="0"/>
              <a:t>Part 3 – Theory for selectivity</a:t>
            </a:r>
          </a:p>
          <a:p>
            <a:pPr marL="0" indent="0">
              <a:buNone/>
            </a:pPr>
            <a:r>
              <a:rPr lang="en-US" dirty="0" smtClean="0"/>
              <a:t>Part 4 – Penalized-likelihood exploration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7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Penalized-likelihood exploration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Take-home messages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Penalized-likelihood is necessary for ADMB models for now</a:t>
            </a:r>
          </a:p>
          <a:p>
            <a:pPr marL="914400" lvl="1" indent="-514350"/>
            <a:r>
              <a:rPr lang="en-US" dirty="0" smtClean="0"/>
              <a:t>MCMC implementations are insufficient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Semi-parametric models are NOT useful for capturing general process</a:t>
            </a:r>
          </a:p>
          <a:p>
            <a:pPr marL="914400" lvl="1" indent="-514350"/>
            <a:r>
              <a:rPr lang="en-US" dirty="0" smtClean="0"/>
              <a:t>Next:  explore ability for semi-parametric models to capture deviations away from overall parametric form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04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Penalized-likelihood exploration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7973" y="5312229"/>
            <a:ext cx="5388428" cy="52322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Vulnerability (</a:t>
            </a:r>
            <a:r>
              <a:rPr lang="en-US" sz="2800" dirty="0" err="1" smtClean="0"/>
              <a:t>V</a:t>
            </a:r>
            <a:r>
              <a:rPr lang="en-US" sz="2800" baseline="-25000" dirty="0" err="1" smtClean="0"/>
              <a:t>a,t</a:t>
            </a:r>
            <a:r>
              <a:rPr lang="en-US" sz="2800" dirty="0" smtClean="0"/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7972" y="2275115"/>
            <a:ext cx="2536372" cy="52322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Catchability</a:t>
            </a:r>
            <a:r>
              <a:rPr lang="en-US" sz="2800" dirty="0" smtClean="0"/>
              <a:t> (</a:t>
            </a:r>
            <a:r>
              <a:rPr lang="en-US" sz="2800" dirty="0" err="1"/>
              <a:t>q</a:t>
            </a:r>
            <a:r>
              <a:rPr lang="en-US" sz="2800" baseline="-25000" dirty="0" err="1" smtClean="0"/>
              <a:t>t</a:t>
            </a:r>
            <a:r>
              <a:rPr lang="en-US" sz="2800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50029" y="2275115"/>
            <a:ext cx="2536372" cy="52322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Selectivity (S</a:t>
            </a:r>
            <a:r>
              <a:rPr lang="en-US" sz="2800" baseline="-25000" dirty="0"/>
              <a:t>a</a:t>
            </a:r>
            <a:r>
              <a:rPr lang="en-US" sz="2800" dirty="0" smtClean="0"/>
              <a:t>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04257" y="3374573"/>
            <a:ext cx="2950029" cy="52322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Random effects (</a:t>
            </a:r>
            <a:r>
              <a:rPr lang="en-US" sz="2800" dirty="0" err="1" smtClean="0"/>
              <a:t>ε</a:t>
            </a:r>
            <a:r>
              <a:rPr lang="en-US" sz="2800" baseline="-25000" dirty="0" err="1" smtClean="0"/>
              <a:t>a,t</a:t>
            </a:r>
            <a:r>
              <a:rPr lang="en-US" sz="2800" dirty="0" smtClean="0"/>
              <a:t>)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110343" y="2798335"/>
            <a:ext cx="21771" cy="25138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691743" y="2798335"/>
            <a:ext cx="21771" cy="25138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5" idx="0"/>
          </p:cNvCxnSpPr>
          <p:nvPr/>
        </p:nvCxnSpPr>
        <p:spPr>
          <a:xfrm>
            <a:off x="2770416" y="3898147"/>
            <a:ext cx="21771" cy="14140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291943" y="2275115"/>
            <a:ext cx="2394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Parametric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91943" y="3159129"/>
            <a:ext cx="2394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Non-parametric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91942" y="5312229"/>
            <a:ext cx="2394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Semi-parametric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942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Kotaro Ono</a:t>
            </a:r>
          </a:p>
          <a:p>
            <a:r>
              <a:rPr lang="en-US" smtClean="0"/>
              <a:t>Steve Munch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712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Part 1 – Semi-parametric theory</a:t>
            </a:r>
          </a:p>
          <a:p>
            <a:pPr marL="0" indent="0">
              <a:buNone/>
            </a:pPr>
            <a:r>
              <a:rPr lang="en-US" dirty="0" smtClean="0"/>
              <a:t>Part 2 – Example application</a:t>
            </a:r>
          </a:p>
          <a:p>
            <a:pPr marL="0" indent="0">
              <a:buNone/>
            </a:pPr>
            <a:r>
              <a:rPr lang="en-US" dirty="0" smtClean="0"/>
              <a:t>Part 3 – Theory for selectivity</a:t>
            </a:r>
          </a:p>
          <a:p>
            <a:pPr marL="0" indent="0">
              <a:buNone/>
            </a:pPr>
            <a:r>
              <a:rPr lang="en-US" dirty="0" smtClean="0"/>
              <a:t>Part 4 – Penalized-likelihood exploration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46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Semi-parametric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What does ‘semi-parametric’ mean?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Start with parametric ‘prior’ on a function, e.g.:</a:t>
            </a:r>
          </a:p>
          <a:p>
            <a:pPr marL="1314450" lvl="2" indent="-514350"/>
            <a:r>
              <a:rPr lang="en-US" dirty="0" smtClean="0"/>
              <a:t>Production</a:t>
            </a:r>
          </a:p>
          <a:p>
            <a:pPr marL="1314450" lvl="2" indent="-514350"/>
            <a:r>
              <a:rPr lang="en-US" dirty="0" smtClean="0"/>
              <a:t>Stock-recruit function</a:t>
            </a:r>
          </a:p>
          <a:p>
            <a:pPr marL="1314450" lvl="2" indent="-514350"/>
            <a:r>
              <a:rPr lang="en-US" dirty="0" smtClean="0"/>
              <a:t>Selectivity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Use data to update this ‘prior’</a:t>
            </a:r>
          </a:p>
          <a:p>
            <a:pPr marL="1314450" lvl="2" indent="-514350"/>
            <a:r>
              <a:rPr lang="en-US" dirty="0" smtClean="0"/>
              <a:t>Depends on how informative are data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93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Semi-parametric theory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9" t="9929"/>
          <a:stretch>
            <a:fillRect/>
          </a:stretch>
        </p:blipFill>
        <p:spPr bwMode="auto">
          <a:xfrm>
            <a:off x="182563" y="2009775"/>
            <a:ext cx="4113212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9" t="9929"/>
          <a:stretch>
            <a:fillRect/>
          </a:stretch>
        </p:blipFill>
        <p:spPr bwMode="auto">
          <a:xfrm>
            <a:off x="4752975" y="2009775"/>
            <a:ext cx="4113213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57"/>
          <p:cNvSpPr txBox="1">
            <a:spLocks noChangeArrowheads="1"/>
          </p:cNvSpPr>
          <p:nvPr/>
        </p:nvSpPr>
        <p:spPr bwMode="auto">
          <a:xfrm>
            <a:off x="227013" y="1095375"/>
            <a:ext cx="411321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2400" b="1" i="1" dirty="0"/>
              <a:t>Increasing selectivity</a:t>
            </a:r>
            <a:r>
              <a:rPr lang="en-US" dirty="0"/>
              <a:t>:</a:t>
            </a:r>
          </a:p>
          <a:p>
            <a:pPr algn="ctr">
              <a:spcBef>
                <a:spcPct val="20000"/>
              </a:spcBef>
            </a:pPr>
            <a:r>
              <a:rPr lang="en-US" dirty="0"/>
              <a:t>American plaice on the Grand Bank</a:t>
            </a:r>
          </a:p>
        </p:txBody>
      </p:sp>
      <p:sp>
        <p:nvSpPr>
          <p:cNvPr id="12" name="Text Box 58"/>
          <p:cNvSpPr txBox="1">
            <a:spLocks noChangeArrowheads="1"/>
          </p:cNvSpPr>
          <p:nvPr/>
        </p:nvSpPr>
        <p:spPr bwMode="auto">
          <a:xfrm>
            <a:off x="4799013" y="1095375"/>
            <a:ext cx="411321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2400" b="1" i="1"/>
              <a:t>Asymptotic selectivity</a:t>
            </a:r>
            <a:r>
              <a:rPr lang="en-US"/>
              <a:t>:</a:t>
            </a:r>
          </a:p>
          <a:p>
            <a:pPr algn="ctr">
              <a:spcBef>
                <a:spcPct val="20000"/>
              </a:spcBef>
            </a:pPr>
            <a:r>
              <a:rPr lang="en-US"/>
              <a:t>Atlantic cod on Georges Bank</a:t>
            </a:r>
          </a:p>
        </p:txBody>
      </p:sp>
    </p:spTree>
    <p:extLst>
      <p:ext uri="{BB962C8B-B14F-4D97-AF65-F5344CB8AC3E}">
        <p14:creationId xmlns:p14="http://schemas.microsoft.com/office/powerpoint/2010/main" val="2101517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Semi-parametric theory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9" t="9929"/>
          <a:stretch>
            <a:fillRect/>
          </a:stretch>
        </p:blipFill>
        <p:spPr bwMode="auto">
          <a:xfrm>
            <a:off x="182563" y="2284413"/>
            <a:ext cx="4113212" cy="431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6" t="9929"/>
          <a:stretch>
            <a:fillRect/>
          </a:stretch>
        </p:blipFill>
        <p:spPr bwMode="auto">
          <a:xfrm>
            <a:off x="4752975" y="2284413"/>
            <a:ext cx="4122738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27013" y="1095375"/>
            <a:ext cx="4113212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b="1" i="1" dirty="0"/>
              <a:t>Domed selectivity</a:t>
            </a:r>
            <a:r>
              <a:rPr lang="en-US" dirty="0"/>
              <a:t>:</a:t>
            </a:r>
          </a:p>
          <a:p>
            <a:pPr algn="ctr">
              <a:spcBef>
                <a:spcPct val="20000"/>
              </a:spcBef>
            </a:pPr>
            <a:r>
              <a:rPr lang="en-US" dirty="0"/>
              <a:t>Atlantic herring (fall </a:t>
            </a:r>
            <a:r>
              <a:rPr lang="en-US" dirty="0" err="1"/>
              <a:t>spawners</a:t>
            </a:r>
            <a:r>
              <a:rPr lang="en-US" dirty="0"/>
              <a:t>) in the southern Gulf of St Lawrence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799013" y="1095375"/>
            <a:ext cx="4113212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b="1" i="1"/>
              <a:t>Saddle selectivity</a:t>
            </a:r>
            <a:r>
              <a:rPr lang="en-US"/>
              <a:t>:</a:t>
            </a:r>
          </a:p>
          <a:p>
            <a:pPr algn="ctr">
              <a:spcBef>
                <a:spcPct val="20000"/>
              </a:spcBef>
            </a:pPr>
            <a:r>
              <a:rPr lang="en-US"/>
              <a:t>Atlantic herring in the Gulf of Maine and Georges Bank</a:t>
            </a:r>
          </a:p>
        </p:txBody>
      </p:sp>
    </p:spTree>
    <p:extLst>
      <p:ext uri="{BB962C8B-B14F-4D97-AF65-F5344CB8AC3E}">
        <p14:creationId xmlns:p14="http://schemas.microsoft.com/office/powerpoint/2010/main" val="2649441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Semi-parametric theory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4958278"/>
              </p:ext>
            </p:extLst>
          </p:nvPr>
        </p:nvGraphicFramePr>
        <p:xfrm>
          <a:off x="130629" y="1396998"/>
          <a:ext cx="3842657" cy="52324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4514"/>
                <a:gridCol w="2558143"/>
              </a:tblGrid>
              <a:tr h="656017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Parametric</a:t>
                      </a:r>
                      <a:endParaRPr lang="en-US" sz="24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2097692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Pros</a:t>
                      </a:r>
                      <a:endParaRPr lang="en-US" sz="3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400" dirty="0" smtClean="0"/>
                        <a:t>Statistically</a:t>
                      </a:r>
                      <a:r>
                        <a:rPr lang="en-US" sz="2400" baseline="0" dirty="0" smtClean="0"/>
                        <a:t> efficient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400" dirty="0" smtClean="0"/>
                        <a:t>Easily</a:t>
                      </a:r>
                      <a:r>
                        <a:rPr lang="en-US" sz="2400" baseline="0" dirty="0" smtClean="0"/>
                        <a:t> interpretable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400" baseline="0" dirty="0" smtClean="0"/>
                        <a:t>Easiest computationally</a:t>
                      </a:r>
                      <a:endParaRPr lang="en-US" sz="2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2290385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Cons</a:t>
                      </a:r>
                      <a:endParaRPr lang="en-US" sz="360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2400" dirty="0" smtClean="0"/>
                        <a:t>Potential</a:t>
                      </a:r>
                      <a:r>
                        <a:rPr lang="en-US" sz="2400" baseline="0" dirty="0" smtClean="0"/>
                        <a:t> biases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2400" baseline="0" dirty="0" smtClean="0"/>
                        <a:t>Ignores obvious processes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2400" baseline="0" dirty="0" smtClean="0"/>
                        <a:t>Overestimates precision</a:t>
                      </a:r>
                      <a:endParaRPr lang="en-US" sz="240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111092"/>
              </p:ext>
            </p:extLst>
          </p:nvPr>
        </p:nvGraphicFramePr>
        <p:xfrm>
          <a:off x="3973286" y="1396998"/>
          <a:ext cx="2503714" cy="5243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3714"/>
              </a:tblGrid>
              <a:tr h="65601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Semi-parametric</a:t>
                      </a:r>
                      <a:endParaRPr lang="en-US" sz="24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2268614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2400" dirty="0" smtClean="0"/>
                        <a:t>Learns from data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2400" dirty="0" smtClean="0"/>
                        <a:t>Reverts to prior given</a:t>
                      </a:r>
                      <a:r>
                        <a:rPr lang="en-US" sz="2400" baseline="0" dirty="0" smtClean="0"/>
                        <a:t> little information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2400" baseline="0" dirty="0" smtClean="0"/>
                        <a:t>Semi-automated</a:t>
                      </a:r>
                      <a:endParaRPr lang="en-US" sz="2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2301271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2400" dirty="0" smtClean="0"/>
                        <a:t>Most difficult</a:t>
                      </a:r>
                      <a:r>
                        <a:rPr lang="en-US" sz="2400" baseline="0" dirty="0" smtClean="0"/>
                        <a:t> computationally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2400" baseline="0" dirty="0" smtClean="0"/>
                        <a:t>Little previous research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2400" baseline="0" dirty="0" smtClean="0"/>
                        <a:t>…. [unknown]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endParaRPr lang="en-US" sz="240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795985"/>
              </p:ext>
            </p:extLst>
          </p:nvPr>
        </p:nvGraphicFramePr>
        <p:xfrm>
          <a:off x="6477000" y="1396998"/>
          <a:ext cx="2569029" cy="5243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9029"/>
              </a:tblGrid>
              <a:tr h="65601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Non-parametric</a:t>
                      </a:r>
                      <a:endParaRPr lang="en-US" sz="24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2301271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2400" dirty="0" smtClean="0"/>
                        <a:t>Less biased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2400" dirty="0" smtClean="0"/>
                        <a:t>Deals with interactions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2400" dirty="0" smtClean="0"/>
                        <a:t>Automated</a:t>
                      </a:r>
                      <a:endParaRPr lang="en-US" sz="2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2097692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2400" dirty="0" smtClean="0"/>
                        <a:t>Intermediate computationally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2400" dirty="0" err="1" smtClean="0"/>
                        <a:t>Overfitting</a:t>
                      </a:r>
                      <a:r>
                        <a:rPr lang="en-US" sz="2400" dirty="0" smtClean="0"/>
                        <a:t>!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2400" dirty="0" smtClean="0"/>
                        <a:t>Data-hungry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2400" dirty="0" smtClean="0"/>
                        <a:t>Difficult to interpret</a:t>
                      </a:r>
                      <a:endParaRPr lang="en-US" sz="240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335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Semi-parametric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Computation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Parametric – MLE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Non-parametric</a:t>
            </a:r>
          </a:p>
          <a:p>
            <a:pPr marL="1371600" lvl="2" indent="-514350"/>
            <a:r>
              <a:rPr lang="en-US" dirty="0" smtClean="0"/>
              <a:t>Coefficient for each year / strata / age </a:t>
            </a:r>
          </a:p>
          <a:p>
            <a:pPr marL="1371600" lvl="2" indent="-514350"/>
            <a:r>
              <a:rPr lang="en-US" dirty="0" smtClean="0"/>
              <a:t>Random effects – automatic estimate of variance</a:t>
            </a:r>
          </a:p>
          <a:p>
            <a:pPr marL="1371600" lvl="2" indent="-514350"/>
            <a:r>
              <a:rPr lang="en-US" dirty="0" smtClean="0"/>
              <a:t>Penalized-likelihood – requires tuning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Semi-parametric (Gaussian process)</a:t>
            </a:r>
          </a:p>
          <a:p>
            <a:pPr marL="1371600" lvl="2" indent="-514350"/>
            <a:r>
              <a:rPr lang="en-US" dirty="0" smtClean="0"/>
              <a:t>Like non-parametric</a:t>
            </a:r>
          </a:p>
          <a:p>
            <a:pPr marL="1371600" lvl="2" indent="-514350"/>
            <a:r>
              <a:rPr lang="en-US" dirty="0" smtClean="0"/>
              <a:t>Includes covariance among </a:t>
            </a:r>
            <a:r>
              <a:rPr lang="en-US" dirty="0" smtClean="0"/>
              <a:t>‘random effects’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91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Part 1 – Semi-parametric theory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Part 2 – Example application</a:t>
            </a:r>
          </a:p>
          <a:p>
            <a:pPr marL="0" indent="0">
              <a:buNone/>
            </a:pPr>
            <a:r>
              <a:rPr lang="en-US" dirty="0" smtClean="0"/>
              <a:t>Part 3 – Theory for selectivity</a:t>
            </a:r>
          </a:p>
          <a:p>
            <a:pPr marL="0" indent="0">
              <a:buNone/>
            </a:pPr>
            <a:r>
              <a:rPr lang="en-US" dirty="0" smtClean="0"/>
              <a:t>Part 4 – Penalized-likelihood exploration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AA Fisheries Content Slides">
  <a:themeElements>
    <a:clrScheme name="Custom 11">
      <a:dk1>
        <a:sysClr val="windowText" lastClr="000000"/>
      </a:dk1>
      <a:lt1>
        <a:sysClr val="window" lastClr="FFFFFF"/>
      </a:lt1>
      <a:dk2>
        <a:srgbClr val="00467F"/>
      </a:dk2>
      <a:lt2>
        <a:srgbClr val="CCE7EA"/>
      </a:lt2>
      <a:accent1>
        <a:srgbClr val="008998"/>
      </a:accent1>
      <a:accent2>
        <a:srgbClr val="CC9C4A"/>
      </a:accent2>
      <a:accent3>
        <a:srgbClr val="EA7125"/>
      </a:accent3>
      <a:accent4>
        <a:srgbClr val="738539"/>
      </a:accent4>
      <a:accent5>
        <a:srgbClr val="9C552D"/>
      </a:accent5>
      <a:accent6>
        <a:srgbClr val="C0311A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NOAA Divider Slides">
  <a:themeElements>
    <a:clrScheme name="Custom 11">
      <a:dk1>
        <a:sysClr val="windowText" lastClr="000000"/>
      </a:dk1>
      <a:lt1>
        <a:sysClr val="window" lastClr="FFFFFF"/>
      </a:lt1>
      <a:dk2>
        <a:srgbClr val="00467F"/>
      </a:dk2>
      <a:lt2>
        <a:srgbClr val="CCE7EA"/>
      </a:lt2>
      <a:accent1>
        <a:srgbClr val="008998"/>
      </a:accent1>
      <a:accent2>
        <a:srgbClr val="CC9C4A"/>
      </a:accent2>
      <a:accent3>
        <a:srgbClr val="EA7125"/>
      </a:accent3>
      <a:accent4>
        <a:srgbClr val="738539"/>
      </a:accent4>
      <a:accent5>
        <a:srgbClr val="9C552D"/>
      </a:accent5>
      <a:accent6>
        <a:srgbClr val="C0311A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NOAA Title Options">
  <a:themeElements>
    <a:clrScheme name="Custom 11">
      <a:dk1>
        <a:sysClr val="windowText" lastClr="000000"/>
      </a:dk1>
      <a:lt1>
        <a:sysClr val="window" lastClr="FFFFFF"/>
      </a:lt1>
      <a:dk2>
        <a:srgbClr val="00467F"/>
      </a:dk2>
      <a:lt2>
        <a:srgbClr val="CCE7EA"/>
      </a:lt2>
      <a:accent1>
        <a:srgbClr val="008998"/>
      </a:accent1>
      <a:accent2>
        <a:srgbClr val="CC9C4A"/>
      </a:accent2>
      <a:accent3>
        <a:srgbClr val="EA7125"/>
      </a:accent3>
      <a:accent4>
        <a:srgbClr val="738539"/>
      </a:accent4>
      <a:accent5>
        <a:srgbClr val="9C552D"/>
      </a:accent5>
      <a:accent6>
        <a:srgbClr val="C0311A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896</TotalTime>
  <Words>749</Words>
  <Application>Microsoft Office PowerPoint</Application>
  <PresentationFormat>On-screen Show (4:3)</PresentationFormat>
  <Paragraphs>182</Paragraphs>
  <Slides>22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NOAA Fisheries Content Slides</vt:lpstr>
      <vt:lpstr>NOAA Divider Slides</vt:lpstr>
      <vt:lpstr>NOAA Title Options</vt:lpstr>
      <vt:lpstr>Equation</vt:lpstr>
      <vt:lpstr>A proposal for penalized-likelihood estimation of semi-parametric selectivity in age-structured stock assessment models </vt:lpstr>
      <vt:lpstr>Outline</vt:lpstr>
      <vt:lpstr>Outline</vt:lpstr>
      <vt:lpstr>Semi-parametric theory</vt:lpstr>
      <vt:lpstr>Semi-parametric theory</vt:lpstr>
      <vt:lpstr>Semi-parametric theory</vt:lpstr>
      <vt:lpstr>Semi-parametric theory</vt:lpstr>
      <vt:lpstr>Semi-parametric theory</vt:lpstr>
      <vt:lpstr>Outline</vt:lpstr>
      <vt:lpstr>Example application</vt:lpstr>
      <vt:lpstr>Example application</vt:lpstr>
      <vt:lpstr>Example application</vt:lpstr>
      <vt:lpstr>Outline</vt:lpstr>
      <vt:lpstr>Theory for selectivity</vt:lpstr>
      <vt:lpstr>Theory for selectivity</vt:lpstr>
      <vt:lpstr>Theory for selectivity</vt:lpstr>
      <vt:lpstr>Outline</vt:lpstr>
      <vt:lpstr>Penalized-likelihood exploration</vt:lpstr>
      <vt:lpstr>Penalized-likelihood exploration</vt:lpstr>
      <vt:lpstr>Penalized-likelihood exploration</vt:lpstr>
      <vt:lpstr>Penalized-likelihood exploration</vt:lpstr>
      <vt:lpstr>Acknowledgements</vt:lpstr>
    </vt:vector>
  </TitlesOfParts>
  <Company>Janin/Cliff Design,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James Durham</dc:creator>
  <cp:lastModifiedBy>James Thorson</cp:lastModifiedBy>
  <cp:revision>73</cp:revision>
  <dcterms:created xsi:type="dcterms:W3CDTF">2012-07-23T20:47:30Z</dcterms:created>
  <dcterms:modified xsi:type="dcterms:W3CDTF">2013-03-13T20:47:43Z</dcterms:modified>
</cp:coreProperties>
</file>