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5.xml" ContentType="application/vnd.openxmlformats-officedocument.presentationml.notesSlide+xml"/>
  <Override PartName="/ppt/comments/comment7.xml" ContentType="application/vnd.openxmlformats-officedocument.presentationml.comments+xml"/>
  <Override PartName="/ppt/notesSlides/notesSlide6.xml" ContentType="application/vnd.openxmlformats-officedocument.presentationml.notesSlide+xml"/>
  <Override PartName="/ppt/comments/comment8.xml" ContentType="application/vnd.openxmlformats-officedocument.presentationml.comments+xml"/>
  <Override PartName="/ppt/charts/chart1.xml" ContentType="application/vnd.openxmlformats-officedocument.drawingml.chart+xml"/>
  <Override PartName="/ppt/notesSlides/notesSlide7.xml" ContentType="application/vnd.openxmlformats-officedocument.presentationml.notesSlide+xml"/>
  <Override PartName="/ppt/comments/comment9.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577" r:id="rId2"/>
    <p:sldId id="588" r:id="rId3"/>
    <p:sldId id="589" r:id="rId4"/>
    <p:sldId id="590" r:id="rId5"/>
    <p:sldId id="610" r:id="rId6"/>
    <p:sldId id="591" r:id="rId7"/>
    <p:sldId id="608" r:id="rId8"/>
    <p:sldId id="592" r:id="rId9"/>
    <p:sldId id="593" r:id="rId10"/>
    <p:sldId id="594" r:id="rId11"/>
    <p:sldId id="595" r:id="rId12"/>
    <p:sldId id="599" r:id="rId13"/>
    <p:sldId id="600" r:id="rId14"/>
    <p:sldId id="617" r:id="rId15"/>
    <p:sldId id="601" r:id="rId16"/>
    <p:sldId id="603" r:id="rId17"/>
    <p:sldId id="578" r:id="rId18"/>
    <p:sldId id="612" r:id="rId19"/>
    <p:sldId id="618" r:id="rId20"/>
    <p:sldId id="471" r:id="rId21"/>
    <p:sldId id="377" r:id="rId22"/>
    <p:sldId id="579" r:id="rId23"/>
    <p:sldId id="616" r:id="rId24"/>
    <p:sldId id="536" r:id="rId25"/>
    <p:sldId id="609" r:id="rId26"/>
    <p:sldId id="613" r:id="rId27"/>
    <p:sldId id="614" r:id="rId28"/>
    <p:sldId id="615" r:id="rId29"/>
    <p:sldId id="619"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kot" initials="k" lastIdx="2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85855" autoAdjust="0"/>
  </p:normalViewPr>
  <p:slideViewPr>
    <p:cSldViewPr>
      <p:cViewPr>
        <p:scale>
          <a:sx n="50" d="100"/>
          <a:sy n="50" d="100"/>
        </p:scale>
        <p:origin x="-1664"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KC0SS-N086\RACE_Users\stan.kotwicki\My%20Documents\projects\2015\obs_error\wt_mean_simuls\EBS_POLLOCK_INCLUDE_NW_BIOMAS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5555555555558E-2"/>
          <c:y val="0.19444444444444445"/>
          <c:w val="0.69722222222222219"/>
          <c:h val="0.6875"/>
        </c:manualLayout>
      </c:layout>
      <c:scatterChart>
        <c:scatterStyle val="lineMarker"/>
        <c:varyColors val="0"/>
        <c:ser>
          <c:idx val="0"/>
          <c:order val="0"/>
          <c:tx>
            <c:strRef>
              <c:f>EBS_POLLOCK_INCLUDE_NW_BIOMASS!$S$1</c:f>
              <c:strCache>
                <c:ptCount val="1"/>
                <c:pt idx="0">
                  <c:v>cpue_cv</c:v>
                </c:pt>
              </c:strCache>
            </c:strRef>
          </c:tx>
          <c:spPr>
            <a:ln w="28575">
              <a:noFill/>
            </a:ln>
          </c:spPr>
          <c:marker>
            <c:symbol val="diamond"/>
            <c:size val="5"/>
            <c:spPr>
              <a:solidFill>
                <a:srgbClr val="666699"/>
              </a:solidFill>
              <a:ln>
                <a:solidFill>
                  <a:srgbClr val="666699"/>
                </a:solidFill>
                <a:prstDash val="solid"/>
              </a:ln>
            </c:spPr>
          </c:marker>
          <c:xVal>
            <c:numRef>
              <c:f>EBS_POLLOCK_INCLUDE_NW_BIOMASS!$E$2:$E$34</c:f>
              <c:numCache>
                <c:formatCode>General</c:formatCode>
                <c:ptCount val="33"/>
                <c:pt idx="0">
                  <c:v>59.096864279085104</c:v>
                </c:pt>
                <c:pt idx="1">
                  <c:v>127.077573848073</c:v>
                </c:pt>
                <c:pt idx="2">
                  <c:v>99.257399683426499</c:v>
                </c:pt>
                <c:pt idx="3">
                  <c:v>120.821304597995</c:v>
                </c:pt>
                <c:pt idx="4">
                  <c:v>99.396843675694498</c:v>
                </c:pt>
                <c:pt idx="5">
                  <c:v>111.55329144178</c:v>
                </c:pt>
                <c:pt idx="6">
                  <c:v>147.87370637450999</c:v>
                </c:pt>
                <c:pt idx="7">
                  <c:v>132.89609602517899</c:v>
                </c:pt>
                <c:pt idx="8">
                  <c:v>148.43464397577401</c:v>
                </c:pt>
                <c:pt idx="9">
                  <c:v>104.069060598441</c:v>
                </c:pt>
                <c:pt idx="10">
                  <c:v>92.971029188677804</c:v>
                </c:pt>
                <c:pt idx="11">
                  <c:v>114.23344676484901</c:v>
                </c:pt>
                <c:pt idx="12">
                  <c:v>101.995357485892</c:v>
                </c:pt>
                <c:pt idx="13">
                  <c:v>111.135443130474</c:v>
                </c:pt>
                <c:pt idx="14">
                  <c:v>69.277438498587202</c:v>
                </c:pt>
                <c:pt idx="15">
                  <c:v>77.092135953338399</c:v>
                </c:pt>
                <c:pt idx="16">
                  <c:v>56.4268597926742</c:v>
                </c:pt>
                <c:pt idx="17">
                  <c:v>77.064183862415405</c:v>
                </c:pt>
                <c:pt idx="18">
                  <c:v>107.150869538991</c:v>
                </c:pt>
                <c:pt idx="19">
                  <c:v>85.146591431628906</c:v>
                </c:pt>
                <c:pt idx="20">
                  <c:v>102.107332285254</c:v>
                </c:pt>
                <c:pt idx="21">
                  <c:v>170.26382690168299</c:v>
                </c:pt>
                <c:pt idx="22">
                  <c:v>78.372774114306793</c:v>
                </c:pt>
                <c:pt idx="23">
                  <c:v>107.94536741156701</c:v>
                </c:pt>
                <c:pt idx="24">
                  <c:v>61.777850153114002</c:v>
                </c:pt>
                <c:pt idx="25">
                  <c:v>88.0134737256991</c:v>
                </c:pt>
                <c:pt idx="26">
                  <c:v>61.336636601231803</c:v>
                </c:pt>
                <c:pt idx="27">
                  <c:v>46.305971563087901</c:v>
                </c:pt>
                <c:pt idx="28">
                  <c:v>75.834805347154898</c:v>
                </c:pt>
                <c:pt idx="29">
                  <c:v>63.143198172969903</c:v>
                </c:pt>
                <c:pt idx="30">
                  <c:v>70.7495744129602</c:v>
                </c:pt>
                <c:pt idx="31">
                  <c:v>92.826667010191699</c:v>
                </c:pt>
                <c:pt idx="32">
                  <c:v>150.74032679093301</c:v>
                </c:pt>
              </c:numCache>
            </c:numRef>
          </c:xVal>
          <c:yVal>
            <c:numRef>
              <c:f>EBS_POLLOCK_INCLUDE_NW_BIOMASS!$S$2:$S$34</c:f>
              <c:numCache>
                <c:formatCode>General</c:formatCode>
                <c:ptCount val="33"/>
                <c:pt idx="0">
                  <c:v>0.12587274948987653</c:v>
                </c:pt>
                <c:pt idx="1">
                  <c:v>8.3753109622458161E-2</c:v>
                </c:pt>
                <c:pt idx="2">
                  <c:v>0.10120226922502056</c:v>
                </c:pt>
                <c:pt idx="3">
                  <c:v>7.3776846786167333E-2</c:v>
                </c:pt>
                <c:pt idx="4">
                  <c:v>9.8448211046810549E-2</c:v>
                </c:pt>
                <c:pt idx="5">
                  <c:v>0.11106031618523222</c:v>
                </c:pt>
                <c:pt idx="6">
                  <c:v>0.10331131573104257</c:v>
                </c:pt>
                <c:pt idx="7">
                  <c:v>9.2315362366864287E-2</c:v>
                </c:pt>
                <c:pt idx="8">
                  <c:v>0.13143738152524825</c:v>
                </c:pt>
                <c:pt idx="9">
                  <c:v>0.12487726727806997</c:v>
                </c:pt>
                <c:pt idx="10">
                  <c:v>0.11244909836451819</c:v>
                </c:pt>
                <c:pt idx="11">
                  <c:v>8.5949411545182791E-2</c:v>
                </c:pt>
                <c:pt idx="12">
                  <c:v>0.10483865288529252</c:v>
                </c:pt>
                <c:pt idx="13">
                  <c:v>0.18963284981592943</c:v>
                </c:pt>
                <c:pt idx="14">
                  <c:v>8.9559077628539652E-2</c:v>
                </c:pt>
                <c:pt idx="15">
                  <c:v>0.12070564845004603</c:v>
                </c:pt>
                <c:pt idx="16">
                  <c:v>0.10851637039396833</c:v>
                </c:pt>
                <c:pt idx="17">
                  <c:v>0.11805924952343268</c:v>
                </c:pt>
                <c:pt idx="18">
                  <c:v>0.11041258884438815</c:v>
                </c:pt>
                <c:pt idx="19">
                  <c:v>8.099427039588232E-2</c:v>
                </c:pt>
                <c:pt idx="20">
                  <c:v>9.1220721132952917E-2</c:v>
                </c:pt>
                <c:pt idx="21">
                  <c:v>0.24225248568668734</c:v>
                </c:pt>
                <c:pt idx="22">
                  <c:v>9.2464868021662608E-2</c:v>
                </c:pt>
                <c:pt idx="23">
                  <c:v>9.1216679870249368E-2</c:v>
                </c:pt>
                <c:pt idx="24">
                  <c:v>9.3202539949530594E-2</c:v>
                </c:pt>
                <c:pt idx="25">
                  <c:v>0.10311370358528711</c:v>
                </c:pt>
                <c:pt idx="26">
                  <c:v>0.11429760096106095</c:v>
                </c:pt>
                <c:pt idx="27">
                  <c:v>0.12137308814824178</c:v>
                </c:pt>
                <c:pt idx="28">
                  <c:v>0.11484342380358589</c:v>
                </c:pt>
                <c:pt idx="29">
                  <c:v>9.0865033048609087E-2</c:v>
                </c:pt>
                <c:pt idx="30">
                  <c:v>9.8555590200818888E-2</c:v>
                </c:pt>
                <c:pt idx="31">
                  <c:v>8.0038237795243466E-2</c:v>
                </c:pt>
                <c:pt idx="32">
                  <c:v>6.5266185493851811E-2</c:v>
                </c:pt>
              </c:numCache>
            </c:numRef>
          </c:yVal>
          <c:smooth val="0"/>
        </c:ser>
        <c:dLbls>
          <c:showLegendKey val="0"/>
          <c:showVal val="0"/>
          <c:showCatName val="0"/>
          <c:showSerName val="0"/>
          <c:showPercent val="0"/>
          <c:showBubbleSize val="0"/>
        </c:dLbls>
        <c:axId val="43694720"/>
        <c:axId val="46814336"/>
      </c:scatterChart>
      <c:valAx>
        <c:axId val="43694720"/>
        <c:scaling>
          <c:orientation val="minMax"/>
        </c:scaling>
        <c:delete val="0"/>
        <c:axPos val="b"/>
        <c:title>
          <c:tx>
            <c:rich>
              <a:bodyPr/>
              <a:lstStyle/>
              <a:p>
                <a:pPr>
                  <a:defRPr/>
                </a:pPr>
                <a:r>
                  <a:rPr lang="en-US"/>
                  <a:t>Mean CPUE</a:t>
                </a:r>
              </a:p>
            </c:rich>
          </c:tx>
          <c:layout/>
          <c:overlay val="0"/>
        </c:title>
        <c:numFmt formatCode="General" sourceLinked="1"/>
        <c:majorTickMark val="out"/>
        <c:minorTickMark val="none"/>
        <c:tickLblPos val="nextTo"/>
        <c:spPr>
          <a:ln w="3175">
            <a:solidFill>
              <a:srgbClr val="808080"/>
            </a:solidFill>
            <a:prstDash val="solid"/>
          </a:ln>
        </c:spPr>
        <c:txPr>
          <a:bodyPr rot="0" vert="horz"/>
          <a:lstStyle/>
          <a:p>
            <a:pPr>
              <a:defRPr/>
            </a:pPr>
            <a:endParaRPr lang="en-US"/>
          </a:p>
        </c:txPr>
        <c:crossAx val="46814336"/>
        <c:crosses val="autoZero"/>
        <c:crossBetween val="midCat"/>
      </c:valAx>
      <c:valAx>
        <c:axId val="46814336"/>
        <c:scaling>
          <c:orientation val="minMax"/>
        </c:scaling>
        <c:delete val="0"/>
        <c:axPos val="l"/>
        <c:majorGridlines>
          <c:spPr>
            <a:ln w="3175">
              <a:solidFill>
                <a:srgbClr val="808080"/>
              </a:solidFill>
              <a:prstDash val="solid"/>
            </a:ln>
          </c:spPr>
        </c:majorGridlines>
        <c:title>
          <c:tx>
            <c:rich>
              <a:bodyPr rot="-5400000" vert="horz"/>
              <a:lstStyle/>
              <a:p>
                <a:pPr>
                  <a:defRPr/>
                </a:pPr>
                <a:r>
                  <a:rPr lang="en-US"/>
                  <a:t>CV</a:t>
                </a:r>
              </a:p>
            </c:rich>
          </c:tx>
          <c:layout/>
          <c:overlay val="0"/>
        </c:title>
        <c:numFmt formatCode="General" sourceLinked="1"/>
        <c:majorTickMark val="out"/>
        <c:minorTickMark val="none"/>
        <c:tickLblPos val="nextTo"/>
        <c:spPr>
          <a:ln w="3175">
            <a:solidFill>
              <a:srgbClr val="808080"/>
            </a:solidFill>
            <a:prstDash val="solid"/>
          </a:ln>
        </c:spPr>
        <c:txPr>
          <a:bodyPr rot="0" vert="horz"/>
          <a:lstStyle/>
          <a:p>
            <a:pPr>
              <a:defRPr/>
            </a:pPr>
            <a:endParaRPr lang="en-US"/>
          </a:p>
        </c:txPr>
        <c:crossAx val="43694720"/>
        <c:crosses val="autoZero"/>
        <c:crossBetween val="midCat"/>
      </c:valAx>
      <c:spPr>
        <a:solidFill>
          <a:srgbClr val="FFFFFF"/>
        </a:solidFill>
        <a:ln w="25400">
          <a:noFill/>
        </a:ln>
      </c:spPr>
    </c:plotArea>
    <c:plotVisOnly val="1"/>
    <c:dispBlanksAs val="gap"/>
    <c:showDLblsOverMax val="0"/>
  </c:chart>
  <c:spPr>
    <a:solidFill>
      <a:srgbClr val="FFFFFF"/>
    </a:solidFill>
    <a:ln w="12700">
      <a:solidFill>
        <a:srgbClr val="000000"/>
      </a:solidFill>
      <a:prstDash val="solid"/>
    </a:ln>
  </c:spPr>
  <c:txPr>
    <a:bodyPr/>
    <a:lstStyle/>
    <a:p>
      <a:pPr>
        <a:defRPr sz="1400" b="0" i="0" u="none" strike="noStrike" baseline="0">
          <a:solidFill>
            <a:srgbClr val="000000"/>
          </a:solidFill>
          <a:latin typeface="Calibri"/>
          <a:ea typeface="Calibri"/>
          <a:cs typeface="Calibri"/>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9-15T10:02:56.826" idx="1">
    <p:pos x="10" y="10"/>
    <p:text>- I think it could be good to add legend for both axes and be sure to explain it well during the talk. E.g. what is qBT, qAT (bottom trawl and acoustic)
- Maybe add a reference for each figure i.e. which paper it comes from?</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9-15T10:03:11.712" idx="2">
    <p:pos x="10" y="10"/>
    <p:text>- Maybe replace the “qBT” in the figure with “qE” as you talk about qE in this presentation?</p:text>
    <p:extLst>
      <p:ext uri="{C676402C-5697-4E1C-873F-D02D1690AC5C}">
        <p15:threadingInfo xmlns:p15="http://schemas.microsoft.com/office/powerpoint/2012/main" timeZoneBias="420"/>
      </p:ext>
    </p:extLst>
  </p:cm>
  <p:cm authorId="1" dt="2015-09-15T10:04:28.771" idx="3">
    <p:pos x="5649" y="3264"/>
    <p:text>it is hard to know what this mu and sigma mean based on this slide alone. I would make sure to explain that well verbally</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9-15T11:01:55.372" idx="4">
    <p:pos x="10" y="10"/>
    <p:text>- I think we need to add some text to tell people how these samples are taken i.e. how the catchability plays a role here. and what is the sampling distribution (it is a gamma if I recall well, right?)</p:text>
    <p:extLst>
      <p:ext uri="{C676402C-5697-4E1C-873F-D02D1690AC5C}">
        <p15:threadingInfo xmlns:p15="http://schemas.microsoft.com/office/powerpoint/2012/main" timeZoneBias="420"/>
      </p:ext>
    </p:extLst>
  </p:cm>
  <p:cm authorId="1" dt="2015-09-15T11:08:47.297" idx="6">
    <p:pos x="106" y="106"/>
    <p:text>after saying that, we can then introduce the idea of these summary statistics. Also be sure to say what is what in the equations.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9-15T11:09:52.414" idx="7">
    <p:pos x="10" y="10"/>
    <p:text>- I think it would be hard for general audience to understand this table without proper introduction in the previous slide about how survey samples are generated in this study and how density dependence qe is modeled.</p:text>
    <p:extLst>
      <p:ext uri="{C676402C-5697-4E1C-873F-D02D1690AC5C}">
        <p15:threadingInfo xmlns:p15="http://schemas.microsoft.com/office/powerpoint/2012/main" timeZoneBias="420"/>
      </p:ext>
    </p:extLst>
  </p:cm>
  <p:cm authorId="1" dt="2015-09-15T11:11:19.097" idx="10">
    <p:pos x="106" y="106"/>
    <p:text>- I also thik that putting the sampling equation back here (below the table) would be a good reminder to people</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9-15T11:12:22.259" idx="11">
    <p:pos x="10" y="-137"/>
    <p:text>Be sure to spend some time explaining what we are seeing here and how to interpret the axes and panels</p:text>
    <p:extLst mod="1">
      <p:ext uri="{C676402C-5697-4E1C-873F-D02D1690AC5C}">
        <p15:threadingInfo xmlns:p15="http://schemas.microsoft.com/office/powerpoint/2012/main" timeZoneBias="420"/>
      </p:ext>
    </p:extLst>
  </p:cm>
  <p:cm authorId="1" dt="2015-09-15T11:13:51.958" idx="14">
    <p:pos x="2740" y="3500"/>
    <p:text>maybe add some animation to better highlight each results? also a bigger font would be helpful</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9-15T11:13:07.885" idx="12">
    <p:pos x="10" y="10"/>
    <p:text>Same comments as before. explaning the axes on the figure and text animation for the results</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9-15T11:13:21.100" idx="13">
    <p:pos x="10" y="10"/>
    <p:text>same comments</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9-15T11:15:47.008" idx="15">
    <p:pos x="10" y="10"/>
    <p:text>same</p:text>
    <p:extLst>
      <p:ext uri="{C676402C-5697-4E1C-873F-D02D1690AC5C}">
        <p15:threadingInfo xmlns:p15="http://schemas.microsoft.com/office/powerpoint/2012/main" timeZoneBias="420"/>
      </p:ext>
    </p:extLst>
  </p:cm>
  <p:cm authorId="1" dt="2015-09-15T11:28:25.408" idx="17">
    <p:pos x="106" y="106"/>
    <p:text>Also you need to explain what the blue line is</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9-15T11:29:02.848" idx="18">
    <p:pos x="10" y="10"/>
    <p:text>same as before and explain what the red line is.</p:text>
    <p:extLst>
      <p:ext uri="{C676402C-5697-4E1C-873F-D02D1690AC5C}">
        <p15:threadingInfo xmlns:p15="http://schemas.microsoft.com/office/powerpoint/2012/main" timeZoneBias="420"/>
      </p:ext>
    </p:extLst>
  </p:cm>
  <p:cm authorId="1" dt="2015-09-15T11:29:21.195" idx="19">
    <p:pos x="106" y="106"/>
    <p:text>also maybe remind people what you meant by density dependent qe? how this influences the survey samples</p:text>
    <p:extLst>
      <p:ext uri="{C676402C-5697-4E1C-873F-D02D1690AC5C}">
        <p15:threadingInfo xmlns:p15="http://schemas.microsoft.com/office/powerpoint/2012/main" timeZoneBias="420"/>
      </p:ext>
    </p:extLst>
  </p:cm>
  <p:cm authorId="1" dt="2015-09-15T11:30:31.821" idx="20">
    <p:pos x="5664" y="3840"/>
    <p:text>maybe put some animation to add the red line only when you talk about this</p:text>
    <p:extLst>
      <p:ext uri="{C676402C-5697-4E1C-873F-D02D1690AC5C}">
        <p15:threadingInfo xmlns:p15="http://schemas.microsoft.com/office/powerpoint/2012/main" timeZoneBias="420"/>
      </p:ext>
    </p:extLst>
  </p:cm>
  <p:cm authorId="1" dt="2015-09-15T11:32:31.212" idx="21">
    <p:pos x="5420" y="3500"/>
    <p:text>it is hard to see what you mean by this so take time to explain</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9728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9728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9728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0A82B199-B254-4A9B-86D3-3267B4AFAFBA}" type="slidenum">
              <a:rPr lang="en-US"/>
              <a:pPr>
                <a:defRPr/>
              </a:pPr>
              <a:t>‹#›</a:t>
            </a:fld>
            <a:endParaRPr lang="en-US"/>
          </a:p>
        </p:txBody>
      </p:sp>
    </p:spTree>
    <p:extLst>
      <p:ext uri="{BB962C8B-B14F-4D97-AF65-F5344CB8AC3E}">
        <p14:creationId xmlns:p14="http://schemas.microsoft.com/office/powerpoint/2010/main" val="3990890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FB5E5B07-5871-465F-93E6-6A7C21A25688}" type="slidenum">
              <a:rPr lang="en-US"/>
              <a:pPr>
                <a:defRPr/>
              </a:pPr>
              <a:t>‹#›</a:t>
            </a:fld>
            <a:endParaRPr lang="en-US"/>
          </a:p>
        </p:txBody>
      </p:sp>
    </p:spTree>
    <p:extLst>
      <p:ext uri="{BB962C8B-B14F-4D97-AF65-F5344CB8AC3E}">
        <p14:creationId xmlns:p14="http://schemas.microsoft.com/office/powerpoint/2010/main" val="1330194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know these</a:t>
            </a:r>
            <a:r>
              <a:rPr lang="en-US" baseline="0" dirty="0" smtClean="0"/>
              <a:t> dependencies we can figure out …</a:t>
            </a:r>
          </a:p>
          <a:p>
            <a:endParaRPr lang="en-US" dirty="0"/>
          </a:p>
        </p:txBody>
      </p:sp>
      <p:sp>
        <p:nvSpPr>
          <p:cNvPr id="4" name="Slide Number Placeholder 3"/>
          <p:cNvSpPr>
            <a:spLocks noGrp="1"/>
          </p:cNvSpPr>
          <p:nvPr>
            <p:ph type="sldNum" sz="quarter" idx="10"/>
          </p:nvPr>
        </p:nvSpPr>
        <p:spPr/>
        <p:txBody>
          <a:bodyPr/>
          <a:lstStyle/>
          <a:p>
            <a:pPr>
              <a:defRPr/>
            </a:pPr>
            <a:fld id="{FB5E5B07-5871-465F-93E6-6A7C21A25688}" type="slidenum">
              <a:rPr lang="en-US" smtClean="0"/>
              <a:pPr>
                <a:defRPr/>
              </a:pPr>
              <a:t>3</a:t>
            </a:fld>
            <a:endParaRPr lang="en-US"/>
          </a:p>
        </p:txBody>
      </p:sp>
    </p:spTree>
    <p:extLst>
      <p:ext uri="{BB962C8B-B14F-4D97-AF65-F5344CB8AC3E}">
        <p14:creationId xmlns:p14="http://schemas.microsoft.com/office/powerpoint/2010/main" val="207772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formulas assume constant </a:t>
            </a:r>
            <a:r>
              <a:rPr lang="en-US" baseline="0" dirty="0" err="1" smtClean="0"/>
              <a:t>qe</a:t>
            </a:r>
            <a:r>
              <a:rPr lang="en-US" baseline="0" dirty="0" smtClean="0"/>
              <a:t>.</a:t>
            </a:r>
          </a:p>
          <a:p>
            <a:r>
              <a:rPr lang="en-US" baseline="0" dirty="0" smtClean="0"/>
              <a:t>Does the variance really tell us how good the mean is?</a:t>
            </a:r>
          </a:p>
        </p:txBody>
      </p:sp>
      <p:sp>
        <p:nvSpPr>
          <p:cNvPr id="4" name="Slide Number Placeholder 3"/>
          <p:cNvSpPr>
            <a:spLocks noGrp="1"/>
          </p:cNvSpPr>
          <p:nvPr>
            <p:ph type="sldNum" sz="quarter" idx="10"/>
          </p:nvPr>
        </p:nvSpPr>
        <p:spPr/>
        <p:txBody>
          <a:bodyPr/>
          <a:lstStyle/>
          <a:p>
            <a:pPr>
              <a:defRPr/>
            </a:pPr>
            <a:fld id="{FB5E5B07-5871-465F-93E6-6A7C21A25688}" type="slidenum">
              <a:rPr lang="en-US" smtClean="0"/>
              <a:pPr>
                <a:defRPr/>
              </a:pPr>
              <a:t>4</a:t>
            </a:fld>
            <a:endParaRPr lang="en-US"/>
          </a:p>
        </p:txBody>
      </p:sp>
    </p:spTree>
    <p:extLst>
      <p:ext uri="{BB962C8B-B14F-4D97-AF65-F5344CB8AC3E}">
        <p14:creationId xmlns:p14="http://schemas.microsoft.com/office/powerpoint/2010/main" val="344994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a:t>
            </a:r>
            <a:r>
              <a:rPr lang="en-US" baseline="0" dirty="0" smtClean="0"/>
              <a:t> variance</a:t>
            </a:r>
          </a:p>
          <a:p>
            <a:r>
              <a:rPr lang="en-US" baseline="0" dirty="0" smtClean="0"/>
              <a:t>Change weights across time series – ecological modeling, stock assessment</a:t>
            </a:r>
          </a:p>
          <a:p>
            <a:r>
              <a:rPr lang="en-US" baseline="0" dirty="0" smtClean="0"/>
              <a:t>Ignoring this additional variance can cause bias in stock assessments</a:t>
            </a:r>
          </a:p>
          <a:p>
            <a:endParaRPr lang="en-US" dirty="0"/>
          </a:p>
        </p:txBody>
      </p:sp>
      <p:sp>
        <p:nvSpPr>
          <p:cNvPr id="4" name="Slide Number Placeholder 3"/>
          <p:cNvSpPr>
            <a:spLocks noGrp="1"/>
          </p:cNvSpPr>
          <p:nvPr>
            <p:ph type="sldNum" sz="quarter" idx="10"/>
          </p:nvPr>
        </p:nvSpPr>
        <p:spPr/>
        <p:txBody>
          <a:bodyPr/>
          <a:lstStyle/>
          <a:p>
            <a:pPr>
              <a:defRPr/>
            </a:pPr>
            <a:fld id="{FB5E5B07-5871-465F-93E6-6A7C21A25688}"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Spatio</a:t>
            </a:r>
            <a:r>
              <a:rPr lang="en-US" dirty="0" smtClean="0"/>
              <a:t>-temporal model = model that incorporates</a:t>
            </a:r>
            <a:r>
              <a:rPr lang="en-US" baseline="0" dirty="0" smtClean="0"/>
              <a:t> the </a:t>
            </a:r>
            <a:r>
              <a:rPr lang="en-US" baseline="0" dirty="0" err="1" smtClean="0"/>
              <a:t>spatio</a:t>
            </a:r>
            <a:r>
              <a:rPr lang="en-US" baseline="0" dirty="0" smtClean="0"/>
              <a:t>-temporal autocorrelation structure </a:t>
            </a:r>
            <a:endParaRPr lang="en-US" dirty="0"/>
          </a:p>
        </p:txBody>
      </p:sp>
      <p:sp>
        <p:nvSpPr>
          <p:cNvPr id="4" name="Slide Number Placeholder 3"/>
          <p:cNvSpPr>
            <a:spLocks noGrp="1"/>
          </p:cNvSpPr>
          <p:nvPr>
            <p:ph type="sldNum" sz="quarter" idx="10"/>
          </p:nvPr>
        </p:nvSpPr>
        <p:spPr/>
        <p:txBody>
          <a:bodyPr/>
          <a:lstStyle/>
          <a:p>
            <a:pPr>
              <a:defRPr/>
            </a:pPr>
            <a:fld id="{FB5E5B07-5871-465F-93E6-6A7C21A25688}" type="slidenum">
              <a:rPr lang="en-US" smtClean="0"/>
              <a:pPr>
                <a:defRPr/>
              </a:pPr>
              <a:t>6</a:t>
            </a:fld>
            <a:endParaRPr lang="en-US"/>
          </a:p>
        </p:txBody>
      </p:sp>
    </p:spTree>
    <p:extLst>
      <p:ext uri="{BB962C8B-B14F-4D97-AF65-F5344CB8AC3E}">
        <p14:creationId xmlns:p14="http://schemas.microsoft.com/office/powerpoint/2010/main" val="100101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the deviations of the </a:t>
            </a:r>
            <a:r>
              <a:rPr lang="en-US" baseline="0" dirty="0" err="1" smtClean="0"/>
              <a:t>cvs</a:t>
            </a:r>
            <a:endParaRPr lang="en-US" dirty="0"/>
          </a:p>
        </p:txBody>
      </p:sp>
      <p:sp>
        <p:nvSpPr>
          <p:cNvPr id="4" name="Slide Number Placeholder 3"/>
          <p:cNvSpPr>
            <a:spLocks noGrp="1"/>
          </p:cNvSpPr>
          <p:nvPr>
            <p:ph type="sldNum" sz="quarter" idx="10"/>
          </p:nvPr>
        </p:nvSpPr>
        <p:spPr/>
        <p:txBody>
          <a:bodyPr/>
          <a:lstStyle/>
          <a:p>
            <a:pPr>
              <a:defRPr/>
            </a:pPr>
            <a:fld id="{FB5E5B07-5871-465F-93E6-6A7C21A25688}" type="slidenum">
              <a:rPr lang="en-US" smtClean="0"/>
              <a:pPr>
                <a:defRPr/>
              </a:pPr>
              <a:t>12</a:t>
            </a:fld>
            <a:endParaRPr lang="en-US"/>
          </a:p>
        </p:txBody>
      </p:sp>
    </p:spTree>
    <p:extLst>
      <p:ext uri="{BB962C8B-B14F-4D97-AF65-F5344CB8AC3E}">
        <p14:creationId xmlns:p14="http://schemas.microsoft.com/office/powerpoint/2010/main" val="295679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blue line.</a:t>
            </a:r>
          </a:p>
          <a:p>
            <a:r>
              <a:rPr lang="en-US" dirty="0" smtClean="0"/>
              <a:t>Now we covered</a:t>
            </a:r>
            <a:r>
              <a:rPr lang="en-US" baseline="0" dirty="0" smtClean="0"/>
              <a:t> random component of </a:t>
            </a:r>
            <a:r>
              <a:rPr lang="en-US" sz="1200" dirty="0" smtClean="0"/>
              <a:t>V(</a:t>
            </a:r>
            <a:r>
              <a:rPr lang="en-US" sz="1200" i="1" dirty="0" err="1" smtClean="0"/>
              <a:t>q</a:t>
            </a:r>
            <a:r>
              <a:rPr lang="en-US" sz="1200" i="1" baseline="-25000" dirty="0" err="1" smtClean="0"/>
              <a:t>e</a:t>
            </a:r>
            <a:r>
              <a:rPr lang="en-US" sz="1200" i="1" baseline="-25000" dirty="0" smtClean="0"/>
              <a:t> </a:t>
            </a:r>
            <a:r>
              <a:rPr lang="en-US" sz="1200" dirty="0" smtClean="0"/>
              <a:t>), </a:t>
            </a:r>
            <a:endParaRPr lang="en-US" dirty="0"/>
          </a:p>
        </p:txBody>
      </p:sp>
      <p:sp>
        <p:nvSpPr>
          <p:cNvPr id="4" name="Slide Number Placeholder 3"/>
          <p:cNvSpPr>
            <a:spLocks noGrp="1"/>
          </p:cNvSpPr>
          <p:nvPr>
            <p:ph type="sldNum" sz="quarter" idx="10"/>
          </p:nvPr>
        </p:nvSpPr>
        <p:spPr/>
        <p:txBody>
          <a:bodyPr/>
          <a:lstStyle/>
          <a:p>
            <a:pPr>
              <a:defRPr/>
            </a:pPr>
            <a:fld id="{FB5E5B07-5871-465F-93E6-6A7C21A25688}" type="slidenum">
              <a:rPr lang="en-US" smtClean="0"/>
              <a:pPr>
                <a:defRPr/>
              </a:pPr>
              <a:t>13</a:t>
            </a:fld>
            <a:endParaRPr lang="en-US"/>
          </a:p>
        </p:txBody>
      </p:sp>
    </p:spTree>
    <p:extLst>
      <p:ext uri="{BB962C8B-B14F-4D97-AF65-F5344CB8AC3E}">
        <p14:creationId xmlns:p14="http://schemas.microsoft.com/office/powerpoint/2010/main" val="319106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the red line</a:t>
            </a:r>
          </a:p>
          <a:p>
            <a:endParaRPr lang="en-US" dirty="0" smtClean="0"/>
          </a:p>
          <a:p>
            <a:r>
              <a:rPr lang="en-US" dirty="0" smtClean="0"/>
              <a:t>Based on our present</a:t>
            </a:r>
            <a:r>
              <a:rPr lang="en-US" baseline="0" dirty="0" smtClean="0"/>
              <a:t> assessment of surveys we would consider surveys with strong DD as very good!</a:t>
            </a:r>
          </a:p>
          <a:p>
            <a:endParaRPr lang="en-US" baseline="0" dirty="0" smtClean="0"/>
          </a:p>
          <a:p>
            <a:r>
              <a:rPr lang="en-US" baseline="0" dirty="0" smtClean="0"/>
              <a:t>Hyperstable, hyperactive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Note that the effects are much larger compared to random </a:t>
            </a:r>
            <a:r>
              <a:rPr lang="en-US" sz="1200" dirty="0" err="1" smtClean="0"/>
              <a:t>q</a:t>
            </a:r>
            <a:r>
              <a:rPr lang="en-US" sz="1200" baseline="-25000" dirty="0" err="1" smtClean="0"/>
              <a:t>e</a:t>
            </a:r>
            <a:r>
              <a:rPr lang="en-US" sz="1200" dirty="0" smtClean="0"/>
              <a:t> by comparing changes in red line with changes in box plots.</a:t>
            </a:r>
          </a:p>
          <a:p>
            <a:endParaRPr lang="en-US" dirty="0"/>
          </a:p>
        </p:txBody>
      </p:sp>
      <p:sp>
        <p:nvSpPr>
          <p:cNvPr id="4" name="Slide Number Placeholder 3"/>
          <p:cNvSpPr>
            <a:spLocks noGrp="1"/>
          </p:cNvSpPr>
          <p:nvPr>
            <p:ph type="sldNum" sz="quarter" idx="10"/>
          </p:nvPr>
        </p:nvSpPr>
        <p:spPr/>
        <p:txBody>
          <a:bodyPr/>
          <a:lstStyle/>
          <a:p>
            <a:pPr>
              <a:defRPr/>
            </a:pPr>
            <a:fld id="{FB5E5B07-5871-465F-93E6-6A7C21A25688}" type="slidenum">
              <a:rPr lang="en-US" smtClean="0"/>
              <a:pPr>
                <a:defRPr/>
              </a:pPr>
              <a:t>15</a:t>
            </a:fld>
            <a:endParaRPr lang="en-US"/>
          </a:p>
        </p:txBody>
      </p:sp>
    </p:spTree>
    <p:extLst>
      <p:ext uri="{BB962C8B-B14F-4D97-AF65-F5344CB8AC3E}">
        <p14:creationId xmlns:p14="http://schemas.microsoft.com/office/powerpoint/2010/main" val="82843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guys are busy trying</a:t>
            </a:r>
            <a:r>
              <a:rPr lang="en-US" baseline="0" dirty="0" smtClean="0"/>
              <a:t> to come up with better formulas for variance (</a:t>
            </a:r>
            <a:r>
              <a:rPr lang="en-US" baseline="0" dirty="0" err="1" smtClean="0"/>
              <a:t>geostats</a:t>
            </a:r>
            <a:r>
              <a:rPr lang="en-US" baseline="0" dirty="0" smtClean="0"/>
              <a:t>, cluster sampling, systematic etc.), but </a:t>
            </a:r>
            <a:r>
              <a:rPr lang="en-US" baseline="0" dirty="0" err="1" smtClean="0"/>
              <a:t>niether</a:t>
            </a:r>
            <a:r>
              <a:rPr lang="en-US" baseline="0" dirty="0" smtClean="0"/>
              <a:t> of these formulas will be correct if we ignore V(</a:t>
            </a:r>
            <a:r>
              <a:rPr lang="en-US" baseline="0" dirty="0" err="1" smtClean="0"/>
              <a:t>qe</a:t>
            </a:r>
            <a:r>
              <a:rPr lang="en-US" baseline="0" dirty="0" smtClean="0"/>
              <a:t>).</a:t>
            </a:r>
          </a:p>
          <a:p>
            <a:r>
              <a:rPr lang="en-US" baseline="0" dirty="0" smtClean="0"/>
              <a:t>Too much effort put on the design based estimates of </a:t>
            </a:r>
            <a:r>
              <a:rPr lang="en-US" baseline="0" dirty="0" err="1" smtClean="0"/>
              <a:t>variannce</a:t>
            </a:r>
            <a:r>
              <a:rPr lang="en-US" baseline="0" dirty="0" smtClean="0"/>
              <a:t>, not enough effort on the total estimates of </a:t>
            </a:r>
            <a:r>
              <a:rPr lang="en-US" baseline="0" dirty="0" err="1" smtClean="0"/>
              <a:t>variannce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B5E5B07-5871-465F-93E6-6A7C21A25688}" type="slidenum">
              <a:rPr lang="en-US" smtClean="0"/>
              <a:pPr>
                <a:defRPr/>
              </a:pPr>
              <a:t>29</a:t>
            </a:fld>
            <a:endParaRPr lang="en-US"/>
          </a:p>
        </p:txBody>
      </p:sp>
    </p:spTree>
    <p:extLst>
      <p:ext uri="{BB962C8B-B14F-4D97-AF65-F5344CB8AC3E}">
        <p14:creationId xmlns:p14="http://schemas.microsoft.com/office/powerpoint/2010/main" val="196780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820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82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1A9523E-7769-480A-9876-12BC43B589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719E4EF-131D-4204-9A6F-DB9123F5EBE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87132B1-6F2A-41CC-AC01-628550FAE78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A80585-C99E-4A1D-9130-ED678AB1B990}"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C799A61-CD53-453D-9E6B-486D01D49E8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2732E4F-8AC2-4864-8A46-65459A0405D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74FCA16-2C54-4B2E-A458-FDB292528AD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CDB7D29-63DB-4EF4-A8C9-CA5C3013438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919C437-BB80-4230-A371-1C575A06A5D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CA4C625-95DD-4678-BD9A-457A8B4381D0}"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009F9FA-3DE9-4D3D-BC8A-F5482E11FB9D}"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FA1BEDC-5EAB-4159-9F7B-D1045BFBF42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01FD039-5122-4020-AAA4-CC9948AD05C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9DDE378-B8FE-464F-84F2-DA1E028F486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1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25546F4-235F-4ED8-8598-FDDC32509B10}" type="slidenum">
              <a:rPr lang="en-US"/>
              <a:pPr>
                <a:defRPr/>
              </a:pPr>
              <a:t>‹#›</a:t>
            </a:fld>
            <a:endParaRPr lang="en-US"/>
          </a:p>
        </p:txBody>
      </p:sp>
      <p:grpSp>
        <p:nvGrpSpPr>
          <p:cNvPr id="14340" name="Group 4"/>
          <p:cNvGrpSpPr>
            <a:grpSpLocks/>
          </p:cNvGrpSpPr>
          <p:nvPr/>
        </p:nvGrpSpPr>
        <p:grpSpPr bwMode="auto">
          <a:xfrm>
            <a:off x="0" y="0"/>
            <a:ext cx="9140825" cy="6850063"/>
            <a:chOff x="0" y="0"/>
            <a:chExt cx="5758" cy="4315"/>
          </a:xfrm>
        </p:grpSpPr>
        <p:grpSp>
          <p:nvGrpSpPr>
            <p:cNvPr id="14344" name="Group 5"/>
            <p:cNvGrpSpPr>
              <a:grpSpLocks/>
            </p:cNvGrpSpPr>
            <p:nvPr userDrawn="1"/>
          </p:nvGrpSpPr>
          <p:grpSpPr bwMode="auto">
            <a:xfrm>
              <a:off x="1728" y="2230"/>
              <a:ext cx="4027" cy="2085"/>
              <a:chOff x="1728" y="2230"/>
              <a:chExt cx="4027" cy="2085"/>
            </a:xfrm>
          </p:grpSpPr>
          <p:sp>
            <p:nvSpPr>
              <p:cNvPr id="71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71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71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71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71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71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1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71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71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7"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3200" dirty="0">
                <a:effectLst/>
              </a:rPr>
              <a:t>The effect of variable sampling efficiency on reliability of the observation error as a measure of uncertainty in abundance indices from scientific surveys. </a:t>
            </a:r>
            <a:br>
              <a:rPr lang="en-US" sz="3200" dirty="0">
                <a:effectLst/>
              </a:rPr>
            </a:br>
            <a:endParaRPr lang="en-US" sz="3200" dirty="0">
              <a:effectLst/>
            </a:endParaRPr>
          </a:p>
        </p:txBody>
      </p:sp>
      <p:sp>
        <p:nvSpPr>
          <p:cNvPr id="3" name="Subtitle 2"/>
          <p:cNvSpPr>
            <a:spLocks noGrp="1"/>
          </p:cNvSpPr>
          <p:nvPr>
            <p:ph type="subTitle" sz="quarter" idx="1"/>
          </p:nvPr>
        </p:nvSpPr>
        <p:spPr/>
        <p:txBody>
          <a:bodyPr/>
          <a:lstStyle/>
          <a:p>
            <a:r>
              <a:rPr lang="en-US" sz="2400" dirty="0">
                <a:effectLst/>
              </a:rPr>
              <a:t>Authors:</a:t>
            </a:r>
            <a:br>
              <a:rPr lang="en-US" sz="2400" dirty="0">
                <a:effectLst/>
              </a:rPr>
            </a:br>
            <a:r>
              <a:rPr lang="en-US" sz="2400" dirty="0">
                <a:effectLst/>
              </a:rPr>
              <a:t>Stan </a:t>
            </a:r>
            <a:r>
              <a:rPr lang="en-US" sz="2400" dirty="0" smtClean="0">
                <a:effectLst/>
              </a:rPr>
              <a:t>Kotwicki</a:t>
            </a:r>
            <a:r>
              <a:rPr lang="en-US" sz="2400" baseline="30000" dirty="0" smtClean="0">
                <a:effectLst/>
              </a:rPr>
              <a:t> </a:t>
            </a:r>
            <a:r>
              <a:rPr lang="en-US" sz="2400" dirty="0" smtClean="0">
                <a:effectLst/>
              </a:rPr>
              <a:t> and Kotaro Ono</a:t>
            </a:r>
            <a:endParaRPr lang="en-US" sz="2400" dirty="0"/>
          </a:p>
        </p:txBody>
      </p:sp>
      <p:sp>
        <p:nvSpPr>
          <p:cNvPr id="4" name="Slide Number Placeholder 3"/>
          <p:cNvSpPr>
            <a:spLocks noGrp="1"/>
          </p:cNvSpPr>
          <p:nvPr>
            <p:ph type="sldNum" sz="quarter" idx="12"/>
          </p:nvPr>
        </p:nvSpPr>
        <p:spPr/>
        <p:txBody>
          <a:bodyPr/>
          <a:lstStyle/>
          <a:p>
            <a:pPr>
              <a:defRPr/>
            </a:pPr>
            <a:fld id="{E1A9523E-7769-480A-9876-12BC43B589CC}" type="slidenum">
              <a:rPr lang="en-US" smtClean="0"/>
              <a:pPr>
                <a:defRPr/>
              </a:pPr>
              <a:t>1</a:t>
            </a:fld>
            <a:endParaRPr lang="en-US"/>
          </a:p>
        </p:txBody>
      </p:sp>
      <p:sp>
        <p:nvSpPr>
          <p:cNvPr id="5" name="Rectangle 4"/>
          <p:cNvSpPr/>
          <p:nvPr/>
        </p:nvSpPr>
        <p:spPr>
          <a:xfrm>
            <a:off x="457200" y="5368498"/>
            <a:ext cx="8229600" cy="830997"/>
          </a:xfrm>
          <a:prstGeom prst="rect">
            <a:avLst/>
          </a:prstGeom>
        </p:spPr>
        <p:txBody>
          <a:bodyPr wrap="square">
            <a:spAutoFit/>
          </a:bodyPr>
          <a:lstStyle/>
          <a:p>
            <a:pPr marL="0" indent="0">
              <a:buNone/>
            </a:pPr>
            <a:r>
              <a:rPr lang="en-US" sz="2400" dirty="0"/>
              <a:t>We cannot solve our problems with the same thinking we used when we created them. (Albert Einstein)</a:t>
            </a:r>
          </a:p>
        </p:txBody>
      </p:sp>
      <p:pic>
        <p:nvPicPr>
          <p:cNvPr id="6" name="Picture 5"/>
          <p:cNvPicPr/>
          <p:nvPr/>
        </p:nvPicPr>
        <p:blipFill>
          <a:blip r:embed="rId2" cstate="print"/>
          <a:stretch>
            <a:fillRect/>
          </a:stretch>
        </p:blipFill>
        <p:spPr>
          <a:xfrm>
            <a:off x="1" y="1"/>
            <a:ext cx="1371599" cy="1142999"/>
          </a:xfrm>
          <a:prstGeom prst="rect">
            <a:avLst/>
          </a:prstGeom>
        </p:spPr>
      </p:pic>
    </p:spTree>
    <p:extLst>
      <p:ext uri="{BB962C8B-B14F-4D97-AF65-F5344CB8AC3E}">
        <p14:creationId xmlns:p14="http://schemas.microsoft.com/office/powerpoint/2010/main" val="1948340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2276"/>
            <a:ext cx="9144000" cy="1335723"/>
          </a:xfrm>
        </p:spPr>
        <p:txBody>
          <a:bodyPr/>
          <a:lstStyle/>
          <a:p>
            <a:r>
              <a:rPr lang="en-US" sz="2400" dirty="0" smtClean="0"/>
              <a:t>Biased mean for low </a:t>
            </a:r>
            <a:r>
              <a:rPr lang="en-US" sz="2400" i="1" dirty="0" err="1"/>
              <a:t>q</a:t>
            </a:r>
            <a:r>
              <a:rPr lang="en-US" sz="2400" i="1" baseline="-25000" dirty="0" err="1"/>
              <a:t>e</a:t>
            </a:r>
            <a:r>
              <a:rPr lang="en-US" sz="2400" dirty="0" smtClean="0"/>
              <a:t> surveys, </a:t>
            </a:r>
          </a:p>
          <a:p>
            <a:r>
              <a:rPr lang="en-US" sz="2400" dirty="0"/>
              <a:t>For surveys with high </a:t>
            </a:r>
            <a:r>
              <a:rPr lang="en-US" sz="2400" i="1" dirty="0" err="1"/>
              <a:t>q</a:t>
            </a:r>
            <a:r>
              <a:rPr lang="en-US" sz="2400" i="1" baseline="-25000" dirty="0" err="1"/>
              <a:t>e</a:t>
            </a:r>
            <a:r>
              <a:rPr lang="en-US" sz="2400" i="1" baseline="-25000" dirty="0"/>
              <a:t> </a:t>
            </a:r>
            <a:r>
              <a:rPr lang="en-US" sz="2400" dirty="0" smtClean="0"/>
              <a:t> </a:t>
            </a:r>
            <a:r>
              <a:rPr lang="en-US" sz="2400" dirty="0"/>
              <a:t>survey mean is unbiased</a:t>
            </a:r>
          </a:p>
          <a:p>
            <a:r>
              <a:rPr lang="en-US" sz="2400" dirty="0" smtClean="0"/>
              <a:t>Increase in variance of the mean when </a:t>
            </a:r>
            <a:r>
              <a:rPr lang="en-US" sz="2400" i="1" dirty="0" err="1"/>
              <a:t>q</a:t>
            </a:r>
            <a:r>
              <a:rPr lang="en-US" sz="2400" i="1" baseline="-25000" dirty="0" err="1"/>
              <a:t>e</a:t>
            </a:r>
            <a:r>
              <a:rPr lang="en-US" sz="2400" dirty="0" smtClean="0"/>
              <a:t> low</a:t>
            </a:r>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10</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4912677"/>
          </a:xfrm>
          <a:prstGeom prst="rect">
            <a:avLst/>
          </a:prstGeom>
          <a:noFill/>
          <a:ln>
            <a:noFill/>
          </a:ln>
        </p:spPr>
      </p:pic>
      <p:sp>
        <p:nvSpPr>
          <p:cNvPr id="7"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r>
              <a:rPr lang="en-US" sz="3200" kern="0" dirty="0" smtClean="0"/>
              <a:t>Deviation of survey mean from true mean</a:t>
            </a:r>
            <a:endParaRPr lang="en-US" sz="3200" kern="0" dirty="0"/>
          </a:p>
        </p:txBody>
      </p:sp>
    </p:spTree>
    <p:extLst>
      <p:ext uri="{BB962C8B-B14F-4D97-AF65-F5344CB8AC3E}">
        <p14:creationId xmlns:p14="http://schemas.microsoft.com/office/powerpoint/2010/main" val="2699477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2276"/>
            <a:ext cx="9144000" cy="1335723"/>
          </a:xfrm>
        </p:spPr>
        <p:txBody>
          <a:bodyPr/>
          <a:lstStyle/>
          <a:p>
            <a:r>
              <a:rPr lang="en-US" sz="2400" dirty="0" smtClean="0"/>
              <a:t>High variation in </a:t>
            </a:r>
            <a:r>
              <a:rPr lang="en-US" sz="2400" i="1" dirty="0" err="1" smtClean="0"/>
              <a:t>q</a:t>
            </a:r>
            <a:r>
              <a:rPr lang="en-US" sz="2400" i="1" baseline="-25000" dirty="0" err="1" smtClean="0"/>
              <a:t>e</a:t>
            </a:r>
            <a:r>
              <a:rPr lang="en-US" sz="2400" dirty="0"/>
              <a:t> </a:t>
            </a:r>
            <a:r>
              <a:rPr lang="en-US" sz="2400" dirty="0" smtClean="0"/>
              <a:t>- higher observation error. </a:t>
            </a:r>
          </a:p>
          <a:p>
            <a:r>
              <a:rPr lang="en-US" sz="2400" dirty="0" smtClean="0"/>
              <a:t>Not much concern for surveys with high </a:t>
            </a:r>
            <a:r>
              <a:rPr lang="en-US" sz="2400" i="1" dirty="0" err="1" smtClean="0"/>
              <a:t>q</a:t>
            </a:r>
            <a:r>
              <a:rPr lang="en-US" sz="2400" i="1" baseline="-25000" dirty="0" err="1" smtClean="0"/>
              <a:t>e</a:t>
            </a:r>
            <a:r>
              <a:rPr lang="en-US" sz="2400" dirty="0" smtClean="0"/>
              <a:t>.</a:t>
            </a:r>
          </a:p>
          <a:p>
            <a:r>
              <a:rPr lang="en-US" sz="2400" dirty="0" smtClean="0"/>
              <a:t>Concern: </a:t>
            </a:r>
            <a:r>
              <a:rPr lang="en-US" sz="2400" dirty="0"/>
              <a:t>High variation in </a:t>
            </a:r>
            <a:r>
              <a:rPr lang="en-US" sz="2400" i="1" dirty="0" err="1"/>
              <a:t>q</a:t>
            </a:r>
            <a:r>
              <a:rPr lang="en-US" sz="2400" i="1" baseline="-25000" dirty="0" err="1"/>
              <a:t>e</a:t>
            </a:r>
            <a:r>
              <a:rPr lang="en-US" sz="2400" i="1" baseline="-25000" dirty="0" smtClean="0"/>
              <a:t> </a:t>
            </a:r>
            <a:r>
              <a:rPr lang="en-US" sz="2400" dirty="0" smtClean="0"/>
              <a:t> - increased variance in </a:t>
            </a:r>
            <a:r>
              <a:rPr lang="en-US" sz="2400" dirty="0"/>
              <a:t>survey CV </a:t>
            </a:r>
            <a:r>
              <a:rPr lang="en-US" sz="2400" dirty="0" smtClean="0"/>
              <a:t>estimate.</a:t>
            </a:r>
            <a:endParaRPr lang="en-US" sz="2400" dirty="0"/>
          </a:p>
          <a:p>
            <a:endParaRPr lang="en-US" sz="2400" dirty="0" smtClean="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4924425"/>
          </a:xfrm>
          <a:prstGeom prst="rect">
            <a:avLst/>
          </a:prstGeom>
          <a:noFill/>
          <a:ln>
            <a:noFill/>
          </a:ln>
        </p:spPr>
      </p:pic>
      <p:sp>
        <p:nvSpPr>
          <p:cNvPr id="7"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r>
              <a:rPr lang="en-US" sz="3200" kern="0" dirty="0" smtClean="0"/>
              <a:t>Survey CV</a:t>
            </a:r>
            <a:endParaRPr lang="en-US" sz="3200" kern="0" dirty="0"/>
          </a:p>
        </p:txBody>
      </p:sp>
    </p:spTree>
    <p:extLst>
      <p:ext uri="{BB962C8B-B14F-4D97-AF65-F5344CB8AC3E}">
        <p14:creationId xmlns:p14="http://schemas.microsoft.com/office/powerpoint/2010/main" val="2313108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2276"/>
            <a:ext cx="9144000" cy="1335723"/>
          </a:xfrm>
        </p:spPr>
        <p:txBody>
          <a:bodyPr/>
          <a:lstStyle/>
          <a:p>
            <a:r>
              <a:rPr lang="en-US" sz="2400" dirty="0" smtClean="0"/>
              <a:t>Low </a:t>
            </a:r>
            <a:r>
              <a:rPr lang="en-US" sz="2400" i="1" dirty="0" err="1" smtClean="0"/>
              <a:t>q</a:t>
            </a:r>
            <a:r>
              <a:rPr lang="en-US" sz="2400" i="1" baseline="-25000" dirty="0" err="1" smtClean="0"/>
              <a:t>e</a:t>
            </a:r>
            <a:r>
              <a:rPr lang="en-US" sz="2400" i="1" baseline="-25000" dirty="0" smtClean="0"/>
              <a:t> </a:t>
            </a:r>
            <a:r>
              <a:rPr lang="en-US" sz="2400" dirty="0" smtClean="0"/>
              <a:t> - SD biased </a:t>
            </a:r>
            <a:r>
              <a:rPr lang="en-US" sz="2400" dirty="0"/>
              <a:t>low. 	</a:t>
            </a:r>
            <a:r>
              <a:rPr lang="en-US" sz="2400" dirty="0" smtClean="0"/>
              <a:t>High </a:t>
            </a:r>
            <a:r>
              <a:rPr lang="en-US" sz="2400" i="1" dirty="0" err="1"/>
              <a:t>q</a:t>
            </a:r>
            <a:r>
              <a:rPr lang="en-US" sz="2400" i="1" baseline="-25000" dirty="0" err="1"/>
              <a:t>e</a:t>
            </a:r>
            <a:r>
              <a:rPr lang="en-US" sz="2400" i="1" baseline="-25000" dirty="0"/>
              <a:t> </a:t>
            </a:r>
            <a:r>
              <a:rPr lang="en-US" sz="2400" dirty="0"/>
              <a:t> - SD </a:t>
            </a:r>
            <a:r>
              <a:rPr lang="en-US" sz="2400" dirty="0" smtClean="0"/>
              <a:t>unbiased . </a:t>
            </a:r>
          </a:p>
          <a:p>
            <a:r>
              <a:rPr lang="en-US" sz="2400" dirty="0" smtClean="0"/>
              <a:t>Increase in V(</a:t>
            </a:r>
            <a:r>
              <a:rPr lang="en-US" sz="2400" i="1" dirty="0" err="1"/>
              <a:t>q</a:t>
            </a:r>
            <a:r>
              <a:rPr lang="en-US" sz="2400" i="1" baseline="-25000" dirty="0" err="1"/>
              <a:t>e</a:t>
            </a:r>
            <a:r>
              <a:rPr lang="en-US" sz="2400" dirty="0" smtClean="0"/>
              <a:t> ) – increase V(SD) </a:t>
            </a:r>
            <a:endParaRPr lang="en-US" sz="2400"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12</a:t>
            </a:fld>
            <a:endParaRPr lang="en-US"/>
          </a:p>
        </p:txBody>
      </p:sp>
      <p:sp>
        <p:nvSpPr>
          <p:cNvPr id="7"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r>
              <a:rPr lang="en-US" sz="3200" kern="0" dirty="0" smtClean="0"/>
              <a:t>Deviation of survey SD from true SD</a:t>
            </a:r>
            <a:endParaRPr lang="en-US" sz="3200" kern="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4914900"/>
          </a:xfrm>
          <a:prstGeom prst="rect">
            <a:avLst/>
          </a:prstGeom>
          <a:noFill/>
          <a:ln>
            <a:noFill/>
          </a:ln>
        </p:spPr>
      </p:pic>
    </p:spTree>
    <p:extLst>
      <p:ext uri="{BB962C8B-B14F-4D97-AF65-F5344CB8AC3E}">
        <p14:creationId xmlns:p14="http://schemas.microsoft.com/office/powerpoint/2010/main" val="504635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2276"/>
            <a:ext cx="9144000" cy="1335723"/>
          </a:xfrm>
        </p:spPr>
        <p:txBody>
          <a:bodyPr/>
          <a:lstStyle/>
          <a:p>
            <a:r>
              <a:rPr lang="en-US" sz="2400" dirty="0" smtClean="0"/>
              <a:t>Constant efficiency does not  assure good precision of the SD estimate.</a:t>
            </a:r>
          </a:p>
          <a:p>
            <a:r>
              <a:rPr lang="en-US" sz="2400" dirty="0" smtClean="0"/>
              <a:t>Increase in V(</a:t>
            </a:r>
            <a:r>
              <a:rPr lang="en-US" sz="2400" i="1" dirty="0" err="1" smtClean="0"/>
              <a:t>q</a:t>
            </a:r>
            <a:r>
              <a:rPr lang="en-US" sz="2400" i="1" baseline="-25000" dirty="0" err="1" smtClean="0"/>
              <a:t>e</a:t>
            </a:r>
            <a:r>
              <a:rPr lang="en-US" sz="2400" i="1" baseline="-25000" dirty="0" smtClean="0"/>
              <a:t> </a:t>
            </a:r>
            <a:r>
              <a:rPr lang="en-US" sz="2400" dirty="0" smtClean="0"/>
              <a:t>) – increase V(SD) </a:t>
            </a:r>
          </a:p>
          <a:p>
            <a:endParaRPr lang="en-US" sz="2400"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13</a:t>
            </a:fld>
            <a:endParaRPr lang="en-US" dirty="0"/>
          </a:p>
        </p:txBody>
      </p:sp>
      <p:sp>
        <p:nvSpPr>
          <p:cNvPr id="7"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r>
              <a:rPr lang="en-US" sz="3200" kern="0" dirty="0" smtClean="0"/>
              <a:t>CV of survey SD</a:t>
            </a:r>
            <a:endParaRPr lang="en-US" sz="3200" kern="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0363200" cy="4935537"/>
          </a:xfrm>
          <a:prstGeom prst="rect">
            <a:avLst/>
          </a:prstGeom>
          <a:noFill/>
          <a:ln>
            <a:noFill/>
          </a:ln>
        </p:spPr>
      </p:pic>
    </p:spTree>
    <p:extLst>
      <p:ext uri="{BB962C8B-B14F-4D97-AF65-F5344CB8AC3E}">
        <p14:creationId xmlns:p14="http://schemas.microsoft.com/office/powerpoint/2010/main" val="50463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these just spurious?</a:t>
            </a:r>
            <a:endParaRPr lang="en-US"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5942572"/>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0443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2276"/>
            <a:ext cx="9144000" cy="1335723"/>
          </a:xfrm>
        </p:spPr>
        <p:txBody>
          <a:bodyPr/>
          <a:lstStyle/>
          <a:p>
            <a:r>
              <a:rPr lang="en-US" sz="2400" dirty="0" smtClean="0"/>
              <a:t>Strong density dependence – survey CV biased low. Strong effects!</a:t>
            </a:r>
          </a:p>
          <a:p>
            <a:r>
              <a:rPr lang="en-US" sz="2400" dirty="0" smtClean="0"/>
              <a:t>Density dependent </a:t>
            </a:r>
            <a:r>
              <a:rPr lang="en-US" sz="2400" i="1" dirty="0" err="1" smtClean="0"/>
              <a:t>q</a:t>
            </a:r>
            <a:r>
              <a:rPr lang="en-US" sz="2400" i="1" baseline="-25000" dirty="0" err="1" smtClean="0"/>
              <a:t>e</a:t>
            </a:r>
            <a:r>
              <a:rPr lang="en-US" sz="2400" i="1" baseline="-25000" dirty="0" smtClean="0"/>
              <a:t> </a:t>
            </a:r>
            <a:r>
              <a:rPr lang="en-US" sz="2400" dirty="0" smtClean="0"/>
              <a:t> - hyperstable index, but appears highly precise. </a:t>
            </a:r>
          </a:p>
          <a:p>
            <a:pPr marL="0" indent="0">
              <a:buNone/>
            </a:pPr>
            <a:endParaRPr lang="en-US" sz="2400" dirty="0" smtClean="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15</a:t>
            </a:fld>
            <a:endParaRPr lang="en-US"/>
          </a:p>
        </p:txBody>
      </p:sp>
      <p:sp>
        <p:nvSpPr>
          <p:cNvPr id="7"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r>
              <a:rPr lang="en-US" sz="3200" kern="0" dirty="0" smtClean="0"/>
              <a:t>Density dependent </a:t>
            </a:r>
            <a:r>
              <a:rPr lang="en-US" sz="3200" dirty="0" err="1"/>
              <a:t>q</a:t>
            </a:r>
            <a:r>
              <a:rPr lang="en-US" sz="3200" baseline="-25000" dirty="0" err="1"/>
              <a:t>e</a:t>
            </a:r>
            <a:r>
              <a:rPr lang="en-US" sz="3200" dirty="0"/>
              <a:t> </a:t>
            </a:r>
            <a:r>
              <a:rPr lang="en-US" sz="3200" kern="0" dirty="0" smtClean="0"/>
              <a:t> </a:t>
            </a:r>
            <a:endParaRPr lang="en-US" sz="3200" kern="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4918075"/>
          </a:xfrm>
          <a:prstGeom prst="rect">
            <a:avLst/>
          </a:prstGeom>
          <a:noFill/>
          <a:ln>
            <a:noFill/>
          </a:ln>
        </p:spPr>
      </p:pic>
    </p:spTree>
    <p:extLst>
      <p:ext uri="{BB962C8B-B14F-4D97-AF65-F5344CB8AC3E}">
        <p14:creationId xmlns:p14="http://schemas.microsoft.com/office/powerpoint/2010/main" val="504635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density dependent </a:t>
            </a:r>
            <a:r>
              <a:rPr lang="en-US" i="1" dirty="0" err="1"/>
              <a:t>q</a:t>
            </a:r>
            <a:r>
              <a:rPr lang="en-US" i="1" baseline="-25000" dirty="0" err="1"/>
              <a:t>e</a:t>
            </a:r>
            <a:r>
              <a:rPr lang="en-US" dirty="0"/>
              <a:t> </a:t>
            </a:r>
          </a:p>
        </p:txBody>
      </p:sp>
      <p:sp>
        <p:nvSpPr>
          <p:cNvPr id="3" name="Content Placeholder 2"/>
          <p:cNvSpPr>
            <a:spLocks noGrp="1"/>
          </p:cNvSpPr>
          <p:nvPr>
            <p:ph idx="1"/>
          </p:nvPr>
        </p:nvSpPr>
        <p:spPr>
          <a:xfrm>
            <a:off x="0" y="1600200"/>
            <a:ext cx="9144000" cy="5257800"/>
          </a:xfrm>
        </p:spPr>
        <p:txBody>
          <a:bodyPr/>
          <a:lstStyle/>
          <a:p>
            <a:r>
              <a:rPr lang="en-US" sz="2800" dirty="0" smtClean="0"/>
              <a:t>Not much has been done. 4 studies 5 species (all semipelagic), all show density dependent (hyperstable) </a:t>
            </a:r>
            <a:r>
              <a:rPr lang="en-US" sz="2800" i="1" dirty="0" err="1" smtClean="0"/>
              <a:t>q</a:t>
            </a:r>
            <a:r>
              <a:rPr lang="en-US" sz="2800" i="1" baseline="-25000" dirty="0" err="1" smtClean="0"/>
              <a:t>e</a:t>
            </a:r>
            <a:r>
              <a:rPr lang="en-US" sz="2800" i="1" baseline="-25000" dirty="0" smtClean="0"/>
              <a:t> </a:t>
            </a:r>
            <a:r>
              <a:rPr lang="en-US" sz="2800" dirty="0" smtClean="0"/>
              <a:t>for bottom trawl.</a:t>
            </a:r>
          </a:p>
          <a:p>
            <a:endParaRPr lang="en-US" sz="2800" dirty="0" smtClean="0"/>
          </a:p>
          <a:p>
            <a:r>
              <a:rPr lang="en-US" sz="2800" dirty="0" smtClean="0"/>
              <a:t>Environmental effects on </a:t>
            </a:r>
            <a:r>
              <a:rPr lang="en-US" sz="2800" i="1" dirty="0" err="1"/>
              <a:t>q</a:t>
            </a:r>
            <a:r>
              <a:rPr lang="en-US" sz="2800" i="1" baseline="-25000" dirty="0" err="1"/>
              <a:t>e</a:t>
            </a:r>
            <a:r>
              <a:rPr lang="en-US" sz="2800" i="1" baseline="-25000" dirty="0"/>
              <a:t> </a:t>
            </a:r>
            <a:r>
              <a:rPr lang="en-US" sz="2800" dirty="0" smtClean="0"/>
              <a:t>most likely result in some form of density dependent </a:t>
            </a:r>
            <a:r>
              <a:rPr lang="en-US" sz="2800" i="1" dirty="0" err="1"/>
              <a:t>q</a:t>
            </a:r>
            <a:r>
              <a:rPr lang="en-US" sz="2800" i="1" baseline="-25000" dirty="0" err="1"/>
              <a:t>e</a:t>
            </a:r>
            <a:r>
              <a:rPr lang="en-US" sz="2800" dirty="0" smtClean="0"/>
              <a:t> because environment affects both </a:t>
            </a:r>
            <a:r>
              <a:rPr lang="en-US" sz="2800" i="1" dirty="0" err="1"/>
              <a:t>q</a:t>
            </a:r>
            <a:r>
              <a:rPr lang="en-US" sz="2800" i="1" baseline="-25000" dirty="0" err="1"/>
              <a:t>e</a:t>
            </a:r>
            <a:r>
              <a:rPr lang="en-US" sz="2800" dirty="0" smtClean="0"/>
              <a:t> and fish distribution. So environmentally induced variation in </a:t>
            </a:r>
            <a:r>
              <a:rPr lang="en-US" sz="2800" i="1" dirty="0" err="1"/>
              <a:t>q</a:t>
            </a:r>
            <a:r>
              <a:rPr lang="en-US" sz="2800" i="1" baseline="-25000" dirty="0" err="1"/>
              <a:t>e</a:t>
            </a:r>
            <a:r>
              <a:rPr lang="en-US" sz="2800" i="1" baseline="-25000" dirty="0"/>
              <a:t> </a:t>
            </a:r>
            <a:r>
              <a:rPr lang="en-US" sz="2800" dirty="0" smtClean="0"/>
              <a:t>will likely result in decrease in both accuracy and precision of survey variance estimates.</a:t>
            </a:r>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16</a:t>
            </a:fld>
            <a:endParaRPr lang="en-US"/>
          </a:p>
        </p:txBody>
      </p:sp>
    </p:spTree>
    <p:extLst>
      <p:ext uri="{BB962C8B-B14F-4D97-AF65-F5344CB8AC3E}">
        <p14:creationId xmlns:p14="http://schemas.microsoft.com/office/powerpoint/2010/main" val="2612614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2438400"/>
          </a:xfrm>
        </p:spPr>
        <p:txBody>
          <a:bodyPr/>
          <a:lstStyle/>
          <a:p>
            <a:pPr>
              <a:defRPr/>
            </a:pPr>
            <a:r>
              <a:rPr lang="en-US" sz="3200" dirty="0" smtClean="0"/>
              <a:t>Sampling processes are not represented in the main structure of the stock </a:t>
            </a:r>
            <a:r>
              <a:rPr lang="en-US" sz="3200" dirty="0"/>
              <a:t>assessment models (Maunder and </a:t>
            </a:r>
            <a:r>
              <a:rPr lang="en-US" sz="3200" dirty="0" err="1"/>
              <a:t>Piner</a:t>
            </a:r>
            <a:r>
              <a:rPr lang="en-US" sz="3200" dirty="0"/>
              <a:t> </a:t>
            </a:r>
            <a:r>
              <a:rPr lang="en-US" sz="3200" dirty="0" smtClean="0"/>
              <a:t>2014) but they may be a major contributor to the total uncertainty of the mean, variance and age composition derived from scientific surveys.</a:t>
            </a:r>
            <a:endParaRPr lang="en-US" sz="3200" dirty="0"/>
          </a:p>
        </p:txBody>
      </p:sp>
      <p:sp>
        <p:nvSpPr>
          <p:cNvPr id="5" name="Slide Number Placeholder 4"/>
          <p:cNvSpPr>
            <a:spLocks noGrp="1"/>
          </p:cNvSpPr>
          <p:nvPr>
            <p:ph type="sldNum" sz="quarter" idx="11"/>
          </p:nvPr>
        </p:nvSpPr>
        <p:spPr/>
        <p:txBody>
          <a:bodyPr/>
          <a:lstStyle/>
          <a:p>
            <a:pPr>
              <a:defRPr/>
            </a:pPr>
            <a:fld id="{474FCA16-2C54-4B2E-A458-FDB292528ADB}" type="slidenum">
              <a:rPr lang="en-US" smtClean="0"/>
              <a:pPr>
                <a:defRPr/>
              </a:pPr>
              <a:t>17</a:t>
            </a:fld>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0" y="0"/>
          <a:ext cx="1168400" cy="622300"/>
        </p:xfrm>
        <a:graphic>
          <a:graphicData uri="http://schemas.openxmlformats.org/presentationml/2006/ole">
            <mc:AlternateContent xmlns:mc="http://schemas.openxmlformats.org/markup-compatibility/2006">
              <mc:Choice xmlns:v="urn:schemas-microsoft-com:vml" Requires="v">
                <p:oleObj spid="_x0000_s403553" name="Equation" r:id="rId3" imgW="1167893" imgH="622030" progId="Equation.3">
                  <p:embed/>
                </p:oleObj>
              </mc:Choice>
              <mc:Fallback>
                <p:oleObj name="Equation" r:id="rId3" imgW="1167893" imgH="62203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84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p:cNvSpPr>
            <a:spLocks noGrp="1"/>
          </p:cNvSpPr>
          <p:nvPr>
            <p:ph idx="1"/>
          </p:nvPr>
        </p:nvSpPr>
        <p:spPr>
          <a:xfrm>
            <a:off x="0" y="2590800"/>
            <a:ext cx="9144000" cy="4267200"/>
          </a:xfrm>
        </p:spPr>
        <p:txBody>
          <a:bodyPr/>
          <a:lstStyle/>
          <a:p>
            <a:r>
              <a:rPr lang="en-US" sz="2800" dirty="0" smtClean="0"/>
              <a:t>State of the art survey design based </a:t>
            </a:r>
            <a:r>
              <a:rPr lang="en-US" sz="2800" dirty="0"/>
              <a:t>variance estimators (SRS, Stratified, </a:t>
            </a:r>
            <a:r>
              <a:rPr lang="en-US" sz="2800" dirty="0" smtClean="0"/>
              <a:t>Cluster, geostatistical, </a:t>
            </a:r>
            <a:r>
              <a:rPr lang="en-US" sz="2800" dirty="0" err="1" smtClean="0"/>
              <a:t>etc</a:t>
            </a:r>
            <a:r>
              <a:rPr lang="en-US" sz="2800" dirty="0"/>
              <a:t>) </a:t>
            </a:r>
            <a:r>
              <a:rPr lang="en-US" sz="2800" dirty="0" smtClean="0"/>
              <a:t>do not account for the variance in </a:t>
            </a:r>
            <a:r>
              <a:rPr lang="en-US" sz="2800" i="1" dirty="0" err="1" smtClean="0"/>
              <a:t>q</a:t>
            </a:r>
            <a:r>
              <a:rPr lang="en-US" sz="2800" i="1" baseline="-25000" dirty="0" err="1" smtClean="0"/>
              <a:t>e</a:t>
            </a:r>
            <a:r>
              <a:rPr lang="en-US" sz="2800" dirty="0" smtClean="0"/>
              <a:t>., hence they maybe biased and imprecise.</a:t>
            </a:r>
          </a:p>
          <a:p>
            <a:r>
              <a:rPr lang="en-US" sz="2800" dirty="0" smtClean="0"/>
              <a:t>It maybe advisable to redirect efforts from the design based variance estimates to estimates of total survey variance.</a:t>
            </a:r>
          </a:p>
          <a:p>
            <a:r>
              <a:rPr lang="en-US" sz="2800" dirty="0"/>
              <a:t>Reliability of survey derived abundance estimates should not be assessed using CV estimated from observation error alone</a:t>
            </a:r>
          </a:p>
          <a:p>
            <a:r>
              <a:rPr lang="en-US" sz="2800" dirty="0" smtClean="0"/>
              <a:t>We still need </a:t>
            </a:r>
            <a:r>
              <a:rPr lang="en-US" sz="2800" dirty="0" smtClean="0"/>
              <a:t>to </a:t>
            </a:r>
            <a:r>
              <a:rPr lang="en-US" sz="2800" dirty="0" smtClean="0"/>
              <a:t>look </a:t>
            </a:r>
            <a:r>
              <a:rPr lang="en-US" sz="2800" dirty="0" smtClean="0"/>
              <a:t>into effect of </a:t>
            </a:r>
            <a:r>
              <a:rPr lang="en-US" sz="2800" dirty="0" smtClean="0"/>
              <a:t>variation </a:t>
            </a:r>
            <a:r>
              <a:rPr lang="en-US" sz="2800" dirty="0"/>
              <a:t>in availability due to limited survey coverage.  </a:t>
            </a:r>
          </a:p>
          <a:p>
            <a:endParaRPr lang="en-US" sz="2800" dirty="0" smtClean="0"/>
          </a:p>
          <a:p>
            <a:pPr marL="0" indent="0">
              <a:buNone/>
            </a:pPr>
            <a:endParaRPr lang="en-US" sz="2800" dirty="0"/>
          </a:p>
        </p:txBody>
      </p:sp>
    </p:spTree>
    <p:extLst>
      <p:ext uri="{BB962C8B-B14F-4D97-AF65-F5344CB8AC3E}">
        <p14:creationId xmlns:p14="http://schemas.microsoft.com/office/powerpoint/2010/main" val="4203068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Account for the uncertainty in the observation error (weights) </a:t>
            </a:r>
            <a:r>
              <a:rPr lang="en-US" dirty="0" smtClean="0"/>
              <a:t>estimates </a:t>
            </a:r>
            <a:r>
              <a:rPr lang="en-US" dirty="0" smtClean="0"/>
              <a:t>in the stock assessments?</a:t>
            </a:r>
          </a:p>
          <a:p>
            <a:r>
              <a:rPr lang="en-US" dirty="0" smtClean="0"/>
              <a:t>Estimate </a:t>
            </a:r>
            <a:r>
              <a:rPr lang="en-US" i="1" dirty="0" err="1" smtClean="0"/>
              <a:t>q</a:t>
            </a:r>
            <a:r>
              <a:rPr lang="en-US" i="1" baseline="-25000" dirty="0" err="1" smtClean="0"/>
              <a:t>e</a:t>
            </a:r>
            <a:r>
              <a:rPr lang="en-US" i="1" baseline="-25000" dirty="0" smtClean="0"/>
              <a:t> , </a:t>
            </a:r>
            <a:r>
              <a:rPr lang="en-US" dirty="0" smtClean="0"/>
              <a:t>and </a:t>
            </a:r>
            <a:r>
              <a:rPr lang="en-US" i="1" dirty="0" smtClean="0"/>
              <a:t>V(</a:t>
            </a:r>
            <a:r>
              <a:rPr lang="en-US" i="1" dirty="0" err="1" smtClean="0"/>
              <a:t>q</a:t>
            </a:r>
            <a:r>
              <a:rPr lang="en-US" i="1" baseline="-25000" dirty="0" err="1" smtClean="0"/>
              <a:t>e</a:t>
            </a:r>
            <a:r>
              <a:rPr lang="en-US" dirty="0" smtClean="0"/>
              <a:t>) </a:t>
            </a:r>
          </a:p>
          <a:p>
            <a:r>
              <a:rPr lang="en-US" dirty="0" smtClean="0"/>
              <a:t>Incorporate sampling process into stock assessments? </a:t>
            </a:r>
          </a:p>
          <a:p>
            <a:r>
              <a:rPr lang="en-US" dirty="0"/>
              <a:t>Don’t </a:t>
            </a:r>
            <a:r>
              <a:rPr lang="en-US" dirty="0" err="1"/>
              <a:t>diss</a:t>
            </a:r>
            <a:r>
              <a:rPr lang="en-US" dirty="0"/>
              <a:t> the survey, but understand the implications of variable </a:t>
            </a:r>
            <a:r>
              <a:rPr lang="en-US" i="1" dirty="0" err="1"/>
              <a:t>q</a:t>
            </a:r>
            <a:r>
              <a:rPr lang="en-US" i="1" baseline="-25000" dirty="0" err="1"/>
              <a:t>e</a:t>
            </a:r>
            <a:r>
              <a:rPr lang="en-US" dirty="0"/>
              <a:t> on the statistics derived from survey data. </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18</a:t>
            </a:fld>
            <a:endParaRPr lang="en-US"/>
          </a:p>
        </p:txBody>
      </p:sp>
    </p:spTree>
    <p:extLst>
      <p:ext uri="{BB962C8B-B14F-4D97-AF65-F5344CB8AC3E}">
        <p14:creationId xmlns:p14="http://schemas.microsoft.com/office/powerpoint/2010/main" val="445443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discussion	</a:t>
            </a:r>
            <a:endParaRPr lang="en-US" dirty="0"/>
          </a:p>
        </p:txBody>
      </p:sp>
      <p:sp>
        <p:nvSpPr>
          <p:cNvPr id="3" name="Content Placeholder 2"/>
          <p:cNvSpPr>
            <a:spLocks noGrp="1"/>
          </p:cNvSpPr>
          <p:nvPr>
            <p:ph idx="1"/>
          </p:nvPr>
        </p:nvSpPr>
        <p:spPr>
          <a:xfrm>
            <a:off x="0" y="1295400"/>
            <a:ext cx="9144000" cy="5105400"/>
          </a:xfrm>
        </p:spPr>
        <p:txBody>
          <a:bodyPr/>
          <a:lstStyle/>
          <a:p>
            <a:r>
              <a:rPr lang="en-US" dirty="0" smtClean="0"/>
              <a:t>Knowing that SD estimates may be biased and uncertain is it still a good practice to weight indices of abundance using SD?</a:t>
            </a:r>
          </a:p>
          <a:p>
            <a:r>
              <a:rPr lang="en-US" dirty="0" smtClean="0"/>
              <a:t>How to deal with uncertainty in the SD estimates, when this uncertainty can be estimated? </a:t>
            </a:r>
          </a:p>
          <a:p>
            <a:r>
              <a:rPr lang="en-US" dirty="0" smtClean="0"/>
              <a:t>Is the adjusting variance for indices estimates a good practice? Does it inflate the variance of the index of abundance?</a:t>
            </a:r>
          </a:p>
          <a:p>
            <a:endParaRPr lang="en-US"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19</a:t>
            </a:fld>
            <a:endParaRPr lang="en-US"/>
          </a:p>
        </p:txBody>
      </p:sp>
    </p:spTree>
    <p:extLst>
      <p:ext uri="{BB962C8B-B14F-4D97-AF65-F5344CB8AC3E}">
        <p14:creationId xmlns:p14="http://schemas.microsoft.com/office/powerpoint/2010/main" val="3337167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Survey sampling efficiency </a:t>
            </a:r>
            <a:endParaRPr lang="en-US" dirty="0"/>
          </a:p>
        </p:txBody>
      </p:sp>
      <p:sp>
        <p:nvSpPr>
          <p:cNvPr id="3" name="Content Placeholder 2"/>
          <p:cNvSpPr>
            <a:spLocks noGrp="1"/>
          </p:cNvSpPr>
          <p:nvPr>
            <p:ph idx="1"/>
          </p:nvPr>
        </p:nvSpPr>
        <p:spPr>
          <a:xfrm>
            <a:off x="50800" y="1676400"/>
            <a:ext cx="9067800" cy="4525963"/>
          </a:xfrm>
        </p:spPr>
        <p:txBody>
          <a:bodyPr/>
          <a:lstStyle/>
          <a:p>
            <a:r>
              <a:rPr lang="en-US" sz="2400" dirty="0" smtClean="0"/>
              <a:t>Sampling </a:t>
            </a:r>
            <a:r>
              <a:rPr lang="en-US" sz="2400" dirty="0"/>
              <a:t>efficiency (</a:t>
            </a:r>
            <a:r>
              <a:rPr lang="en-US" sz="2400" i="1" dirty="0" err="1"/>
              <a:t>q</a:t>
            </a:r>
            <a:r>
              <a:rPr lang="en-US" sz="2400" i="1" baseline="-25000" dirty="0" err="1"/>
              <a:t>e</a:t>
            </a:r>
            <a:r>
              <a:rPr lang="en-US" sz="2400" dirty="0"/>
              <a:t>) </a:t>
            </a:r>
            <a:r>
              <a:rPr lang="en-US" sz="2400" dirty="0" smtClean="0"/>
              <a:t>= survey selectivity </a:t>
            </a:r>
            <a:r>
              <a:rPr lang="en-US" sz="2400" dirty="0"/>
              <a:t>*</a:t>
            </a:r>
            <a:r>
              <a:rPr lang="en-US" sz="2400" dirty="0" smtClean="0"/>
              <a:t> catchability </a:t>
            </a:r>
          </a:p>
          <a:p>
            <a:r>
              <a:rPr lang="en-US" sz="2400" dirty="0" smtClean="0"/>
              <a:t>Variable in time and space. Impossible to design surveys with constant </a:t>
            </a:r>
            <a:r>
              <a:rPr lang="en-US" sz="2400" i="1" dirty="0" err="1" smtClean="0"/>
              <a:t>q</a:t>
            </a:r>
            <a:r>
              <a:rPr lang="en-US" sz="2400" i="1" baseline="-25000" dirty="0" err="1" smtClean="0"/>
              <a:t>e</a:t>
            </a:r>
            <a:r>
              <a:rPr lang="en-US" sz="2400" dirty="0" smtClean="0"/>
              <a:t>,, because </a:t>
            </a:r>
            <a:r>
              <a:rPr lang="en-US" sz="2400" dirty="0"/>
              <a:t>multiple factors are affecting it (e.g. variation in the geometry of the trawl, variation in fish behavior in response to the gear, variation in fish behavior in response to the environment, patchiness)</a:t>
            </a:r>
            <a:endParaRPr lang="en-US" sz="2400" dirty="0" smtClean="0"/>
          </a:p>
          <a:p>
            <a:r>
              <a:rPr lang="en-US" sz="2400" dirty="0" smtClean="0"/>
              <a:t>We may have to accept variable </a:t>
            </a:r>
            <a:r>
              <a:rPr lang="en-US" sz="2400" i="1" dirty="0" err="1"/>
              <a:t>q</a:t>
            </a:r>
            <a:r>
              <a:rPr lang="en-US" sz="2400" i="1" baseline="-25000" dirty="0" err="1"/>
              <a:t>e</a:t>
            </a:r>
            <a:r>
              <a:rPr lang="en-US" sz="2400" i="1" baseline="-25000" dirty="0"/>
              <a:t> </a:t>
            </a:r>
            <a:r>
              <a:rPr lang="en-US" sz="2400" dirty="0" smtClean="0"/>
              <a:t>and learn how to deal with it</a:t>
            </a:r>
          </a:p>
          <a:p>
            <a:r>
              <a:rPr lang="en-US" sz="2400" dirty="0" smtClean="0"/>
              <a:t>Variability in </a:t>
            </a:r>
            <a:r>
              <a:rPr lang="en-US" sz="2400" i="1" dirty="0" err="1"/>
              <a:t>q</a:t>
            </a:r>
            <a:r>
              <a:rPr lang="en-US" sz="2400" i="1" baseline="-25000" dirty="0" err="1"/>
              <a:t>e</a:t>
            </a:r>
            <a:r>
              <a:rPr lang="en-US" sz="2400" dirty="0" smtClean="0"/>
              <a:t> could be just random (unlikely) or have random and non-random components (i.e. depend on multiple variables; likely).</a:t>
            </a:r>
          </a:p>
          <a:p>
            <a:r>
              <a:rPr lang="en-US" sz="2400" dirty="0" smtClean="0"/>
              <a:t>To date all studies of </a:t>
            </a:r>
            <a:r>
              <a:rPr lang="en-US" sz="2400" i="1" dirty="0" err="1"/>
              <a:t>q</a:t>
            </a:r>
            <a:r>
              <a:rPr lang="en-US" sz="2400" i="1" baseline="-25000" dirty="0" err="1"/>
              <a:t>e</a:t>
            </a:r>
            <a:r>
              <a:rPr lang="en-US" sz="2400" dirty="0" smtClean="0"/>
              <a:t> show random component </a:t>
            </a:r>
          </a:p>
          <a:p>
            <a:r>
              <a:rPr lang="en-US" sz="2400" dirty="0" smtClean="0"/>
              <a:t>Increased number of studies show </a:t>
            </a:r>
            <a:r>
              <a:rPr lang="en-US" sz="2400" i="1" dirty="0" err="1"/>
              <a:t>q</a:t>
            </a:r>
            <a:r>
              <a:rPr lang="en-US" sz="2400" i="1" baseline="-25000" dirty="0" err="1"/>
              <a:t>e</a:t>
            </a:r>
            <a:r>
              <a:rPr lang="en-US" sz="2400" dirty="0" smtClean="0"/>
              <a:t> dependence on some variables</a:t>
            </a:r>
          </a:p>
          <a:p>
            <a:r>
              <a:rPr lang="en-US" sz="2400" dirty="0" smtClean="0"/>
              <a:t>None of the studies show constant </a:t>
            </a:r>
            <a:r>
              <a:rPr lang="en-US" sz="2400" i="1" dirty="0" err="1"/>
              <a:t>q</a:t>
            </a:r>
            <a:r>
              <a:rPr lang="en-US" sz="2400" i="1" baseline="-25000" dirty="0" err="1"/>
              <a:t>e</a:t>
            </a:r>
            <a:r>
              <a:rPr lang="en-US" sz="2400" dirty="0" smtClean="0"/>
              <a:t> </a:t>
            </a:r>
            <a:endParaRPr lang="en-US" sz="2400"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a:t>
            </a:fld>
            <a:endParaRPr lang="en-US"/>
          </a:p>
        </p:txBody>
      </p:sp>
    </p:spTree>
    <p:extLst>
      <p:ext uri="{BB962C8B-B14F-4D97-AF65-F5344CB8AC3E}">
        <p14:creationId xmlns:p14="http://schemas.microsoft.com/office/powerpoint/2010/main" val="3833525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20</a:t>
            </a:fld>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1"/>
          </a:xfrm>
        </p:spPr>
        <p:txBody>
          <a:bodyPr/>
          <a:lstStyle/>
          <a:p>
            <a:pPr>
              <a:defRPr/>
            </a:pPr>
            <a:r>
              <a:rPr lang="en-US" sz="3600" dirty="0" smtClean="0"/>
              <a:t>How to evaluate surveys?</a:t>
            </a:r>
            <a:endParaRPr lang="en-US" sz="3600" dirty="0"/>
          </a:p>
        </p:txBody>
      </p:sp>
      <p:sp>
        <p:nvSpPr>
          <p:cNvPr id="5" name="Slide Number Placeholder 4"/>
          <p:cNvSpPr>
            <a:spLocks noGrp="1"/>
          </p:cNvSpPr>
          <p:nvPr>
            <p:ph type="sldNum" sz="quarter" idx="11"/>
          </p:nvPr>
        </p:nvSpPr>
        <p:spPr/>
        <p:txBody>
          <a:bodyPr/>
          <a:lstStyle/>
          <a:p>
            <a:pPr>
              <a:defRPr/>
            </a:pPr>
            <a:fld id="{474FCA16-2C54-4B2E-A458-FDB292528ADB}" type="slidenum">
              <a:rPr lang="en-US" smtClean="0"/>
              <a:pPr>
                <a:defRPr/>
              </a:pPr>
              <a:t>21</a:t>
            </a:fld>
            <a:endParaRPr lang="en-US" dirty="0"/>
          </a:p>
        </p:txBody>
      </p:sp>
      <p:sp>
        <p:nvSpPr>
          <p:cNvPr id="3" name="Rectangle 2"/>
          <p:cNvSpPr/>
          <p:nvPr/>
        </p:nvSpPr>
        <p:spPr>
          <a:xfrm>
            <a:off x="0" y="990600"/>
            <a:ext cx="9159240" cy="5780044"/>
          </a:xfrm>
          <a:prstGeom prst="rect">
            <a:avLst/>
          </a:prstGeom>
        </p:spPr>
        <p:txBody>
          <a:bodyPr wrap="square">
            <a:spAutoFit/>
          </a:bodyPr>
          <a:lstStyle/>
          <a:p>
            <a:pPr lvl="0" eaLnBrk="0" hangingPunct="0">
              <a:spcBef>
                <a:spcPct val="20000"/>
              </a:spcBef>
              <a:buClr>
                <a:schemeClr val="hlink"/>
              </a:buClr>
              <a:buSzPct val="70000"/>
              <a:defRPr/>
            </a:pPr>
            <a:r>
              <a:rPr lang="en-US" sz="2800" kern="0" dirty="0" smtClean="0">
                <a:effectLst>
                  <a:outerShdw blurRad="38100" dist="38100" dir="2700000" algn="tl">
                    <a:srgbClr val="000000"/>
                  </a:outerShdw>
                </a:effectLst>
              </a:rPr>
              <a:t>Observation error may not reflect completely total uncertainty of the index of abundance. Therefore using observation error (sampling variance) to weight indices may lead to biases in stock assessments. </a:t>
            </a:r>
          </a:p>
          <a:p>
            <a:pPr lvl="0" eaLnBrk="0" hangingPunct="0">
              <a:spcBef>
                <a:spcPct val="20000"/>
              </a:spcBef>
              <a:buClr>
                <a:schemeClr val="hlink"/>
              </a:buClr>
              <a:buSzPct val="70000"/>
              <a:defRPr/>
            </a:pPr>
            <a:endParaRPr lang="en-US" sz="2800" kern="0" dirty="0" smtClean="0">
              <a:effectLst>
                <a:outerShdw blurRad="38100" dist="38100" dir="2700000" algn="tl">
                  <a:srgbClr val="000000"/>
                </a:outerShdw>
              </a:effectLst>
            </a:endParaRPr>
          </a:p>
          <a:p>
            <a:pPr lvl="0" eaLnBrk="0" hangingPunct="0">
              <a:spcBef>
                <a:spcPct val="20000"/>
              </a:spcBef>
              <a:buClr>
                <a:schemeClr val="hlink"/>
              </a:buClr>
              <a:buSzPct val="70000"/>
              <a:defRPr/>
            </a:pPr>
            <a:r>
              <a:rPr lang="en-US" sz="2800" kern="0" dirty="0" smtClean="0">
                <a:effectLst>
                  <a:outerShdw blurRad="38100" dist="38100" dir="2700000" algn="tl">
                    <a:srgbClr val="000000"/>
                  </a:outerShdw>
                </a:effectLst>
              </a:rPr>
              <a:t>Examples of possible sources of additional uncertainty in survey index:</a:t>
            </a:r>
          </a:p>
          <a:p>
            <a:pPr marL="342900" lvl="0" indent="-342900" eaLnBrk="0" hangingPunct="0">
              <a:spcBef>
                <a:spcPct val="20000"/>
              </a:spcBef>
              <a:buClr>
                <a:schemeClr val="hlink"/>
              </a:buClr>
              <a:buSzPct val="70000"/>
              <a:buFont typeface="Wingdings" pitchFamily="2" charset="2"/>
              <a:buChar char="n"/>
              <a:defRPr/>
            </a:pPr>
            <a:r>
              <a:rPr lang="en-US" sz="2800" kern="0" dirty="0" smtClean="0">
                <a:effectLst>
                  <a:outerShdw blurRad="38100" dist="38100" dir="2700000" algn="tl">
                    <a:srgbClr val="000000"/>
                  </a:outerShdw>
                </a:effectLst>
              </a:rPr>
              <a:t>Catchability </a:t>
            </a:r>
            <a:r>
              <a:rPr lang="en-US" sz="2800" kern="0" dirty="0">
                <a:effectLst>
                  <a:outerShdw blurRad="38100" dist="38100" dir="2700000" algn="tl">
                    <a:srgbClr val="000000"/>
                  </a:outerShdw>
                </a:effectLst>
              </a:rPr>
              <a:t>variable in time and </a:t>
            </a:r>
            <a:r>
              <a:rPr lang="en-US" sz="2800" kern="0" dirty="0" smtClean="0">
                <a:effectLst>
                  <a:outerShdw blurRad="38100" dist="38100" dir="2700000" algn="tl">
                    <a:srgbClr val="000000"/>
                  </a:outerShdw>
                </a:effectLst>
              </a:rPr>
              <a:t>space due to environmental effects</a:t>
            </a:r>
          </a:p>
          <a:p>
            <a:pPr marL="342900" lvl="0" indent="-342900" eaLnBrk="0" hangingPunct="0">
              <a:spcBef>
                <a:spcPct val="20000"/>
              </a:spcBef>
              <a:buClr>
                <a:schemeClr val="hlink"/>
              </a:buClr>
              <a:buSzPct val="70000"/>
              <a:buFont typeface="Wingdings" pitchFamily="2" charset="2"/>
              <a:buChar char="n"/>
              <a:defRPr/>
            </a:pPr>
            <a:r>
              <a:rPr lang="en-US" sz="2800" kern="0" dirty="0" smtClean="0">
                <a:effectLst>
                  <a:outerShdw blurRad="38100" dist="38100" dir="2700000" algn="tl">
                    <a:srgbClr val="000000"/>
                  </a:outerShdw>
                </a:effectLst>
              </a:rPr>
              <a:t>Density dependent sampling efficiency</a:t>
            </a:r>
          </a:p>
          <a:p>
            <a:pPr marL="342900" lvl="0" indent="-342900" eaLnBrk="0" hangingPunct="0">
              <a:spcBef>
                <a:spcPct val="20000"/>
              </a:spcBef>
              <a:buClr>
                <a:schemeClr val="hlink"/>
              </a:buClr>
              <a:buSzPct val="70000"/>
              <a:buFont typeface="Wingdings" pitchFamily="2" charset="2"/>
              <a:buChar char="n"/>
              <a:defRPr/>
            </a:pPr>
            <a:r>
              <a:rPr lang="en-US" sz="2800" kern="0" dirty="0" smtClean="0">
                <a:effectLst>
                  <a:outerShdw blurRad="38100" dist="38100" dir="2700000" algn="tl">
                    <a:srgbClr val="000000"/>
                  </a:outerShdw>
                </a:effectLst>
              </a:rPr>
              <a:t>Survey does not encompass entire population</a:t>
            </a:r>
          </a:p>
          <a:p>
            <a:pPr marL="342900" lvl="0" indent="-342900" eaLnBrk="0" hangingPunct="0">
              <a:spcBef>
                <a:spcPct val="20000"/>
              </a:spcBef>
              <a:buClr>
                <a:schemeClr val="hlink"/>
              </a:buClr>
              <a:buSzPct val="70000"/>
              <a:buFont typeface="Wingdings" pitchFamily="2" charset="2"/>
              <a:buChar char="n"/>
              <a:defRPr/>
            </a:pPr>
            <a:r>
              <a:rPr lang="en-US" sz="2800" kern="0" dirty="0" smtClean="0">
                <a:effectLst>
                  <a:outerShdw blurRad="38100" dist="38100" dir="2700000" algn="tl">
                    <a:srgbClr val="000000"/>
                  </a:outerShdw>
                </a:effectLst>
              </a:rPr>
              <a:t>Correlation in age and length data</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Maunder and </a:t>
            </a:r>
            <a:r>
              <a:rPr lang="en-US" dirty="0" err="1" smtClean="0"/>
              <a:t>Piner</a:t>
            </a:r>
            <a:r>
              <a:rPr lang="en-US" dirty="0" smtClean="0"/>
              <a:t> 2014</a:t>
            </a:r>
            <a:endParaRPr lang="en-US" dirty="0"/>
          </a:p>
        </p:txBody>
      </p:sp>
      <p:sp>
        <p:nvSpPr>
          <p:cNvPr id="3" name="Content Placeholder 2"/>
          <p:cNvSpPr>
            <a:spLocks noGrp="1"/>
          </p:cNvSpPr>
          <p:nvPr>
            <p:ph idx="1"/>
          </p:nvPr>
        </p:nvSpPr>
        <p:spPr>
          <a:xfrm>
            <a:off x="457200" y="1600200"/>
            <a:ext cx="8305800" cy="4800600"/>
          </a:xfrm>
        </p:spPr>
        <p:txBody>
          <a:bodyPr/>
          <a:lstStyle/>
          <a:p>
            <a:r>
              <a:rPr lang="en-US" sz="2000" dirty="0" smtClean="0"/>
              <a:t>Temporal trends </a:t>
            </a:r>
            <a:r>
              <a:rPr lang="en-US" sz="2000" dirty="0"/>
              <a:t>in catchability (e.g. Harley et al. 2001) in addition to </a:t>
            </a:r>
            <a:r>
              <a:rPr lang="en-US" sz="2000" dirty="0" smtClean="0"/>
              <a:t>uncertainty in </a:t>
            </a:r>
            <a:r>
              <a:rPr lang="en-US" sz="2000" dirty="0"/>
              <a:t>mean catchability are particularly problematic, since </a:t>
            </a:r>
            <a:r>
              <a:rPr lang="en-US" sz="2000" dirty="0" smtClean="0"/>
              <a:t>they will </a:t>
            </a:r>
            <a:r>
              <a:rPr lang="en-US" sz="2000" dirty="0"/>
              <a:t>bias estimates of depletion levels. Therefore, uncertainty </a:t>
            </a:r>
            <a:r>
              <a:rPr lang="en-US" sz="2000" dirty="0" smtClean="0"/>
              <a:t>in both </a:t>
            </a:r>
            <a:r>
              <a:rPr lang="en-US" sz="2000" dirty="0"/>
              <a:t>the average level of catchability and the variation over </a:t>
            </a:r>
            <a:r>
              <a:rPr lang="en-US" sz="2000" dirty="0" smtClean="0"/>
              <a:t>time can </a:t>
            </a:r>
            <a:r>
              <a:rPr lang="en-US" sz="2000" dirty="0"/>
              <a:t>contribute substantially to the uncertainty in stock </a:t>
            </a:r>
            <a:r>
              <a:rPr lang="en-US" sz="2000" dirty="0" smtClean="0"/>
              <a:t>assessment results </a:t>
            </a:r>
            <a:r>
              <a:rPr lang="en-US" sz="2000" dirty="0"/>
              <a:t>and estimates of management quantities</a:t>
            </a:r>
            <a:r>
              <a:rPr lang="en-US" sz="2000" dirty="0" smtClean="0"/>
              <a:t>.</a:t>
            </a:r>
          </a:p>
          <a:p>
            <a:r>
              <a:rPr lang="en-US" sz="2000" dirty="0"/>
              <a:t>Process error is additional variability in the population (e.g. recruitment</a:t>
            </a:r>
            <a:r>
              <a:rPr lang="en-US" sz="2000" dirty="0" smtClean="0"/>
              <a:t>), fishing </a:t>
            </a:r>
            <a:r>
              <a:rPr lang="en-US" sz="2000" dirty="0"/>
              <a:t>(e.g. selectivity), or sampling processes (</a:t>
            </a:r>
            <a:r>
              <a:rPr lang="en-US" sz="2000" dirty="0" smtClean="0"/>
              <a:t>e.g. survey </a:t>
            </a:r>
            <a:r>
              <a:rPr lang="en-US" sz="2000" dirty="0"/>
              <a:t>catchability) that are not represented by the main </a:t>
            </a:r>
            <a:r>
              <a:rPr lang="en-US" sz="2000" dirty="0" smtClean="0"/>
              <a:t>structure of </a:t>
            </a:r>
            <a:r>
              <a:rPr lang="en-US" sz="2000" dirty="0"/>
              <a:t>the model</a:t>
            </a:r>
            <a:r>
              <a:rPr lang="en-US" sz="2000" dirty="0" smtClean="0"/>
              <a:t>.</a:t>
            </a:r>
          </a:p>
          <a:p>
            <a:r>
              <a:rPr lang="en-US" sz="2000" dirty="0"/>
              <a:t>One example is the </a:t>
            </a:r>
            <a:r>
              <a:rPr lang="en-US" sz="2000" dirty="0" smtClean="0"/>
              <a:t>inflation </a:t>
            </a:r>
            <a:r>
              <a:rPr lang="en-US" sz="2000" dirty="0"/>
              <a:t>of standard deviations for survey data because of </a:t>
            </a:r>
            <a:r>
              <a:rPr lang="en-US" sz="2000" dirty="0" smtClean="0"/>
              <a:t>temporal variability </a:t>
            </a:r>
            <a:r>
              <a:rPr lang="en-US" sz="2000" dirty="0"/>
              <a:t>in catchability due to factors such as the </a:t>
            </a:r>
            <a:r>
              <a:rPr lang="en-US" sz="2000" dirty="0" smtClean="0"/>
              <a:t>environmental conditions</a:t>
            </a:r>
            <a:r>
              <a:rPr lang="en-US" sz="2000" dirty="0"/>
              <a:t>. Another is the reduction in the effective sample size </a:t>
            </a:r>
            <a:r>
              <a:rPr lang="en-US" sz="2000" dirty="0" smtClean="0"/>
              <a:t>of composition </a:t>
            </a:r>
            <a:r>
              <a:rPr lang="en-US" sz="2000" dirty="0"/>
              <a:t>data due to </a:t>
            </a:r>
            <a:r>
              <a:rPr lang="en-US" sz="2000" dirty="0" err="1"/>
              <a:t>unmodelled</a:t>
            </a:r>
            <a:r>
              <a:rPr lang="en-US" sz="2000" dirty="0"/>
              <a:t> correlation in the </a:t>
            </a:r>
            <a:r>
              <a:rPr lang="en-US" sz="2000" dirty="0" smtClean="0"/>
              <a:t>sampling process </a:t>
            </a:r>
            <a:r>
              <a:rPr lang="en-US" sz="2000" dirty="0"/>
              <a:t>(i.e. many species school by size and repeated </a:t>
            </a:r>
            <a:r>
              <a:rPr lang="en-US" sz="2000" dirty="0" smtClean="0"/>
              <a:t>samples from </a:t>
            </a:r>
            <a:r>
              <a:rPr lang="en-US" sz="2000" dirty="0"/>
              <a:t>a purse-seine set on a single school will be correlated).</a:t>
            </a:r>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22</a:t>
            </a:fld>
            <a:endParaRPr lang="en-US"/>
          </a:p>
        </p:txBody>
      </p:sp>
    </p:spTree>
    <p:extLst>
      <p:ext uri="{BB962C8B-B14F-4D97-AF65-F5344CB8AC3E}">
        <p14:creationId xmlns:p14="http://schemas.microsoft.com/office/powerpoint/2010/main" val="4023438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177"/>
            <a:ext cx="8229600" cy="868362"/>
          </a:xfrm>
        </p:spPr>
        <p:txBody>
          <a:bodyPr/>
          <a:lstStyle/>
          <a:p>
            <a:r>
              <a:rPr lang="en-US" dirty="0" smtClean="0"/>
              <a:t>Effect on age composition  </a:t>
            </a:r>
            <a:endParaRPr lang="en-US"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23</a:t>
            </a:fld>
            <a:endParaRPr lang="en-US"/>
          </a:p>
        </p:txBody>
      </p:sp>
      <p:pic>
        <p:nvPicPr>
          <p:cNvPr id="414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770" y="914400"/>
            <a:ext cx="653868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 y="6096000"/>
            <a:ext cx="9144001" cy="646331"/>
          </a:xfrm>
          <a:prstGeom prst="rect">
            <a:avLst/>
          </a:prstGeom>
        </p:spPr>
        <p:txBody>
          <a:bodyPr wrap="square">
            <a:spAutoFit/>
          </a:bodyPr>
          <a:lstStyle/>
          <a:p>
            <a:r>
              <a:rPr lang="en-US" dirty="0"/>
              <a:t>Kotwicki, S., </a:t>
            </a:r>
            <a:r>
              <a:rPr lang="en-US" dirty="0" err="1"/>
              <a:t>Ianelli</a:t>
            </a:r>
            <a:r>
              <a:rPr lang="en-US" dirty="0"/>
              <a:t>, J. N., and Punt, A. E. 2014. Correcting density-dependent effects in abundance estimates from bottom trawl surveys. ICES J. Mar. Sci. 71:1107-1116.</a:t>
            </a:r>
          </a:p>
        </p:txBody>
      </p:sp>
    </p:spTree>
    <p:extLst>
      <p:ext uri="{BB962C8B-B14F-4D97-AF65-F5344CB8AC3E}">
        <p14:creationId xmlns:p14="http://schemas.microsoft.com/office/powerpoint/2010/main" val="316855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Main findings</a:t>
            </a:r>
            <a:endParaRPr lang="en-US" dirty="0"/>
          </a:p>
        </p:txBody>
      </p:sp>
      <p:sp>
        <p:nvSpPr>
          <p:cNvPr id="3" name="Content Placeholder 2"/>
          <p:cNvSpPr>
            <a:spLocks noGrp="1"/>
          </p:cNvSpPr>
          <p:nvPr>
            <p:ph idx="1"/>
          </p:nvPr>
        </p:nvSpPr>
        <p:spPr>
          <a:xfrm>
            <a:off x="0" y="838200"/>
            <a:ext cx="9144000" cy="5791200"/>
          </a:xfrm>
        </p:spPr>
        <p:txBody>
          <a:bodyPr/>
          <a:lstStyle/>
          <a:p>
            <a:r>
              <a:rPr lang="en-US" dirty="0" smtClean="0"/>
              <a:t>Catchability of BT and acoustic surveys is variable in time and space. </a:t>
            </a:r>
          </a:p>
          <a:p>
            <a:r>
              <a:rPr lang="en-US" dirty="0" smtClean="0"/>
              <a:t>Survey standardization not enough</a:t>
            </a:r>
          </a:p>
          <a:p>
            <a:r>
              <a:rPr lang="en-US" dirty="0" smtClean="0"/>
              <a:t>Abundance estimates can be corrected for variable catchability but only if …</a:t>
            </a:r>
          </a:p>
          <a:p>
            <a:r>
              <a:rPr lang="en-US" dirty="0" smtClean="0"/>
              <a:t>Only combined estimates provided reliable abundance estimate corrected for variable catchability</a:t>
            </a:r>
          </a:p>
          <a:p>
            <a:r>
              <a:rPr lang="en-US" dirty="0"/>
              <a:t>Methodology can be used for studies of vertical </a:t>
            </a:r>
            <a:r>
              <a:rPr lang="en-US" dirty="0" smtClean="0"/>
              <a:t>distribution of semipelagic species</a:t>
            </a:r>
            <a:endParaRPr lang="en-US" dirty="0"/>
          </a:p>
          <a:p>
            <a:pPr marL="0" indent="0">
              <a:buNone/>
            </a:pPr>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variance simply explained.</a:t>
            </a:r>
            <a:endParaRPr lang="en-US" dirty="0"/>
          </a:p>
        </p:txBody>
      </p:sp>
      <p:sp>
        <p:nvSpPr>
          <p:cNvPr id="3" name="Content Placeholder 2"/>
          <p:cNvSpPr>
            <a:spLocks noGrp="1"/>
          </p:cNvSpPr>
          <p:nvPr>
            <p:ph idx="1"/>
          </p:nvPr>
        </p:nvSpPr>
        <p:spPr/>
        <p:txBody>
          <a:bodyPr/>
          <a:lstStyle/>
          <a:p>
            <a:r>
              <a:rPr lang="en-US" dirty="0" smtClean="0"/>
              <a:t>What is it?</a:t>
            </a:r>
          </a:p>
          <a:p>
            <a:r>
              <a:rPr lang="en-US" dirty="0" smtClean="0"/>
              <a:t>Why is it important?</a:t>
            </a:r>
          </a:p>
          <a:p>
            <a:r>
              <a:rPr lang="en-US" dirty="0" smtClean="0"/>
              <a:t>Where it comes from?</a:t>
            </a:r>
          </a:p>
          <a:p>
            <a:r>
              <a:rPr lang="en-US" dirty="0" smtClean="0"/>
              <a:t>How to estimate it?</a:t>
            </a:r>
            <a:endParaRPr lang="en-US"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25</a:t>
            </a:fld>
            <a:endParaRPr lang="en-US"/>
          </a:p>
        </p:txBody>
      </p:sp>
    </p:spTree>
    <p:extLst>
      <p:ext uri="{BB962C8B-B14F-4D97-AF65-F5344CB8AC3E}">
        <p14:creationId xmlns:p14="http://schemas.microsoft.com/office/powerpoint/2010/main" val="90001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Mark Maunder guidance.</a:t>
            </a:r>
            <a:endParaRPr lang="en-US" dirty="0"/>
          </a:p>
        </p:txBody>
      </p:sp>
      <p:sp>
        <p:nvSpPr>
          <p:cNvPr id="3" name="Content Placeholder 2"/>
          <p:cNvSpPr>
            <a:spLocks noGrp="1"/>
          </p:cNvSpPr>
          <p:nvPr>
            <p:ph idx="1"/>
          </p:nvPr>
        </p:nvSpPr>
        <p:spPr>
          <a:xfrm>
            <a:off x="15903" y="1752600"/>
            <a:ext cx="9144000" cy="4572000"/>
          </a:xfrm>
        </p:spPr>
        <p:txBody>
          <a:bodyPr/>
          <a:lstStyle/>
          <a:p>
            <a:r>
              <a:rPr lang="en-US" sz="2800" dirty="0" smtClean="0"/>
              <a:t>Don’t naively down-weight the data</a:t>
            </a:r>
          </a:p>
          <a:p>
            <a:pPr lvl="1"/>
            <a:r>
              <a:rPr lang="en-US" dirty="0" smtClean="0"/>
              <a:t>- </a:t>
            </a:r>
            <a:r>
              <a:rPr lang="en-US" i="1" dirty="0" smtClean="0"/>
              <a:t>Don’t naively weight the data using incorrect estimate of variance</a:t>
            </a:r>
            <a:r>
              <a:rPr lang="en-US" dirty="0" smtClean="0"/>
              <a:t> </a:t>
            </a:r>
          </a:p>
          <a:p>
            <a:r>
              <a:rPr lang="en-US" sz="2800" dirty="0" smtClean="0"/>
              <a:t>Data recommendations: design surveys to have constant asymptotic selectivity, estimate q.</a:t>
            </a:r>
          </a:p>
          <a:p>
            <a:pPr lvl="1"/>
            <a:r>
              <a:rPr lang="en-US" i="1" dirty="0"/>
              <a:t>- Estimating q </a:t>
            </a:r>
            <a:r>
              <a:rPr lang="en-US" i="1" dirty="0" smtClean="0"/>
              <a:t>is </a:t>
            </a:r>
            <a:r>
              <a:rPr lang="en-US" i="1" dirty="0"/>
              <a:t>hard but usually possible.</a:t>
            </a:r>
          </a:p>
          <a:p>
            <a:pPr lvl="1"/>
            <a:r>
              <a:rPr lang="en-US" i="1" dirty="0" smtClean="0"/>
              <a:t>- Designing </a:t>
            </a:r>
            <a:r>
              <a:rPr lang="en-US" i="1" dirty="0"/>
              <a:t>surveys to have constant asymptotic selectivity </a:t>
            </a:r>
            <a:r>
              <a:rPr lang="en-US" i="1" dirty="0" smtClean="0"/>
              <a:t>may be impossible</a:t>
            </a:r>
          </a:p>
          <a:p>
            <a:pPr lvl="1"/>
            <a:r>
              <a:rPr lang="en-US" i="1" dirty="0" smtClean="0"/>
              <a:t>- Design surveys to minimize variation in sampling efficiency</a:t>
            </a:r>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26</a:t>
            </a:fld>
            <a:endParaRPr lang="en-US"/>
          </a:p>
        </p:txBody>
      </p:sp>
    </p:spTree>
    <p:extLst>
      <p:ext uri="{BB962C8B-B14F-4D97-AF65-F5344CB8AC3E}">
        <p14:creationId xmlns:p14="http://schemas.microsoft.com/office/powerpoint/2010/main" val="3763385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27</a:t>
            </a:fld>
            <a:endParaRPr lang="en-US"/>
          </a:p>
        </p:txBody>
      </p:sp>
      <p:sp>
        <p:nvSpPr>
          <p:cNvPr id="8" name="TextBox 7"/>
          <p:cNvSpPr txBox="1"/>
          <p:nvPr/>
        </p:nvSpPr>
        <p:spPr>
          <a:xfrm>
            <a:off x="0" y="6273225"/>
            <a:ext cx="9067800" cy="584775"/>
          </a:xfrm>
          <a:prstGeom prst="rect">
            <a:avLst/>
          </a:prstGeom>
          <a:noFill/>
        </p:spPr>
        <p:txBody>
          <a:bodyPr wrap="square" rtlCol="0">
            <a:spAutoFit/>
          </a:bodyPr>
          <a:lstStyle/>
          <a:p>
            <a:pPr algn="ctr"/>
            <a:r>
              <a:rPr lang="en-US" sz="3200" dirty="0"/>
              <a:t>Can you see elephant now?</a:t>
            </a:r>
          </a:p>
        </p:txBody>
      </p:sp>
    </p:spTree>
    <p:extLst>
      <p:ext uri="{BB962C8B-B14F-4D97-AF65-F5344CB8AC3E}">
        <p14:creationId xmlns:p14="http://schemas.microsoft.com/office/powerpoint/2010/main" val="120741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28</a:t>
            </a:fld>
            <a:endParaRPr lang="en-US"/>
          </a:p>
        </p:txBody>
      </p:sp>
      <p:pic>
        <p:nvPicPr>
          <p:cNvPr id="412674" name="Picture 2" descr="https://veilofreality.files.wordpress.com/2014/02/elephantinthelivingroo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
            <a:ext cx="7511082" cy="680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89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29</a:t>
            </a:fld>
            <a:endParaRPr lang="en-US"/>
          </a:p>
        </p:txBody>
      </p:sp>
      <p:pic>
        <p:nvPicPr>
          <p:cNvPr id="5" name="Picture 2" descr="http://www.shiftworkplace.com/uploads/files/images/Blog/2014/elephant-in-the-room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1" y="-14177"/>
            <a:ext cx="9134123" cy="68263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609600" y="4724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r>
              <a:rPr lang="en-US" kern="0" dirty="0" smtClean="0"/>
              <a:t>Is there an elephant in the room? </a:t>
            </a:r>
            <a:endParaRPr lang="en-US" kern="0" dirty="0"/>
          </a:p>
        </p:txBody>
      </p:sp>
      <p:sp>
        <p:nvSpPr>
          <p:cNvPr id="7" name="TextBox 6"/>
          <p:cNvSpPr txBox="1"/>
          <p:nvPr/>
        </p:nvSpPr>
        <p:spPr>
          <a:xfrm>
            <a:off x="1828800" y="979959"/>
            <a:ext cx="1219200" cy="584775"/>
          </a:xfrm>
          <a:prstGeom prst="rect">
            <a:avLst/>
          </a:prstGeom>
          <a:noFill/>
        </p:spPr>
        <p:txBody>
          <a:bodyPr wrap="square" rtlCol="0">
            <a:spAutoFit/>
          </a:bodyPr>
          <a:lstStyle/>
          <a:p>
            <a:r>
              <a:rPr lang="en-US" sz="3200" b="1" i="1" dirty="0" smtClean="0"/>
              <a:t>V(</a:t>
            </a:r>
            <a:r>
              <a:rPr lang="en-US" sz="3200" b="1" i="1" dirty="0" err="1" smtClean="0"/>
              <a:t>q</a:t>
            </a:r>
            <a:r>
              <a:rPr lang="en-US" sz="3200" b="1" i="1" baseline="-25000" dirty="0" err="1" smtClean="0"/>
              <a:t>e</a:t>
            </a:r>
            <a:r>
              <a:rPr lang="en-US" sz="3200" b="1" i="1" dirty="0" smtClean="0"/>
              <a:t>)</a:t>
            </a:r>
            <a:endParaRPr lang="en-US" sz="3200" b="1" dirty="0"/>
          </a:p>
        </p:txBody>
      </p:sp>
    </p:spTree>
    <p:extLst>
      <p:ext uri="{BB962C8B-B14F-4D97-AF65-F5344CB8AC3E}">
        <p14:creationId xmlns:p14="http://schemas.microsoft.com/office/powerpoint/2010/main" val="3240412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smtClean="0"/>
              <a:t>Examples</a:t>
            </a:r>
            <a:endParaRPr lang="en-US"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3</a:t>
            </a:fld>
            <a:endParaRPr lang="en-US"/>
          </a:p>
        </p:txBody>
      </p:sp>
      <p:pic>
        <p:nvPicPr>
          <p:cNvPr id="401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7" y="1219200"/>
            <a:ext cx="3276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492795" y="1219200"/>
            <a:ext cx="5500976" cy="4392669"/>
            <a:chOff x="3505200" y="1828800"/>
            <a:chExt cx="5500976" cy="5060033"/>
          </a:xfrm>
        </p:grpSpPr>
        <p:pic>
          <p:nvPicPr>
            <p:cNvPr id="4014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369262"/>
              <a:ext cx="2750488" cy="251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5" cstate="print"/>
            <a:srcRect/>
            <a:stretch>
              <a:fillRect/>
            </a:stretch>
          </p:blipFill>
          <p:spPr bwMode="auto">
            <a:xfrm>
              <a:off x="6172199" y="4369262"/>
              <a:ext cx="2833977" cy="2488738"/>
            </a:xfrm>
            <a:prstGeom prst="rect">
              <a:avLst/>
            </a:prstGeom>
            <a:noFill/>
            <a:ln w="9525">
              <a:noFill/>
              <a:miter lim="800000"/>
              <a:headEnd/>
              <a:tailEnd/>
            </a:ln>
          </p:spPr>
        </p:pic>
        <p:pic>
          <p:nvPicPr>
            <p:cNvPr id="4014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828800"/>
              <a:ext cx="5500976" cy="254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TextBox 2"/>
          <p:cNvSpPr txBox="1"/>
          <p:nvPr/>
        </p:nvSpPr>
        <p:spPr>
          <a:xfrm>
            <a:off x="540488" y="729734"/>
            <a:ext cx="1288312" cy="369332"/>
          </a:xfrm>
          <a:prstGeom prst="rect">
            <a:avLst/>
          </a:prstGeom>
          <a:noFill/>
        </p:spPr>
        <p:txBody>
          <a:bodyPr wrap="square" rtlCol="0">
            <a:spAutoFit/>
          </a:bodyPr>
          <a:lstStyle/>
          <a:p>
            <a:r>
              <a:rPr lang="en-US" dirty="0" smtClean="0"/>
              <a:t>Snow crab</a:t>
            </a:r>
            <a:endParaRPr lang="en-US" dirty="0"/>
          </a:p>
        </p:txBody>
      </p:sp>
      <p:sp>
        <p:nvSpPr>
          <p:cNvPr id="10" name="TextBox 9"/>
          <p:cNvSpPr txBox="1"/>
          <p:nvPr/>
        </p:nvSpPr>
        <p:spPr>
          <a:xfrm>
            <a:off x="3505200" y="766211"/>
            <a:ext cx="1288312" cy="369332"/>
          </a:xfrm>
          <a:prstGeom prst="rect">
            <a:avLst/>
          </a:prstGeom>
          <a:noFill/>
        </p:spPr>
        <p:txBody>
          <a:bodyPr wrap="square" rtlCol="0">
            <a:spAutoFit/>
          </a:bodyPr>
          <a:lstStyle/>
          <a:p>
            <a:r>
              <a:rPr lang="en-US" dirty="0" smtClean="0"/>
              <a:t>Pollock</a:t>
            </a:r>
            <a:endParaRPr lang="en-US" dirty="0"/>
          </a:p>
        </p:txBody>
      </p:sp>
      <p:sp>
        <p:nvSpPr>
          <p:cNvPr id="6" name="Rectangle 5"/>
          <p:cNvSpPr/>
          <p:nvPr/>
        </p:nvSpPr>
        <p:spPr>
          <a:xfrm>
            <a:off x="4515587" y="5657671"/>
            <a:ext cx="4615417" cy="1200329"/>
          </a:xfrm>
          <a:prstGeom prst="rect">
            <a:avLst/>
          </a:prstGeom>
        </p:spPr>
        <p:txBody>
          <a:bodyPr wrap="square">
            <a:spAutoFit/>
          </a:bodyPr>
          <a:lstStyle/>
          <a:p>
            <a:r>
              <a:rPr lang="en-US" dirty="0"/>
              <a:t>Kotwicki, S, Horne, J. K., Punt, A. E., and </a:t>
            </a:r>
            <a:r>
              <a:rPr lang="en-US" dirty="0" err="1"/>
              <a:t>Ianelli</a:t>
            </a:r>
            <a:r>
              <a:rPr lang="en-US" dirty="0"/>
              <a:t>, J.N. 2015. </a:t>
            </a:r>
            <a:r>
              <a:rPr lang="en-US" sz="1600" dirty="0"/>
              <a:t>Factors</a:t>
            </a:r>
            <a:r>
              <a:rPr lang="en-US" dirty="0"/>
              <a:t> affecting the availability of walleye pollock to acoustic and bottom trawl survey gear. ICES J. Mar. Sci. </a:t>
            </a:r>
          </a:p>
        </p:txBody>
      </p:sp>
      <p:sp>
        <p:nvSpPr>
          <p:cNvPr id="7" name="Rectangle 6"/>
          <p:cNvSpPr/>
          <p:nvPr/>
        </p:nvSpPr>
        <p:spPr>
          <a:xfrm>
            <a:off x="-56413" y="5696207"/>
            <a:ext cx="4571999" cy="1077218"/>
          </a:xfrm>
          <a:prstGeom prst="rect">
            <a:avLst/>
          </a:prstGeom>
        </p:spPr>
        <p:txBody>
          <a:bodyPr wrap="square">
            <a:spAutoFit/>
          </a:bodyPr>
          <a:lstStyle/>
          <a:p>
            <a:r>
              <a:rPr lang="en-US" sz="1600" b="1" dirty="0" smtClean="0"/>
              <a:t>Somerton, D.A., Weinberg, K.L. and Goodman, S.E. 2013 </a:t>
            </a:r>
            <a:r>
              <a:rPr lang="en-US" sz="1600" dirty="0" smtClean="0"/>
              <a:t>Catchability </a:t>
            </a:r>
            <a:r>
              <a:rPr lang="en-US" sz="1600" dirty="0"/>
              <a:t>of snow crab (</a:t>
            </a:r>
            <a:r>
              <a:rPr lang="en-US" sz="1600" i="1" dirty="0" err="1"/>
              <a:t>Chionoecetes</a:t>
            </a:r>
            <a:r>
              <a:rPr lang="en-US" sz="1600" i="1" dirty="0"/>
              <a:t> </a:t>
            </a:r>
            <a:r>
              <a:rPr lang="en-US" sz="1600" i="1" dirty="0" err="1"/>
              <a:t>opilio</a:t>
            </a:r>
            <a:r>
              <a:rPr lang="en-US" sz="1600" dirty="0"/>
              <a:t>) by the </a:t>
            </a:r>
            <a:r>
              <a:rPr lang="en-US" sz="1600" dirty="0" smtClean="0"/>
              <a:t>eastern Bering </a:t>
            </a:r>
            <a:r>
              <a:rPr lang="en-US" sz="1600" dirty="0"/>
              <a:t>Sea bottom trawl survey estimated using a </a:t>
            </a:r>
            <a:r>
              <a:rPr lang="en-US" sz="1600" dirty="0" err="1" smtClean="0"/>
              <a:t>catchcomparison</a:t>
            </a:r>
            <a:r>
              <a:rPr lang="en-US" sz="1600" dirty="0" smtClean="0"/>
              <a:t> </a:t>
            </a:r>
            <a:r>
              <a:rPr lang="en-US" sz="1600" dirty="0"/>
              <a:t>experiment</a:t>
            </a:r>
          </a:p>
        </p:txBody>
      </p:sp>
    </p:spTree>
    <p:extLst>
      <p:ext uri="{BB962C8B-B14F-4D97-AF65-F5344CB8AC3E}">
        <p14:creationId xmlns:p14="http://schemas.microsoft.com/office/powerpoint/2010/main" val="222936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4</a:t>
            </a:fld>
            <a:endParaRPr lang="en-US" dirty="0"/>
          </a:p>
        </p:txBody>
      </p:sp>
      <p:pic>
        <p:nvPicPr>
          <p:cNvPr id="402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38200"/>
            <a:ext cx="9144000" cy="379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0" y="76200"/>
            <a:ext cx="8686800" cy="685800"/>
          </a:xfrm>
        </p:spPr>
        <p:txBody>
          <a:bodyPr/>
          <a:lstStyle/>
          <a:p>
            <a:r>
              <a:rPr lang="en-US" dirty="0" smtClean="0"/>
              <a:t>Spatial distribution of </a:t>
            </a:r>
            <a:r>
              <a:rPr lang="en-US" i="1" dirty="0" err="1" smtClean="0"/>
              <a:t>q</a:t>
            </a:r>
            <a:r>
              <a:rPr lang="en-US" i="1" baseline="-25000" dirty="0" err="1" smtClean="0"/>
              <a:t>e</a:t>
            </a:r>
            <a:r>
              <a:rPr lang="en-US" dirty="0" smtClean="0"/>
              <a:t> </a:t>
            </a:r>
            <a:endParaRPr lang="en-US" dirty="0"/>
          </a:p>
        </p:txBody>
      </p:sp>
      <p:grpSp>
        <p:nvGrpSpPr>
          <p:cNvPr id="2" name="Group 1"/>
          <p:cNvGrpSpPr/>
          <p:nvPr/>
        </p:nvGrpSpPr>
        <p:grpSpPr>
          <a:xfrm>
            <a:off x="152399" y="4724400"/>
            <a:ext cx="4020329" cy="1378972"/>
            <a:chOff x="152400" y="5174228"/>
            <a:chExt cx="4020329" cy="1378972"/>
          </a:xfrm>
        </p:grpSpPr>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246" y="5174228"/>
              <a:ext cx="2538483" cy="1371600"/>
            </a:xfrm>
            <a:prstGeom prst="rect">
              <a:avLst/>
            </a:prstGeom>
            <a:solidFill>
              <a:schemeClr val="tx1"/>
            </a:solidFill>
            <a:ln>
              <a:noFill/>
            </a:ln>
            <a:effec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181186"/>
              <a:ext cx="1456446" cy="1372014"/>
            </a:xfrm>
            <a:prstGeom prst="rect">
              <a:avLst/>
            </a:prstGeom>
            <a:solidFill>
              <a:schemeClr val="tx1"/>
            </a:solidFill>
            <a:ln>
              <a:noFill/>
            </a:ln>
            <a:effectLst/>
          </p:spPr>
        </p:pic>
      </p:grpSp>
      <p:sp>
        <p:nvSpPr>
          <p:cNvPr id="12" name="TextBox 11"/>
          <p:cNvSpPr txBox="1"/>
          <p:nvPr/>
        </p:nvSpPr>
        <p:spPr>
          <a:xfrm>
            <a:off x="4147328" y="4724400"/>
            <a:ext cx="4971271" cy="1323439"/>
          </a:xfrm>
          <a:prstGeom prst="rect">
            <a:avLst/>
          </a:prstGeom>
          <a:noFill/>
        </p:spPr>
        <p:txBody>
          <a:bodyPr wrap="square" rtlCol="0">
            <a:spAutoFit/>
          </a:bodyPr>
          <a:lstStyle/>
          <a:p>
            <a:r>
              <a:rPr lang="en-US" sz="2000" dirty="0"/>
              <a:t>What exactly </a:t>
            </a:r>
            <a:r>
              <a:rPr lang="en-US" sz="2000" i="1" dirty="0"/>
              <a:t>u</a:t>
            </a:r>
            <a:r>
              <a:rPr lang="en-US" sz="2000" dirty="0"/>
              <a:t> and </a:t>
            </a:r>
            <a:r>
              <a:rPr lang="el-GR" sz="2000" dirty="0"/>
              <a:t>σ</a:t>
            </a:r>
            <a:r>
              <a:rPr lang="en-US" sz="2000" dirty="0"/>
              <a:t> mean in this context? </a:t>
            </a:r>
          </a:p>
          <a:p>
            <a:r>
              <a:rPr lang="en-US" sz="2000" dirty="0"/>
              <a:t>What is effect on age composition data?</a:t>
            </a:r>
          </a:p>
          <a:p>
            <a:r>
              <a:rPr lang="en-US" sz="2000" dirty="0" smtClean="0"/>
              <a:t>The </a:t>
            </a:r>
            <a:r>
              <a:rPr lang="en-US" sz="2000" dirty="0"/>
              <a:t>formula to estimate variance for index of abundance from this survey does not exist. </a:t>
            </a:r>
          </a:p>
        </p:txBody>
      </p:sp>
      <p:sp>
        <p:nvSpPr>
          <p:cNvPr id="5" name="Rectangle 4"/>
          <p:cNvSpPr/>
          <p:nvPr/>
        </p:nvSpPr>
        <p:spPr>
          <a:xfrm>
            <a:off x="-2" y="6255772"/>
            <a:ext cx="8991601" cy="646331"/>
          </a:xfrm>
          <a:prstGeom prst="rect">
            <a:avLst/>
          </a:prstGeom>
        </p:spPr>
        <p:txBody>
          <a:bodyPr wrap="square">
            <a:spAutoFit/>
          </a:bodyPr>
          <a:lstStyle/>
          <a:p>
            <a:r>
              <a:rPr lang="en-US" dirty="0"/>
              <a:t>Kotwicki, S, Ressler, P.H., </a:t>
            </a:r>
            <a:r>
              <a:rPr lang="en-US" dirty="0" err="1"/>
              <a:t>Ianelli</a:t>
            </a:r>
            <a:r>
              <a:rPr lang="en-US" dirty="0"/>
              <a:t> J. N., Punt, A. E., and Horne, J. K. </a:t>
            </a:r>
            <a:r>
              <a:rPr lang="en-US" i="1" dirty="0"/>
              <a:t>In review</a:t>
            </a:r>
            <a:r>
              <a:rPr lang="en-US" dirty="0"/>
              <a:t>. Combining data from bottom trawl and acoustic surveys to improve reliability of the abundance estimates. </a:t>
            </a:r>
            <a:r>
              <a:rPr lang="en-US" dirty="0" smtClean="0"/>
              <a:t>CJFAS.</a:t>
            </a:r>
            <a:endParaRPr lang="en-US" dirty="0"/>
          </a:p>
        </p:txBody>
      </p:sp>
    </p:spTree>
    <p:extLst>
      <p:ext uri="{BB962C8B-B14F-4D97-AF65-F5344CB8AC3E}">
        <p14:creationId xmlns:p14="http://schemas.microsoft.com/office/powerpoint/2010/main" val="253589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lstStyle/>
          <a:p>
            <a:r>
              <a:rPr lang="en-US" dirty="0" smtClean="0"/>
              <a:t>Relative weights can change</a:t>
            </a:r>
            <a:endParaRPr lang="en-US" dirty="0"/>
          </a:p>
        </p:txBody>
      </p:sp>
      <p:pic>
        <p:nvPicPr>
          <p:cNvPr id="9" name="Picture 5"/>
          <p:cNvPicPr>
            <a:picLocks noChangeAspect="1" noChangeArrowheads="1"/>
          </p:cNvPicPr>
          <p:nvPr/>
        </p:nvPicPr>
        <p:blipFill>
          <a:blip r:embed="rId3" cstate="print"/>
          <a:srcRect t="63684"/>
          <a:stretch>
            <a:fillRect/>
          </a:stretch>
        </p:blipFill>
        <p:spPr bwMode="auto">
          <a:xfrm>
            <a:off x="76200" y="685800"/>
            <a:ext cx="9067801" cy="53340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474FCA16-2C54-4B2E-A458-FDB292528ADB}" type="slidenum">
              <a:rPr lang="en-US" smtClean="0"/>
              <a:pPr>
                <a:defRPr/>
              </a:pPr>
              <a:t>5</a:t>
            </a:fld>
            <a:endParaRPr lang="en-US"/>
          </a:p>
        </p:txBody>
      </p:sp>
      <p:sp>
        <p:nvSpPr>
          <p:cNvPr id="3" name="Rectangle 2"/>
          <p:cNvSpPr/>
          <p:nvPr/>
        </p:nvSpPr>
        <p:spPr>
          <a:xfrm>
            <a:off x="-2" y="6096000"/>
            <a:ext cx="9144001" cy="646331"/>
          </a:xfrm>
          <a:prstGeom prst="rect">
            <a:avLst/>
          </a:prstGeom>
        </p:spPr>
        <p:txBody>
          <a:bodyPr wrap="square">
            <a:spAutoFit/>
          </a:bodyPr>
          <a:lstStyle/>
          <a:p>
            <a:r>
              <a:rPr lang="en-US" dirty="0"/>
              <a:t>Kotwicki, S., </a:t>
            </a:r>
            <a:r>
              <a:rPr lang="en-US" dirty="0" err="1"/>
              <a:t>Ianelli</a:t>
            </a:r>
            <a:r>
              <a:rPr lang="en-US" dirty="0"/>
              <a:t>, J. N., and Punt, A. E. 2014. Correcting density-dependent effects in abundance estimates from bottom trawl surveys. ICES J. Mar. Sci. 71:1107-1116.</a:t>
            </a:r>
          </a:p>
        </p:txBody>
      </p:sp>
    </p:spTree>
    <p:extLst>
      <p:ext uri="{BB962C8B-B14F-4D97-AF65-F5344CB8AC3E}">
        <p14:creationId xmlns:p14="http://schemas.microsoft.com/office/powerpoint/2010/main" val="249684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species distribution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Based on Pollock </a:t>
            </a:r>
          </a:p>
          <a:p>
            <a:r>
              <a:rPr lang="en-US" dirty="0" smtClean="0"/>
              <a:t>Fit </a:t>
            </a:r>
            <a:r>
              <a:rPr lang="en-US" dirty="0" err="1" smtClean="0"/>
              <a:t>spatio</a:t>
            </a:r>
            <a:r>
              <a:rPr lang="en-US" dirty="0" smtClean="0"/>
              <a:t>-temporal model to survey data </a:t>
            </a:r>
            <a:r>
              <a:rPr lang="en-US" sz="2400" dirty="0" smtClean="0"/>
              <a:t>(Thorson et al. 2015, Ono et al. 2015)</a:t>
            </a:r>
          </a:p>
          <a:p>
            <a:r>
              <a:rPr lang="en-US" dirty="0" smtClean="0"/>
              <a:t>Create map of predicted species distribution (MCMC)   </a:t>
            </a:r>
            <a:endParaRPr lang="en-US" sz="4000"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6</a:t>
            </a:fld>
            <a:endParaRPr lang="en-US"/>
          </a:p>
        </p:txBody>
      </p:sp>
      <p:pic>
        <p:nvPicPr>
          <p:cNvPr id="404486" name="Picture 6" descr="http://www.fishwatch.gov/seafood_profiles/species/pollock/imgs/galleries/alaska_pollock/05.jpg"/>
          <p:cNvPicPr>
            <a:picLocks noChangeAspect="1" noChangeArrowheads="1"/>
          </p:cNvPicPr>
          <p:nvPr/>
        </p:nvPicPr>
        <p:blipFill rotWithShape="1">
          <a:blip r:embed="rId3">
            <a:extLst>
              <a:ext uri="{28A0092B-C50C-407E-A947-70E740481C1C}">
                <a14:useLocalDpi xmlns:a14="http://schemas.microsoft.com/office/drawing/2010/main" val="0"/>
              </a:ext>
            </a:extLst>
          </a:blip>
          <a:srcRect l="4948" t="29653" b="27014"/>
          <a:stretch/>
        </p:blipFill>
        <p:spPr bwMode="auto">
          <a:xfrm>
            <a:off x="5410200" y="5036690"/>
            <a:ext cx="3186356" cy="108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6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723"/>
            <a:ext cx="6858000" cy="6858000"/>
          </a:xfrm>
        </p:spPr>
      </p:pic>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7</a:t>
            </a:fld>
            <a:endParaRPr lang="en-US"/>
          </a:p>
        </p:txBody>
      </p:sp>
    </p:spTree>
    <p:extLst>
      <p:ext uri="{BB962C8B-B14F-4D97-AF65-F5344CB8AC3E}">
        <p14:creationId xmlns:p14="http://schemas.microsoft.com/office/powerpoint/2010/main" val="774497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surveys</a:t>
            </a:r>
            <a:endParaRPr lang="en-US" dirty="0"/>
          </a:p>
        </p:txBody>
      </p:sp>
      <p:sp>
        <p:nvSpPr>
          <p:cNvPr id="3" name="Content Placeholder 2"/>
          <p:cNvSpPr>
            <a:spLocks noGrp="1"/>
          </p:cNvSpPr>
          <p:nvPr>
            <p:ph idx="1"/>
          </p:nvPr>
        </p:nvSpPr>
        <p:spPr/>
        <p:txBody>
          <a:bodyPr/>
          <a:lstStyle/>
          <a:p>
            <a:r>
              <a:rPr lang="en-US" dirty="0" smtClean="0"/>
              <a:t>Assumed SRS design</a:t>
            </a:r>
            <a:endParaRPr lang="en-US" dirty="0"/>
          </a:p>
          <a:p>
            <a:r>
              <a:rPr lang="en-US" dirty="0" smtClean="0"/>
              <a:t>376 samples over the survey area (</a:t>
            </a:r>
            <a:r>
              <a:rPr lang="en-US" i="1" dirty="0" err="1" smtClean="0"/>
              <a:t>u</a:t>
            </a:r>
            <a:r>
              <a:rPr lang="en-US" i="1" baseline="-25000" dirty="0" err="1" smtClean="0"/>
              <a:t>i</a:t>
            </a:r>
            <a:r>
              <a:rPr lang="en-US" dirty="0" smtClean="0"/>
              <a:t>)</a:t>
            </a:r>
          </a:p>
          <a:p>
            <a:r>
              <a:rPr lang="en-US" i="1" dirty="0" err="1" smtClean="0"/>
              <a:t>q</a:t>
            </a:r>
            <a:r>
              <a:rPr lang="en-US" i="1" baseline="-25000" dirty="0" err="1" smtClean="0"/>
              <a:t>e</a:t>
            </a:r>
            <a:r>
              <a:rPr lang="en-US" dirty="0" smtClean="0"/>
              <a:t> gamma </a:t>
            </a:r>
            <a:r>
              <a:rPr lang="en-US" dirty="0" err="1" smtClean="0"/>
              <a:t>distributted</a:t>
            </a:r>
            <a:endParaRPr lang="en-US" dirty="0" smtClean="0"/>
          </a:p>
          <a:p>
            <a:r>
              <a:rPr lang="en-US" dirty="0" smtClean="0"/>
              <a:t>Statistics:</a:t>
            </a:r>
          </a:p>
          <a:p>
            <a:endParaRPr lang="en-US" dirty="0" smtClean="0"/>
          </a:p>
          <a:p>
            <a:pPr marL="0" indent="0">
              <a:buNone/>
            </a:pPr>
            <a:r>
              <a:rPr lang="en-US" dirty="0" smtClean="0"/>
              <a:t>				Survey mean and variance</a:t>
            </a:r>
          </a:p>
          <a:p>
            <a:pPr marL="0" indent="0">
              <a:buNone/>
            </a:pPr>
            <a:endParaRPr lang="en-US" dirty="0"/>
          </a:p>
          <a:p>
            <a:pPr marL="0" indent="0">
              <a:buNone/>
            </a:pPr>
            <a:r>
              <a:rPr lang="en-US" dirty="0" smtClean="0"/>
              <a:t>				True mean and variance</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8</a:t>
            </a:fld>
            <a:endParaRPr lang="en-US"/>
          </a:p>
        </p:txBody>
      </p:sp>
      <p:pic>
        <p:nvPicPr>
          <p:cNvPr id="40448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1579" b="13722"/>
          <a:stretch/>
        </p:blipFill>
        <p:spPr bwMode="auto">
          <a:xfrm>
            <a:off x="294158" y="4495800"/>
            <a:ext cx="3729756" cy="1095375"/>
          </a:xfrm>
          <a:prstGeom prst="rect">
            <a:avLst/>
          </a:prstGeom>
          <a:solidFill>
            <a:schemeClr val="tx1"/>
          </a:solidFill>
          <a:ln>
            <a:noFill/>
          </a:ln>
          <a:effectLst/>
        </p:spPr>
      </p:pic>
      <p:pic>
        <p:nvPicPr>
          <p:cNvPr id="404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8" y="5591174"/>
            <a:ext cx="2222166" cy="1038225"/>
          </a:xfrm>
          <a:prstGeom prst="rect">
            <a:avLst/>
          </a:prstGeom>
          <a:solidFill>
            <a:schemeClr val="tx1"/>
          </a:solidFill>
          <a:ln>
            <a:noFill/>
          </a:ln>
          <a:effectLst/>
        </p:spPr>
      </p:pic>
    </p:spTree>
    <p:extLst>
      <p:ext uri="{BB962C8B-B14F-4D97-AF65-F5344CB8AC3E}">
        <p14:creationId xmlns:p14="http://schemas.microsoft.com/office/powerpoint/2010/main" val="1350364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43926456"/>
              </p:ext>
            </p:extLst>
          </p:nvPr>
        </p:nvGraphicFramePr>
        <p:xfrm>
          <a:off x="0" y="1981200"/>
          <a:ext cx="9144000" cy="4102057"/>
        </p:xfrm>
        <a:graphic>
          <a:graphicData uri="http://schemas.openxmlformats.org/drawingml/2006/table">
            <a:tbl>
              <a:tblPr firstRow="1" firstCol="1" bandRow="1"/>
              <a:tblGrid>
                <a:gridCol w="3712602"/>
                <a:gridCol w="5431398"/>
              </a:tblGrid>
              <a:tr h="666961">
                <a:tc>
                  <a:txBody>
                    <a:bodyPr/>
                    <a:lstStyle/>
                    <a:p>
                      <a:pPr marL="0" marR="0">
                        <a:lnSpc>
                          <a:spcPct val="115000"/>
                        </a:lnSpc>
                        <a:spcBef>
                          <a:spcPts val="0"/>
                        </a:spcBef>
                        <a:spcAft>
                          <a:spcPts val="0"/>
                        </a:spcAft>
                      </a:pPr>
                      <a:r>
                        <a:rPr lang="en-US" sz="2800" dirty="0">
                          <a:effectLst/>
                          <a:latin typeface="Calibri"/>
                          <a:ea typeface="Calibri"/>
                          <a:cs typeface="Times New Roman"/>
                        </a:rPr>
                        <a:t>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a:effectLst/>
                          <a:latin typeface="Calibri"/>
                          <a:ea typeface="Calibri"/>
                          <a:cs typeface="Times New Roman"/>
                        </a:rPr>
                        <a:t>2005 – 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961">
                <a:tc>
                  <a:txBody>
                    <a:bodyPr/>
                    <a:lstStyle/>
                    <a:p>
                      <a:pPr marL="0" marR="0">
                        <a:lnSpc>
                          <a:spcPct val="115000"/>
                        </a:lnSpc>
                        <a:spcBef>
                          <a:spcPts val="0"/>
                        </a:spcBef>
                        <a:spcAft>
                          <a:spcPts val="0"/>
                        </a:spcAft>
                      </a:pPr>
                      <a:r>
                        <a:rPr lang="en-US" sz="2800" dirty="0">
                          <a:effectLst/>
                          <a:latin typeface="Calibri"/>
                          <a:ea typeface="Calibri"/>
                          <a:cs typeface="Times New Roman"/>
                        </a:rPr>
                        <a:t>Sampling </a:t>
                      </a:r>
                      <a:r>
                        <a:rPr lang="en-US" sz="2800" dirty="0" smtClean="0">
                          <a:effectLst/>
                          <a:latin typeface="Calibri"/>
                          <a:ea typeface="Calibri"/>
                          <a:cs typeface="Times New Roman"/>
                        </a:rPr>
                        <a:t>efficiency  (</a:t>
                      </a:r>
                      <a:r>
                        <a:rPr lang="en-US" sz="2800" i="1" dirty="0" err="1" smtClean="0"/>
                        <a:t>q</a:t>
                      </a:r>
                      <a:r>
                        <a:rPr lang="en-US" sz="2800" i="1" baseline="-25000" dirty="0" err="1" smtClean="0"/>
                        <a:t>e</a:t>
                      </a:r>
                      <a:r>
                        <a:rPr lang="en-US" sz="2800" dirty="0" smtClean="0">
                          <a:effectLst/>
                          <a:latin typeface="Calibri"/>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a:effectLst/>
                          <a:latin typeface="Calibri"/>
                          <a:ea typeface="Calibri"/>
                          <a:cs typeface="Times New Roman"/>
                        </a:rPr>
                        <a:t>0.01, 0.05, 0.1, 0.2, 0.4, 0.6, 0.8, 1, 1.5, 2, 2.5, 3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961">
                <a:tc>
                  <a:txBody>
                    <a:bodyPr/>
                    <a:lstStyle/>
                    <a:p>
                      <a:pPr marL="0" marR="0">
                        <a:lnSpc>
                          <a:spcPct val="115000"/>
                        </a:lnSpc>
                        <a:spcBef>
                          <a:spcPts val="0"/>
                        </a:spcBef>
                        <a:spcAft>
                          <a:spcPts val="0"/>
                        </a:spcAft>
                      </a:pPr>
                      <a:r>
                        <a:rPr lang="en-US" sz="2800" dirty="0">
                          <a:effectLst/>
                          <a:latin typeface="Calibri"/>
                          <a:ea typeface="Calibri"/>
                          <a:cs typeface="Times New Roman"/>
                        </a:rPr>
                        <a:t>Variance </a:t>
                      </a:r>
                      <a:r>
                        <a:rPr lang="en-US" sz="2800" dirty="0" smtClean="0">
                          <a:effectLst/>
                          <a:latin typeface="Calibri"/>
                          <a:ea typeface="Calibri"/>
                          <a:cs typeface="Times New Roman"/>
                        </a:rPr>
                        <a:t>in </a:t>
                      </a:r>
                      <a:r>
                        <a:rPr lang="en-US" sz="2800" i="1" dirty="0" err="1" smtClean="0"/>
                        <a:t>q</a:t>
                      </a:r>
                      <a:r>
                        <a:rPr lang="en-US" sz="2800" i="1" baseline="-25000" dirty="0" err="1" smtClean="0"/>
                        <a:t>e</a:t>
                      </a:r>
                      <a:r>
                        <a:rPr lang="en-US" sz="2800" dirty="0" smtClean="0">
                          <a:effectLst/>
                          <a:latin typeface="Calibri"/>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Calibri"/>
                          <a:ea typeface="Calibri"/>
                          <a:cs typeface="Times New Roman"/>
                        </a:rPr>
                        <a:t>0.00001, 0.01, 0.1, 0.2, 0.4, 0.6, 0.8, 1, 2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316">
                <a:tc>
                  <a:txBody>
                    <a:bodyPr/>
                    <a:lstStyle/>
                    <a:p>
                      <a:pPr marL="0" marR="0">
                        <a:lnSpc>
                          <a:spcPct val="115000"/>
                        </a:lnSpc>
                        <a:spcBef>
                          <a:spcPts val="0"/>
                        </a:spcBef>
                        <a:spcAft>
                          <a:spcPts val="0"/>
                        </a:spcAft>
                      </a:pPr>
                      <a:r>
                        <a:rPr lang="en-US" sz="2800" dirty="0">
                          <a:effectLst/>
                          <a:latin typeface="Calibri"/>
                          <a:ea typeface="Calibri"/>
                          <a:cs typeface="Times New Roman"/>
                        </a:rPr>
                        <a:t>Density dependent </a:t>
                      </a:r>
                      <a:r>
                        <a:rPr lang="en-US" sz="2800" i="1" dirty="0" err="1" smtClean="0"/>
                        <a:t>q</a:t>
                      </a:r>
                      <a:r>
                        <a:rPr lang="en-US" sz="2800" i="1" baseline="-25000" dirty="0" err="1" smtClean="0"/>
                        <a:t>e</a:t>
                      </a:r>
                      <a:r>
                        <a:rPr lang="en-US" sz="2800" dirty="0" smtClean="0">
                          <a:effectLst/>
                          <a:latin typeface="Calibri"/>
                          <a:ea typeface="Calibri"/>
                          <a:cs typeface="Times New Roman"/>
                        </a:rPr>
                        <a:t> (assuming </a:t>
                      </a:r>
                      <a:r>
                        <a:rPr lang="en-US" sz="2800" i="1" dirty="0" err="1" smtClean="0"/>
                        <a:t>q</a:t>
                      </a:r>
                      <a:r>
                        <a:rPr lang="en-US" sz="2800" i="1" baseline="-25000" dirty="0" err="1" smtClean="0"/>
                        <a:t>e</a:t>
                      </a:r>
                      <a:r>
                        <a:rPr lang="en-US" sz="2800" dirty="0" smtClean="0">
                          <a:effectLst/>
                          <a:latin typeface="Calibri"/>
                          <a:ea typeface="Calibri"/>
                          <a:cs typeface="Times New Roman"/>
                        </a:rPr>
                        <a:t> = 1 at low densities)</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effectLst/>
                          <a:latin typeface="Calibri"/>
                          <a:ea typeface="Calibri"/>
                          <a:cs typeface="Times New Roman"/>
                        </a:rPr>
                        <a:t>1 (strong), </a:t>
                      </a:r>
                      <a:r>
                        <a:rPr lang="en-US" sz="2800" dirty="0">
                          <a:effectLst/>
                          <a:latin typeface="Calibri"/>
                          <a:ea typeface="Calibri"/>
                          <a:cs typeface="Times New Roman"/>
                        </a:rPr>
                        <a:t>100, 500, 2000, </a:t>
                      </a:r>
                      <a:r>
                        <a:rPr lang="en-US" sz="2800" dirty="0" smtClean="0">
                          <a:effectLst/>
                          <a:latin typeface="Calibri"/>
                          <a:ea typeface="Calibri"/>
                          <a:cs typeface="Times New Roman"/>
                        </a:rPr>
                        <a:t>50000 (weak)</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1"/>
          </p:nvPr>
        </p:nvSpPr>
        <p:spPr/>
        <p:txBody>
          <a:bodyPr/>
          <a:lstStyle/>
          <a:p>
            <a:pPr>
              <a:defRPr/>
            </a:pPr>
            <a:fld id="{474FCA16-2C54-4B2E-A458-FDB292528ADB}" type="slidenum">
              <a:rPr lang="en-US" smtClean="0"/>
              <a:pPr>
                <a:defRPr/>
              </a:pPr>
              <a:t>9</a:t>
            </a:fld>
            <a:endParaRPr lang="en-US"/>
          </a:p>
        </p:txBody>
      </p:sp>
      <p:sp>
        <p:nvSpPr>
          <p:cNvPr id="8" name="Title 1"/>
          <p:cNvSpPr txBox="1">
            <a:spLocks/>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r>
              <a:rPr lang="en-US" kern="0" dirty="0" smtClean="0"/>
              <a:t>Simulating surveys</a:t>
            </a:r>
            <a:endParaRPr lang="en-US" kern="0" dirty="0"/>
          </a:p>
        </p:txBody>
      </p:sp>
    </p:spTree>
    <p:extLst>
      <p:ext uri="{BB962C8B-B14F-4D97-AF65-F5344CB8AC3E}">
        <p14:creationId xmlns:p14="http://schemas.microsoft.com/office/powerpoint/2010/main" val="2578131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51085</TotalTime>
  <Words>1664</Words>
  <Application>Microsoft Office PowerPoint</Application>
  <PresentationFormat>On-screen Show (4:3)</PresentationFormat>
  <Paragraphs>175</Paragraphs>
  <Slides>29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Stream</vt:lpstr>
      <vt:lpstr>Equation</vt:lpstr>
      <vt:lpstr>The effect of variable sampling efficiency on reliability of the observation error as a measure of uncertainty in abundance indices from scientific surveys.  </vt:lpstr>
      <vt:lpstr>Survey sampling efficiency </vt:lpstr>
      <vt:lpstr>Examples</vt:lpstr>
      <vt:lpstr>Spatial distribution of qe </vt:lpstr>
      <vt:lpstr>Relative weights can change</vt:lpstr>
      <vt:lpstr>Simulating species distribution</vt:lpstr>
      <vt:lpstr>PowerPoint Presentation</vt:lpstr>
      <vt:lpstr>Simulating surveys</vt:lpstr>
      <vt:lpstr>PowerPoint Presentation</vt:lpstr>
      <vt:lpstr>PowerPoint Presentation</vt:lpstr>
      <vt:lpstr>PowerPoint Presentation</vt:lpstr>
      <vt:lpstr>PowerPoint Presentation</vt:lpstr>
      <vt:lpstr>PowerPoint Presentation</vt:lpstr>
      <vt:lpstr>Are these just spurious?</vt:lpstr>
      <vt:lpstr>PowerPoint Presentation</vt:lpstr>
      <vt:lpstr>More on density dependent qe </vt:lpstr>
      <vt:lpstr>Sampling processes are not represented in the main structure of the stock assessment models (Maunder and Piner 2014) but they may be a major contributor to the total uncertainty of the mean, variance and age composition derived from scientific surveys.</vt:lpstr>
      <vt:lpstr>What to do?</vt:lpstr>
      <vt:lpstr>Questions for discussion </vt:lpstr>
      <vt:lpstr>Thanks</vt:lpstr>
      <vt:lpstr>How to evaluate surveys?</vt:lpstr>
      <vt:lpstr>Maunder and Piner 2014</vt:lpstr>
      <vt:lpstr>Effect on age composition  </vt:lpstr>
      <vt:lpstr>Main findings</vt:lpstr>
      <vt:lpstr>Survey variance simply explained.</vt:lpstr>
      <vt:lpstr>Mark Maunder guidance.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dc:creator>
  <cp:lastModifiedBy>stan.kotwicki</cp:lastModifiedBy>
  <cp:revision>2006</cp:revision>
  <cp:lastPrinted>1601-01-01T00:00:00Z</cp:lastPrinted>
  <dcterms:created xsi:type="dcterms:W3CDTF">2010-11-16T20:17:30Z</dcterms:created>
  <dcterms:modified xsi:type="dcterms:W3CDTF">2015-10-21T14:25:48Z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