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256" r:id="rId2"/>
    <p:sldId id="586" r:id="rId3"/>
    <p:sldId id="568" r:id="rId4"/>
    <p:sldId id="570" r:id="rId5"/>
    <p:sldId id="573" r:id="rId6"/>
    <p:sldId id="569" r:id="rId7"/>
    <p:sldId id="571" r:id="rId8"/>
    <p:sldId id="572" r:id="rId9"/>
    <p:sldId id="574" r:id="rId10"/>
    <p:sldId id="575" r:id="rId11"/>
    <p:sldId id="577" r:id="rId12"/>
    <p:sldId id="579" r:id="rId13"/>
    <p:sldId id="580" r:id="rId14"/>
    <p:sldId id="581" r:id="rId15"/>
    <p:sldId id="517" r:id="rId16"/>
    <p:sldId id="584" r:id="rId17"/>
    <p:sldId id="537" r:id="rId18"/>
    <p:sldId id="576" r:id="rId19"/>
    <p:sldId id="587" r:id="rId20"/>
    <p:sldId id="582" r:id="rId21"/>
    <p:sldId id="583" r:id="rId22"/>
    <p:sldId id="564" r:id="rId23"/>
    <p:sldId id="565" r:id="rId24"/>
    <p:sldId id="34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>
      <p:cViewPr>
        <p:scale>
          <a:sx n="70" d="100"/>
          <a:sy n="70" d="100"/>
        </p:scale>
        <p:origin x="-1458" y="-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90921-7126-436E-BC88-2B219C229F7D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394D-2FB6-4015-B08B-70A9B24D2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50C6-F7CA-4E39-BD83-E3B10B80EE1B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D9E3-130C-4C3A-8B60-0E6E42D318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0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3581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Survey Data Conflicts and Bias and Temporal Variation of Model Parameters of St. Matthew Island Blue King </a:t>
            </a:r>
            <a:r>
              <a:rPr lang="en-US" b="1" dirty="0" smtClean="0">
                <a:solidFill>
                  <a:srgbClr val="FF0000"/>
                </a:solidFill>
              </a:rPr>
              <a:t>Crab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9530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J. </a:t>
            </a:r>
            <a:r>
              <a:rPr lang="en-US" b="1" dirty="0" smtClean="0">
                <a:solidFill>
                  <a:srgbClr val="00B050"/>
                </a:solidFill>
              </a:rPr>
              <a:t>Zheng, D. Pengilly and V. </a:t>
            </a:r>
            <a:r>
              <a:rPr lang="en-US" b="1" dirty="0">
                <a:solidFill>
                  <a:srgbClr val="00B050"/>
                </a:solidFill>
              </a:rPr>
              <a:t>A. Vanek</a:t>
            </a:r>
          </a:p>
          <a:p>
            <a:r>
              <a:rPr lang="en-US" b="1" dirty="0">
                <a:solidFill>
                  <a:srgbClr val="00B050"/>
                </a:solidFill>
              </a:rPr>
              <a:t>ADF&amp;G, </a:t>
            </a:r>
            <a:r>
              <a:rPr lang="en-US" b="1" dirty="0" smtClean="0">
                <a:solidFill>
                  <a:srgbClr val="00B050"/>
                </a:solidFill>
              </a:rPr>
              <a:t>Juneau &amp; Kodiak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57173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2: Random walk to estimate trawl survey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Selectivity = 1 for stage 3.  Solve temporal bias problems of stage </a:t>
            </a:r>
            <a:r>
              <a:rPr lang="en-US" sz="2000" dirty="0" err="1" smtClean="0">
                <a:solidFill>
                  <a:srgbClr val="FF0000"/>
                </a:solidFill>
              </a:rPr>
              <a:t>comp.data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064714"/>
            <a:ext cx="75406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790451"/>
            <a:ext cx="75406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2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29" y="1143000"/>
            <a:ext cx="440848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28599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3: Two time blocks (pre-2000 &amp; after 1999) of survey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esti</a:t>
            </a:r>
            <a:r>
              <a:rPr lang="en-US" sz="2400" dirty="0" smtClean="0">
                <a:solidFill>
                  <a:srgbClr val="FF0000"/>
                </a:solidFill>
              </a:rPr>
              <a:t>. additional survey biomass/</a:t>
            </a:r>
            <a:r>
              <a:rPr lang="en-US" sz="2400" dirty="0" err="1" smtClean="0">
                <a:solidFill>
                  <a:srgbClr val="FF0000"/>
                </a:solidFill>
              </a:rPr>
              <a:t>cpue</a:t>
            </a:r>
            <a:r>
              <a:rPr lang="en-US" sz="2400" dirty="0" smtClean="0">
                <a:solidFill>
                  <a:srgbClr val="FF0000"/>
                </a:solidFill>
              </a:rPr>
              <a:t> CVs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9800" y="1143000"/>
            <a:ext cx="1547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Residuals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2"/>
            <a:ext cx="4518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28599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3: Two time blocks (pre-2000 &amp; after 1999) of survey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esti</a:t>
            </a:r>
            <a:r>
              <a:rPr lang="en-US" sz="2400" dirty="0" smtClean="0">
                <a:solidFill>
                  <a:srgbClr val="FF0000"/>
                </a:solidFill>
              </a:rPr>
              <a:t>. additional survey biomass/</a:t>
            </a:r>
            <a:r>
              <a:rPr lang="en-US" sz="2400" dirty="0" err="1" smtClean="0">
                <a:solidFill>
                  <a:srgbClr val="FF0000"/>
                </a:solidFill>
              </a:rPr>
              <a:t>cpue</a:t>
            </a:r>
            <a:r>
              <a:rPr lang="en-US" sz="2400" dirty="0" smtClean="0">
                <a:solidFill>
                  <a:srgbClr val="FF0000"/>
                </a:solidFill>
              </a:rPr>
              <a:t> CVs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6" y="1128592"/>
            <a:ext cx="738822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28599"/>
            <a:ext cx="7924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3: Two time blocks (pre-2000 &amp; after 1999) of survey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esti</a:t>
            </a:r>
            <a:r>
              <a:rPr lang="en-US" sz="2400" dirty="0" smtClean="0">
                <a:solidFill>
                  <a:srgbClr val="FF0000"/>
                </a:solidFill>
              </a:rPr>
              <a:t>. additional survey biomass/</a:t>
            </a:r>
            <a:r>
              <a:rPr lang="en-US" sz="2400" dirty="0" err="1" smtClean="0">
                <a:solidFill>
                  <a:srgbClr val="FF0000"/>
                </a:solidFill>
              </a:rPr>
              <a:t>cpue</a:t>
            </a:r>
            <a:r>
              <a:rPr lang="en-US" sz="2400" dirty="0" smtClean="0">
                <a:solidFill>
                  <a:srgbClr val="FF0000"/>
                </a:solidFill>
              </a:rPr>
              <a:t> CVs: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Residuals of stage compositions</a:t>
            </a:r>
          </a:p>
          <a:p>
            <a:pPr lvl="0"/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95413"/>
            <a:ext cx="70167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" y="3962400"/>
            <a:ext cx="70961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6053" y="4082534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28599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3: Two time blocks (pre-2000 &amp; after 1999) of survey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esti</a:t>
            </a:r>
            <a:r>
              <a:rPr lang="en-US" sz="2400" dirty="0" smtClean="0">
                <a:solidFill>
                  <a:srgbClr val="FF0000"/>
                </a:solidFill>
              </a:rPr>
              <a:t>. additional survey biomass/</a:t>
            </a:r>
            <a:r>
              <a:rPr lang="en-US" sz="2400" dirty="0" err="1" smtClean="0">
                <a:solidFill>
                  <a:srgbClr val="FF0000"/>
                </a:solidFill>
              </a:rPr>
              <a:t>cpue</a:t>
            </a:r>
            <a:r>
              <a:rPr lang="en-US" sz="2400" dirty="0" smtClean="0">
                <a:solidFill>
                  <a:srgbClr val="FF0000"/>
                </a:solidFill>
              </a:rPr>
              <a:t> CVs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43000"/>
            <a:ext cx="80041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5713"/>
            <a:ext cx="80772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6553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29000" y="68580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R-24</a:t>
            </a:r>
            <a:endParaRPr lang="en-US" sz="2400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3657601" y="1147465"/>
            <a:ext cx="149868" cy="833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228599"/>
            <a:ext cx="5097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Trawl and Pot Survey Stations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85938" y="3810000"/>
            <a:ext cx="299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king crab are found primarily within the pot survey area and trawl station R-24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9525"/>
            <a:ext cx="5827713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062" y="228599"/>
            <a:ext cx="8059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Pot survey CPUE in trawl station R-24 in </a:t>
            </a:r>
            <a:r>
              <a:rPr lang="en-US" sz="2400" dirty="0">
                <a:solidFill>
                  <a:srgbClr val="FF0000"/>
                </a:solidFill>
              </a:rPr>
              <a:t>2013</a:t>
            </a:r>
            <a:r>
              <a:rPr lang="en-US" sz="2400" dirty="0" smtClean="0">
                <a:solidFill>
                  <a:srgbClr val="FF0000"/>
                </a:solidFill>
              </a:rPr>
              <a:t>. High density area is a spatial area with CPUE &gt; mean CPUE of the standard 84 pot survey stations </a:t>
            </a:r>
            <a:r>
              <a:rPr lang="en-US" sz="2400" dirty="0">
                <a:solidFill>
                  <a:srgbClr val="FF0000"/>
                </a:solidFill>
              </a:rPr>
              <a:t>within NMFS multi-tow </a:t>
            </a:r>
            <a:r>
              <a:rPr lang="en-US" sz="2400" dirty="0" smtClean="0">
                <a:solidFill>
                  <a:srgbClr val="FF0000"/>
                </a:solidFill>
              </a:rPr>
              <a:t>area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486" y="3979484"/>
            <a:ext cx="2365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Circles are proportional to </a:t>
            </a:r>
            <a:r>
              <a:rPr lang="en-US" dirty="0" smtClean="0"/>
              <a:t>pot station </a:t>
            </a:r>
            <a:r>
              <a:rPr lang="en-US" dirty="0"/>
              <a:t>CPUE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Pot survey CPUE in 2015 cannot be shown due to state law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48159"/>
            <a:ext cx="25908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Heavy </a:t>
            </a:r>
            <a:r>
              <a:rPr lang="en-US" dirty="0" smtClean="0"/>
              <a:t>red line </a:t>
            </a:r>
            <a:r>
              <a:rPr lang="en-US" dirty="0"/>
              <a:t>is the identified “high density” area in </a:t>
            </a:r>
            <a:r>
              <a:rPr lang="en-US" dirty="0" smtClean="0"/>
              <a:t>R-24, 45% of water in 2013, and 35% in 2015, with 40% mean.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2418664"/>
            <a:ext cx="647700" cy="578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1967299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Trawl station R-24</a:t>
            </a:r>
          </a:p>
          <a:p>
            <a:r>
              <a:rPr lang="en-US" dirty="0" smtClean="0"/>
              <a:t>With 30 pot stations in 2013 and 20 pot stations in 2015</a:t>
            </a:r>
          </a:p>
          <a:p>
            <a:endParaRPr lang="en-US" dirty="0"/>
          </a:p>
          <a:p>
            <a:r>
              <a:rPr lang="en-US" dirty="0" smtClean="0"/>
              <a:t>Red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denotes center of trawl station R-24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43600" y="2165866"/>
            <a:ext cx="533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76200"/>
            <a:ext cx="5846445" cy="34290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2" y="3358514"/>
            <a:ext cx="5797550" cy="33470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0" y="838199"/>
            <a:ext cx="1911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NMFS Trawl Area-</a:t>
            </a:r>
          </a:p>
          <a:p>
            <a:r>
              <a:rPr lang="en-US" dirty="0" smtClean="0"/>
              <a:t>Swept Estimates</a:t>
            </a:r>
          </a:p>
          <a:p>
            <a:endParaRPr lang="en-US" dirty="0"/>
          </a:p>
          <a:p>
            <a:r>
              <a:rPr lang="en-US" dirty="0" smtClean="0"/>
              <a:t>Scenarios 1, 2 &amp;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4708890"/>
            <a:ext cx="2004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NMFS Trawl Area-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Swept </a:t>
            </a:r>
            <a:r>
              <a:rPr lang="en-US" dirty="0" smtClean="0">
                <a:solidFill>
                  <a:prstClr val="black"/>
                </a:solidFill>
              </a:rPr>
              <a:t>Estimates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Scenarios 4, 5 &amp; 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228599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4: Scenario 3 with trawl survey abundance adjustment in station R-24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61917"/>
            <a:ext cx="77724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Parameter Confounding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28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parameters are confounding in a length-based model. Changes in estimated survey </a:t>
            </a:r>
            <a:r>
              <a:rPr lang="en-US" sz="2400" dirty="0" err="1" smtClean="0"/>
              <a:t>selectivities</a:t>
            </a:r>
            <a:r>
              <a:rPr lang="en-US" sz="2400" dirty="0" smtClean="0"/>
              <a:t> could be the results of other parameter changes.</a:t>
            </a:r>
          </a:p>
          <a:p>
            <a:r>
              <a:rPr lang="en-US" sz="2400" dirty="0" smtClean="0"/>
              <a:t>Scenario 5: Scenario </a:t>
            </a:r>
            <a:r>
              <a:rPr lang="en-US" sz="2400" dirty="0"/>
              <a:t>4 </a:t>
            </a:r>
            <a:r>
              <a:rPr lang="en-US" sz="2400" dirty="0" smtClean="0"/>
              <a:t>except for constant survey </a:t>
            </a:r>
            <a:r>
              <a:rPr lang="en-US" sz="2400" dirty="0" err="1" smtClean="0"/>
              <a:t>selectivities</a:t>
            </a:r>
            <a:r>
              <a:rPr lang="en-US" sz="2400" dirty="0" smtClean="0"/>
              <a:t> over time and estimating </a:t>
            </a:r>
            <a:r>
              <a:rPr lang="en-US" sz="2400" dirty="0"/>
              <a:t>molting probability during </a:t>
            </a:r>
            <a:r>
              <a:rPr lang="en-US" sz="2400" dirty="0" smtClean="0"/>
              <a:t>2000-2015.</a:t>
            </a:r>
          </a:p>
          <a:p>
            <a:r>
              <a:rPr lang="en-US" sz="2400" dirty="0" smtClean="0"/>
              <a:t>Scenario 6</a:t>
            </a:r>
            <a:r>
              <a:rPr lang="en-US" sz="2400" dirty="0"/>
              <a:t>: </a:t>
            </a:r>
            <a:r>
              <a:rPr lang="en-US" sz="2400" dirty="0" smtClean="0"/>
              <a:t>Scenario 4 except for increasing </a:t>
            </a:r>
            <a:r>
              <a:rPr lang="en-US" sz="2400" i="1" dirty="0"/>
              <a:t>M</a:t>
            </a:r>
            <a:r>
              <a:rPr lang="en-US" sz="2400" dirty="0"/>
              <a:t> from 0.18 to 0.36 during </a:t>
            </a:r>
            <a:r>
              <a:rPr lang="en-US" sz="2400" dirty="0" smtClean="0"/>
              <a:t>2000-2015.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kingcrab doc s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62" y="1327034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152400"/>
            <a:ext cx="7233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Distribution of blue king crab </a:t>
            </a:r>
            <a:r>
              <a:rPr lang="en-US" sz="2400" i="1" dirty="0" err="1">
                <a:solidFill>
                  <a:srgbClr val="FF0000"/>
                </a:solidFill>
              </a:rPr>
              <a:t>Paralithodes</a:t>
            </a:r>
            <a:r>
              <a:rPr lang="en-US" sz="2400" i="1" dirty="0">
                <a:solidFill>
                  <a:srgbClr val="FF0000"/>
                </a:solidFill>
              </a:rPr>
              <a:t> platypus </a:t>
            </a:r>
            <a:r>
              <a:rPr lang="en-US" sz="2400" dirty="0">
                <a:solidFill>
                  <a:srgbClr val="FF0000"/>
                </a:solidFill>
              </a:rPr>
              <a:t>in the Gulf of Alaska, </a:t>
            </a:r>
            <a:r>
              <a:rPr lang="en-US" sz="2400" dirty="0" smtClean="0">
                <a:solidFill>
                  <a:srgbClr val="FF0000"/>
                </a:solidFill>
              </a:rPr>
              <a:t>Bering </a:t>
            </a:r>
            <a:r>
              <a:rPr lang="en-US" sz="2400" dirty="0">
                <a:solidFill>
                  <a:srgbClr val="FF0000"/>
                </a:solidFill>
              </a:rPr>
              <a:t>Sea, and Aleutian Islands waters. Shown in </a:t>
            </a:r>
            <a:r>
              <a:rPr lang="en-US" sz="2400" dirty="0" smtClean="0">
                <a:solidFill>
                  <a:srgbClr val="FF0000"/>
                </a:solidFill>
              </a:rPr>
              <a:t>blue.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618868"/>
            <a:ext cx="15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Matthew Is.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3346178" y="3803534"/>
            <a:ext cx="3114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20" y="1575102"/>
            <a:ext cx="1112580" cy="8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15" y="1570244"/>
            <a:ext cx="1111401" cy="8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60906"/>
            <a:ext cx="1265349" cy="94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29" y="1575102"/>
            <a:ext cx="1247603" cy="8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04" y="1551907"/>
            <a:ext cx="1135690" cy="85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228599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</a:t>
            </a:r>
            <a:r>
              <a:rPr lang="en-US" sz="2400" dirty="0" smtClean="0">
                <a:solidFill>
                  <a:srgbClr val="FF0000"/>
                </a:solidFill>
              </a:rPr>
              <a:t>5: Estimating molting probability during 2000-2015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Scenario 6: Increasing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from 0.18 to 0.36 during 2000-2015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5946"/>
            <a:ext cx="77724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05971"/>
            <a:ext cx="7924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1938"/>
            <a:ext cx="77724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Summary</a:t>
            </a:r>
            <a:r>
              <a:rPr lang="en-US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439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Changes in spatial distributions may be the reason for two survey data conflicts during recent years.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Adjustment of trawl survey abundance in station R-24 and estimating two additional survey biomass/CPUE CVs inside the model may have solved the data conflict problems.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Estimating survey </a:t>
            </a:r>
            <a:r>
              <a:rPr lang="en-US" sz="2400" dirty="0" err="1" smtClean="0"/>
              <a:t>selectivities</a:t>
            </a:r>
            <a:r>
              <a:rPr lang="en-US" sz="2400" dirty="0" smtClean="0"/>
              <a:t> in two time blocks eliminates the temporal residual biases of both survey biomass/CPUE and composition data.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Due to parameter confounding, estimated survey selectivity values depend on assumed </a:t>
            </a:r>
            <a:r>
              <a:rPr lang="en-US" sz="2400" i="1" dirty="0" smtClean="0"/>
              <a:t>M</a:t>
            </a:r>
            <a:r>
              <a:rPr lang="en-US" sz="2400" dirty="0" smtClean="0"/>
              <a:t> and molting probabilities.  Differences of estimated survey </a:t>
            </a:r>
            <a:r>
              <a:rPr lang="en-US" sz="2400" dirty="0" err="1" smtClean="0"/>
              <a:t>selectivities</a:t>
            </a:r>
            <a:r>
              <a:rPr lang="en-US" sz="2400" dirty="0" smtClean="0"/>
              <a:t> between two time blocks may be due to change in spatial distributions, </a:t>
            </a:r>
            <a:r>
              <a:rPr lang="en-US" sz="2400" i="1" dirty="0" smtClean="0"/>
              <a:t>M</a:t>
            </a:r>
            <a:r>
              <a:rPr lang="en-US" sz="2400" dirty="0" smtClean="0"/>
              <a:t>, or molting probabilities. 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Choice of Model Scenarios </a:t>
            </a:r>
            <a:r>
              <a:rPr lang="en-US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1.</a:t>
            </a:r>
            <a:r>
              <a:rPr lang="en-US" sz="2200" dirty="0" smtClean="0"/>
              <a:t> Our preferred choice:  Scenario 4: </a:t>
            </a:r>
          </a:p>
          <a:p>
            <a:pPr marL="0" indent="0">
              <a:buNone/>
            </a:pPr>
            <a:r>
              <a:rPr lang="en-US" sz="2200" dirty="0" smtClean="0"/>
              <a:t>     (1) Best fit of the data,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(2) No bias,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(3) Relatively stable </a:t>
            </a:r>
            <a:r>
              <a:rPr lang="en-US" sz="2200" dirty="0"/>
              <a:t>r</a:t>
            </a:r>
            <a:r>
              <a:rPr lang="en-US" sz="2200" dirty="0" smtClean="0"/>
              <a:t>etrospective results,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(4) Reasonable adjustment of abundance in trawl survey station R-24,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(5) Reasonably to solve two survey data conflicts during recent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years.   </a:t>
            </a:r>
            <a:endParaRPr lang="en-US" sz="2200" dirty="0"/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r>
              <a:rPr lang="en-US" sz="2200" dirty="0" smtClean="0"/>
              <a:t> Authorized decision: Scenario 1, further work on other scenarios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3.</a:t>
            </a:r>
            <a:r>
              <a:rPr lang="en-US" sz="2200" dirty="0" smtClean="0"/>
              <a:t> What is your choice?    </a:t>
            </a:r>
            <a:endParaRPr lang="en-US" sz="2200" dirty="0" smtClean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06740"/>
            <a:ext cx="5375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Harlow Solid Italic" pitchFamily="82" charset="0"/>
              </a:rPr>
              <a:t>Thank you</a:t>
            </a:r>
            <a:endParaRPr lang="en-US" sz="9600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27" y="4038600"/>
            <a:ext cx="66262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93" y="1676400"/>
            <a:ext cx="4724400" cy="272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Basic Biology of SM Blue King Crab</a:t>
            </a:r>
            <a:r>
              <a:rPr lang="en-US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7244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3000" dirty="0" smtClean="0"/>
              <a:t>Maximum age is about 20-25 years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 smtClean="0"/>
              <a:t>Basic </a:t>
            </a:r>
            <a:r>
              <a:rPr lang="en-US" sz="3000" i="1" dirty="0" smtClean="0"/>
              <a:t>M</a:t>
            </a:r>
            <a:r>
              <a:rPr lang="en-US" sz="3000" dirty="0" smtClean="0"/>
              <a:t> = 0.18, based on 1% rule</a:t>
            </a:r>
          </a:p>
          <a:p>
            <a:pPr marL="609600" indent="-609600">
              <a:buFontTx/>
              <a:buAutoNum type="arabicPeriod"/>
            </a:pPr>
            <a:r>
              <a:rPr lang="en-US" sz="3000" dirty="0" smtClean="0"/>
              <a:t>Functional size at male maturity: 105 mm CL</a:t>
            </a:r>
          </a:p>
          <a:p>
            <a:pPr marL="609600" indent="-609600">
              <a:buFontTx/>
              <a:buAutoNum type="arabicPeriod"/>
            </a:pPr>
            <a:r>
              <a:rPr lang="en-US" sz="3000" dirty="0" smtClean="0"/>
              <a:t>Minimum size for commercial fishery: 120 mm CL</a:t>
            </a:r>
          </a:p>
          <a:p>
            <a:pPr marL="609600" indent="-609600">
              <a:buFontTx/>
              <a:buAutoNum type="arabicPeriod"/>
            </a:pPr>
            <a:r>
              <a:rPr lang="en-US" sz="3000" dirty="0" smtClean="0"/>
              <a:t>Mean growth increment per molt for mature males: 14.1 mm</a:t>
            </a:r>
          </a:p>
          <a:p>
            <a:pPr marL="609600" indent="-609600">
              <a:buFontTx/>
              <a:buAutoNum type="arabicPeriod"/>
            </a:pPr>
            <a:r>
              <a:rPr lang="en-US" sz="3000" dirty="0" smtClean="0"/>
              <a:t>Difficult to catch females during surveys, so model only males </a:t>
            </a:r>
            <a:endParaRPr lang="en-US" sz="3000" dirty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457200"/>
            <a:ext cx="75192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Three stage model (</a:t>
            </a:r>
            <a:r>
              <a:rPr lang="en-US" sz="2800" dirty="0" smtClean="0"/>
              <a:t>90-104, 105-119,120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mm</a:t>
            </a:r>
            <a:r>
              <a:rPr lang="en-US" sz="3200" dirty="0" smtClean="0"/>
              <a:t>):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8701" y="1134308"/>
            <a:ext cx="346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= [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1,t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2,t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3,t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]</a:t>
            </a:r>
            <a:r>
              <a:rPr lang="en-U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8700" y="1600200"/>
                <a:ext cx="7810500" cy="716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−0.37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−(0.63−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</m:sup>
                        </m:sSup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𝑑𝑓</m:t>
                        </m:r>
                      </m:sup>
                    </m:sSub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)−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𝑔𝑡</m:t>
                        </m:r>
                      </m:sup>
                    </m:sSub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𝑔𝑓</m:t>
                        </m:r>
                      </m:sup>
                    </m:sSub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))+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𝑵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𝑛𝑒𝑤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600200"/>
                <a:ext cx="7810500" cy="7167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153807"/>
                <a:ext cx="8059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:r>
                  <a:rPr lang="en-US" i="1" dirty="0" smtClean="0"/>
                  <a:t>M</a:t>
                </a:r>
                <a:r>
                  <a:rPr lang="en-US" i="1" baseline="-25000" dirty="0" smtClean="0"/>
                  <a:t>t</a:t>
                </a:r>
                <a:r>
                  <a:rPr lang="en-US" dirty="0" smtClean="0"/>
                  <a:t> is natural mortality,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time lag from survey to mid-point of pot fishing,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3807"/>
                <a:ext cx="805945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8600" y="2529274"/>
                <a:ext cx="3166956" cy="837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libri"/>
                          <a:cs typeface="Times New Roman"/>
                        </a:rPr>
                        <m:t>𝑮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29274"/>
                <a:ext cx="3166956" cy="8378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81075" y="2711235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Transition matrix: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29200" y="3438525"/>
                <a:ext cx="3663632" cy="469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𝑑𝑓</m:t>
                          </m:r>
                        </m:sup>
                      </m:sSub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𝑑𝑓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𝑺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𝑑𝑓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(1−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𝑑𝑓</m:t>
                              </m:r>
                            </m:sup>
                          </m:sSubSup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𝑵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438525"/>
                <a:ext cx="3663632" cy="469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81075" y="3429000"/>
            <a:ext cx="4324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Pot retained catch and bycatch: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09651" y="4191000"/>
                <a:ext cx="48532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 err="1" smtClean="0">
                    <a:solidFill>
                      <a:prstClr val="black"/>
                    </a:solidFill>
                  </a:rPr>
                  <a:t>Groundfish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fishery bycatch: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𝑔𝑡</m:t>
                        </m:r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𝑔𝑓</m:t>
                        </m:r>
                      </m:sup>
                    </m:sSub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1" y="4191000"/>
                <a:ext cx="485325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01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28700" y="5029200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Recruitment: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5075366"/>
            <a:ext cx="276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/>
                <a:ea typeface="Calibri"/>
              </a:rPr>
              <a:t>N</a:t>
            </a:r>
            <a:r>
              <a:rPr lang="en-US" i="1" baseline="30000" dirty="0">
                <a:latin typeface="Times New Roman"/>
                <a:ea typeface="Calibri"/>
              </a:rPr>
              <a:t>new</a:t>
            </a:r>
            <a:r>
              <a:rPr lang="en-US" i="1" baseline="-25000" dirty="0">
                <a:latin typeface="Times New Roman"/>
                <a:ea typeface="Calibri"/>
              </a:rPr>
              <a:t>t+1</a:t>
            </a:r>
            <a:r>
              <a:rPr lang="en-US" dirty="0">
                <a:latin typeface="Times New Roman"/>
                <a:ea typeface="Calibri"/>
              </a:rPr>
              <a:t> = [ </a:t>
            </a:r>
            <a:r>
              <a:rPr lang="en-US" i="1" dirty="0" err="1">
                <a:latin typeface="Times New Roman"/>
                <a:ea typeface="Calibri"/>
              </a:rPr>
              <a:t>N</a:t>
            </a:r>
            <a:r>
              <a:rPr lang="en-US" i="1" baseline="30000" dirty="0" err="1">
                <a:latin typeface="Times New Roman"/>
                <a:ea typeface="Calibri"/>
              </a:rPr>
              <a:t>new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baseline="-25000" dirty="0">
                <a:latin typeface="Times New Roman"/>
                <a:ea typeface="Calibri"/>
              </a:rPr>
              <a:t>1</a:t>
            </a:r>
            <a:r>
              <a:rPr lang="en-US" i="1" dirty="0">
                <a:latin typeface="Times New Roman"/>
                <a:ea typeface="Calibri"/>
              </a:rPr>
              <a:t>,</a:t>
            </a:r>
            <a:r>
              <a:rPr lang="en-US" i="1" baseline="-25000" dirty="0">
                <a:latin typeface="Times New Roman"/>
                <a:ea typeface="Calibri"/>
              </a:rPr>
              <a:t>t+1</a:t>
            </a:r>
            <a:r>
              <a:rPr lang="en-US" i="1" dirty="0">
                <a:latin typeface="Times New Roman"/>
                <a:ea typeface="Calibri"/>
              </a:rPr>
              <a:t>, 0 ,0 </a:t>
            </a:r>
            <a:r>
              <a:rPr lang="en-US" dirty="0">
                <a:latin typeface="Times New Roman"/>
                <a:ea typeface="Calibri"/>
              </a:rPr>
              <a:t>]</a:t>
            </a:r>
            <a:r>
              <a:rPr lang="en-US" baseline="30000" dirty="0">
                <a:latin typeface="Times New Roman"/>
                <a:ea typeface="Calibri"/>
              </a:rPr>
              <a:t>T</a:t>
            </a:r>
            <a:r>
              <a:rPr lang="en-US" dirty="0">
                <a:latin typeface="Times New Roman"/>
                <a:ea typeface="Calibr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</a:rPr>
              <a:t>Loglikelihoods</a:t>
            </a:r>
            <a:r>
              <a:rPr lang="en-US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64" y="1295400"/>
            <a:ext cx="86868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Trawl survey biomass or pot survey CPUE: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-7620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49744"/>
              </p:ext>
            </p:extLst>
          </p:nvPr>
        </p:nvGraphicFramePr>
        <p:xfrm>
          <a:off x="639763" y="1828800"/>
          <a:ext cx="5634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3" imgW="3200400" imgH="253800" progId="Equation.3">
                  <p:embed/>
                </p:oleObj>
              </mc:Choice>
              <mc:Fallback>
                <p:oleObj name="Equation" r:id="rId3" imgW="32004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828800"/>
                        <a:ext cx="563403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9075" y="2388541"/>
            <a:ext cx="4505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2. Retained catch or bycatch: 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2850206"/>
                <a:ext cx="3962400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−0.5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ln</m:t>
                                  </m:r>
                                  <m: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⁡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/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ln</m:t>
                      </m:r>
                      <m:r>
                        <a:rPr lang="en-US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⁡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(1+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</a:rPr>
                                    <m:t>𝐶𝑉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50206"/>
                <a:ext cx="3962400" cy="763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2157" y="3613300"/>
            <a:ext cx="378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3. Stage compositions (</a:t>
            </a:r>
            <a:r>
              <a:rPr lang="en-US" sz="2400" i="1" dirty="0" err="1">
                <a:latin typeface="Times New Roman"/>
                <a:ea typeface="Times New Roman"/>
              </a:rPr>
              <a:t>p</a:t>
            </a:r>
            <a:r>
              <a:rPr lang="en-US" sz="2400" i="1" baseline="-25000" dirty="0" err="1">
                <a:latin typeface="Times New Roman"/>
                <a:ea typeface="Times New Roman"/>
              </a:rPr>
              <a:t>l,t,k</a:t>
            </a:r>
            <a:r>
              <a:rPr lang="en-US" sz="2400" dirty="0" smtClean="0">
                <a:latin typeface="Times New Roman"/>
                <a:ea typeface="Times New Roman"/>
              </a:rPr>
              <a:t>):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88224"/>
              </p:ext>
            </p:extLst>
          </p:nvPr>
        </p:nvGraphicFramePr>
        <p:xfrm>
          <a:off x="890166" y="4074965"/>
          <a:ext cx="3700884" cy="155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6" imgW="3035300" imgH="1282700" progId="Equation.3">
                  <p:embed/>
                </p:oleObj>
              </mc:Choice>
              <mc:Fallback>
                <p:oleObj name="Equation" r:id="rId6" imgW="3035300" imgH="1282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66" y="4074965"/>
                        <a:ext cx="3700884" cy="155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2157" y="5446067"/>
            <a:ext cx="6571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4. Small penalties of deviations of ln(</a:t>
            </a:r>
            <a:r>
              <a:rPr lang="en-US" sz="2400" dirty="0" err="1" smtClean="0">
                <a:solidFill>
                  <a:prstClr val="black"/>
                </a:solidFill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) and ln(F</a:t>
            </a:r>
            <a:r>
              <a:rPr lang="en-US" sz="2400" baseline="-25000" dirty="0" smtClean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):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7109" y="5910313"/>
                <a:ext cx="6106159" cy="371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0.5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𝛥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ea typeface="Calibri"/>
                    <a:cs typeface="Times New Roman"/>
                  </a:rPr>
                  <a:t>,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𝛥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=0</m:t>
                        </m:r>
                        <m:r>
                          <a:rPr lang="en-US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</m:e>
                    </m:nary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𝑎𝑛𝑑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𝑟𝑎𝑛𝑔𝑒𝑠</m:t>
                    </m:r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𝑓𝑟𝑜𝑚</m:t>
                    </m:r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0.001 </m:t>
                    </m:r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𝑡𝑜</m:t>
                    </m:r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0.1.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09" y="5910313"/>
                <a:ext cx="6106159" cy="371127"/>
              </a:xfrm>
              <a:prstGeom prst="rect">
                <a:avLst/>
              </a:prstGeom>
              <a:blipFill rotWithShape="1">
                <a:blip r:embed="rId8"/>
                <a:stretch>
                  <a:fillRect t="-120000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67275" y="3818882"/>
            <a:ext cx="419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 sample sizes:</a:t>
            </a:r>
          </a:p>
          <a:p>
            <a:r>
              <a:rPr lang="en-US" dirty="0"/>
              <a:t>min(N, 0.5*observed values) for </a:t>
            </a:r>
            <a:r>
              <a:rPr lang="en-US" dirty="0" smtClean="0"/>
              <a:t>surveys, </a:t>
            </a:r>
          </a:p>
          <a:p>
            <a:r>
              <a:rPr lang="en-US" dirty="0"/>
              <a:t>min(N, 0.1*observed values) for </a:t>
            </a:r>
            <a:r>
              <a:rPr lang="en-US" dirty="0" smtClean="0"/>
              <a:t>fishery,</a:t>
            </a:r>
          </a:p>
          <a:p>
            <a:r>
              <a:rPr lang="en-US" dirty="0" smtClean="0"/>
              <a:t>N=50 for trawl survey, 100 for pot survey,</a:t>
            </a:r>
          </a:p>
          <a:p>
            <a:r>
              <a:rPr lang="en-US" dirty="0" smtClean="0"/>
              <a:t>25 for fishery (1978-1998) &amp; 100 (2009-14)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44586" y="141904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err="1" smtClean="0">
                <a:solidFill>
                  <a:prstClr val="black"/>
                </a:solidFill>
              </a:rPr>
              <a:t>CV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i="1" dirty="0" err="1" smtClean="0">
                <a:solidFill>
                  <a:prstClr val="black"/>
                </a:solidFill>
              </a:rPr>
              <a:t>CV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t,sur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When estimating additional CV:</a:t>
            </a:r>
          </a:p>
          <a:p>
            <a:r>
              <a:rPr lang="en-US" i="1" dirty="0" err="1" smtClean="0"/>
              <a:t>CV</a:t>
            </a:r>
            <a:r>
              <a:rPr lang="en-US" i="1" baseline="-25000" dirty="0" err="1" smtClean="0"/>
              <a:t>t</a:t>
            </a:r>
            <a:r>
              <a:rPr lang="en-US" dirty="0" smtClean="0"/>
              <a:t>=(</a:t>
            </a:r>
            <a:r>
              <a:rPr lang="en-US" i="1" dirty="0" err="1" smtClean="0"/>
              <a:t>CV</a:t>
            </a:r>
            <a:r>
              <a:rPr lang="en-US" i="1" baseline="-25000" dirty="0" err="1" smtClean="0"/>
              <a:t>t,sur</a:t>
            </a:r>
            <a:r>
              <a:rPr lang="en-US" dirty="0" err="1" smtClean="0"/>
              <a:t>+</a:t>
            </a:r>
            <a:r>
              <a:rPr lang="en-US" i="1" dirty="0" err="1" smtClean="0"/>
              <a:t>CV</a:t>
            </a:r>
            <a:r>
              <a:rPr lang="en-US" i="1" baseline="-25000" dirty="0" err="1" smtClean="0"/>
              <a:t>est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9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Data</a:t>
            </a:r>
            <a:r>
              <a:rPr lang="en-US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867400" cy="49530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Trawl survey: 1978-2015</a:t>
            </a:r>
          </a:p>
          <a:p>
            <a:pPr marL="609600" indent="-609600">
              <a:buFontTx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Pot survey: Triennial pot survey 1995-2013 &amp; 2015</a:t>
            </a:r>
          </a:p>
          <a:p>
            <a:pPr marL="609600" indent="-609600">
              <a:buFontTx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Retained catch: 1978-98, 2009-2012 &amp; 2014</a:t>
            </a:r>
          </a:p>
          <a:p>
            <a:pPr marL="609600" indent="-609600">
              <a:buFontTx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Pot observer bycatch: 1990-98, 2009-2012 &amp; 2014</a:t>
            </a:r>
          </a:p>
          <a:p>
            <a:pPr marL="609600" indent="-609600">
              <a:buFontTx/>
              <a:buAutoNum type="arabicPeriod"/>
            </a:pPr>
            <a:r>
              <a:rPr lang="en-US" sz="3000" b="1" dirty="0" err="1" smtClean="0">
                <a:solidFill>
                  <a:srgbClr val="002060"/>
                </a:solidFill>
              </a:rPr>
              <a:t>Groundfish</a:t>
            </a:r>
            <a:r>
              <a:rPr lang="en-US" sz="3000" b="1" dirty="0" smtClean="0">
                <a:solidFill>
                  <a:srgbClr val="002060"/>
                </a:solidFill>
              </a:rPr>
              <a:t> fisheries observer bycatch: 1992-2014 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71" y="2158621"/>
            <a:ext cx="2842507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57249"/>
            <a:ext cx="44989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5500" y="869662"/>
            <a:ext cx="1743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Residuals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96334"/>
            <a:ext cx="639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Scenario 1: constant survey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r>
              <a:rPr lang="en-US" sz="2400" dirty="0" smtClean="0">
                <a:solidFill>
                  <a:srgbClr val="FF0000"/>
                </a:solidFill>
              </a:rPr>
              <a:t> over time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857247"/>
            <a:ext cx="46148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5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86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1: constant survey </a:t>
            </a:r>
            <a:r>
              <a:rPr lang="en-US" sz="2400" dirty="0" err="1">
                <a:solidFill>
                  <a:srgbClr val="FF0000"/>
                </a:solidFill>
              </a:rPr>
              <a:t>selectivities</a:t>
            </a:r>
            <a:r>
              <a:rPr lang="en-US" sz="2400" dirty="0">
                <a:solidFill>
                  <a:srgbClr val="FF0000"/>
                </a:solidFill>
              </a:rPr>
              <a:t> over time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310437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31535"/>
            <a:ext cx="68834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199" y="1423094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Trawl survey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28599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Scenario 1: constant survey </a:t>
            </a:r>
            <a:r>
              <a:rPr lang="en-US" sz="2400" dirty="0" err="1">
                <a:solidFill>
                  <a:srgbClr val="FF0000"/>
                </a:solidFill>
              </a:rPr>
              <a:t>selectivities</a:t>
            </a:r>
            <a:r>
              <a:rPr lang="en-US" sz="2400" dirty="0">
                <a:solidFill>
                  <a:srgbClr val="FF0000"/>
                </a:solidFill>
              </a:rPr>
              <a:t> over </a:t>
            </a:r>
            <a:r>
              <a:rPr lang="en-US" sz="2400" dirty="0" smtClean="0">
                <a:solidFill>
                  <a:srgbClr val="FF0000"/>
                </a:solidFill>
              </a:rPr>
              <a:t>time: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Residuals of stage compositions (filled circles: observed higher than predicted)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900245"/>
            <a:ext cx="6883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26229</TotalTime>
  <Words>1151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Survey Data Conflicts and Bias and Temporal Variation of Model Parameters of St. Matthew Island Blue King Crab</vt:lpstr>
      <vt:lpstr>PowerPoint Presentation</vt:lpstr>
      <vt:lpstr>Basic Biology of SM Blue King Crab </vt:lpstr>
      <vt:lpstr>PowerPoint Presentation</vt:lpstr>
      <vt:lpstr>Loglikelihoods </vt:lpstr>
      <vt:lpstr>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Parameter Confounding</vt:lpstr>
      <vt:lpstr>PowerPoint Presentation</vt:lpstr>
      <vt:lpstr>PowerPoint Presentation</vt:lpstr>
      <vt:lpstr>Summary </vt:lpstr>
      <vt:lpstr>Choice of Model Scenarios  </vt:lpstr>
      <vt:lpstr>PowerPoint Presentation</vt:lpstr>
    </vt:vector>
  </TitlesOfParts>
  <Company>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REPLY TO CIE’S REVIEWS OF THE BRISTOL BAY RED KING CRAB MODEL</dc:title>
  <dc:creator>Shareef Siddeek</dc:creator>
  <cp:lastModifiedBy>Zheng, Jie (DFG)</cp:lastModifiedBy>
  <cp:revision>781</cp:revision>
  <dcterms:created xsi:type="dcterms:W3CDTF">2011-02-12T20:54:53Z</dcterms:created>
  <dcterms:modified xsi:type="dcterms:W3CDTF">2015-10-21T21:32:18Z</dcterms:modified>
</cp:coreProperties>
</file>